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64" r:id="rId5"/>
    <p:sldId id="258" r:id="rId6"/>
    <p:sldId id="293" r:id="rId7"/>
    <p:sldId id="295" r:id="rId8"/>
    <p:sldId id="294" r:id="rId9"/>
    <p:sldId id="296" r:id="rId10"/>
    <p:sldId id="297" r:id="rId11"/>
    <p:sldId id="298" r:id="rId12"/>
    <p:sldId id="299" r:id="rId13"/>
    <p:sldId id="300" r:id="rId14"/>
    <p:sldId id="301" r:id="rId15"/>
    <p:sldId id="304" r:id="rId16"/>
    <p:sldId id="305" r:id="rId17"/>
    <p:sldId id="292" r:id="rId18"/>
    <p:sldId id="267" r:id="rId1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5EACA-9662-4749-91FA-3DD11E38BF38}" v="24" dt="2019-02-19T10:09:22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83333" autoAdjust="0"/>
  </p:normalViewPr>
  <p:slideViewPr>
    <p:cSldViewPr>
      <p:cViewPr>
        <p:scale>
          <a:sx n="70" d="100"/>
          <a:sy n="70" d="100"/>
        </p:scale>
        <p:origin x="-2056" y="-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27" Type="http://schemas.microsoft.com/office/2016/11/relationships/changesInfo" Target="changesInfos/changesInfo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Eberstein" userId="33e6956a-6fa7-4954-b924-5b443875323b" providerId="ADAL" clId="{86F5EACA-9662-4749-91FA-3DD11E38BF38}"/>
    <pc:docChg chg="undo addSld delSld modSld">
      <pc:chgData name="Annika Eberstein" userId="33e6956a-6fa7-4954-b924-5b443875323b" providerId="ADAL" clId="{86F5EACA-9662-4749-91FA-3DD11E38BF38}" dt="2019-02-19T10:20:02.555" v="643" actId="114"/>
      <pc:docMkLst>
        <pc:docMk/>
      </pc:docMkLst>
      <pc:sldChg chg="add">
        <pc:chgData name="Annika Eberstein" userId="33e6956a-6fa7-4954-b924-5b443875323b" providerId="ADAL" clId="{86F5EACA-9662-4749-91FA-3DD11E38BF38}" dt="2019-02-19T09:46:31.813" v="64"/>
        <pc:sldMkLst>
          <pc:docMk/>
          <pc:sldMk cId="12436082" sldId="257"/>
        </pc:sldMkLst>
      </pc:sldChg>
      <pc:sldChg chg="del">
        <pc:chgData name="Annika Eberstein" userId="33e6956a-6fa7-4954-b924-5b443875323b" providerId="ADAL" clId="{86F5EACA-9662-4749-91FA-3DD11E38BF38}" dt="2019-02-19T09:46:29.254" v="63" actId="2696"/>
        <pc:sldMkLst>
          <pc:docMk/>
          <pc:sldMk cId="3069159767" sldId="259"/>
        </pc:sldMkLst>
      </pc:sldChg>
      <pc:sldChg chg="del">
        <pc:chgData name="Annika Eberstein" userId="33e6956a-6fa7-4954-b924-5b443875323b" providerId="ADAL" clId="{86F5EACA-9662-4749-91FA-3DD11E38BF38}" dt="2019-02-19T09:48:49.019" v="65" actId="2696"/>
        <pc:sldMkLst>
          <pc:docMk/>
          <pc:sldMk cId="3998048128" sldId="261"/>
        </pc:sldMkLst>
      </pc:sldChg>
      <pc:sldChg chg="del">
        <pc:chgData name="Annika Eberstein" userId="33e6956a-6fa7-4954-b924-5b443875323b" providerId="ADAL" clId="{86F5EACA-9662-4749-91FA-3DD11E38BF38}" dt="2019-02-19T09:49:08.004" v="67" actId="2696"/>
        <pc:sldMkLst>
          <pc:docMk/>
          <pc:sldMk cId="3811433166" sldId="262"/>
        </pc:sldMkLst>
      </pc:sldChg>
      <pc:sldChg chg="del">
        <pc:chgData name="Annika Eberstein" userId="33e6956a-6fa7-4954-b924-5b443875323b" providerId="ADAL" clId="{86F5EACA-9662-4749-91FA-3DD11E38BF38}" dt="2019-02-19T09:55:10.444" v="73" actId="2696"/>
        <pc:sldMkLst>
          <pc:docMk/>
          <pc:sldMk cId="1899008717" sldId="263"/>
        </pc:sldMkLst>
      </pc:sldChg>
      <pc:sldChg chg="modSp">
        <pc:chgData name="Annika Eberstein" userId="33e6956a-6fa7-4954-b924-5b443875323b" providerId="ADAL" clId="{86F5EACA-9662-4749-91FA-3DD11E38BF38}" dt="2019-02-19T10:13:52.503" v="641" actId="20577"/>
        <pc:sldMkLst>
          <pc:docMk/>
          <pc:sldMk cId="2714126348" sldId="264"/>
        </pc:sldMkLst>
        <pc:spChg chg="mod">
          <ac:chgData name="Annika Eberstein" userId="33e6956a-6fa7-4954-b924-5b443875323b" providerId="ADAL" clId="{86F5EACA-9662-4749-91FA-3DD11E38BF38}" dt="2019-02-19T10:13:52.503" v="641" actId="20577"/>
          <ac:spMkLst>
            <pc:docMk/>
            <pc:sldMk cId="2714126348" sldId="264"/>
            <ac:spMk id="10242" creationId="{00000000-0000-0000-0000-000000000000}"/>
          </ac:spMkLst>
        </pc:spChg>
      </pc:sldChg>
      <pc:sldChg chg="addSp">
        <pc:chgData name="Annika Eberstein" userId="33e6956a-6fa7-4954-b924-5b443875323b" providerId="ADAL" clId="{86F5EACA-9662-4749-91FA-3DD11E38BF38}" dt="2019-02-19T09:55:42.895" v="77"/>
        <pc:sldMkLst>
          <pc:docMk/>
          <pc:sldMk cId="1095814278" sldId="265"/>
        </pc:sldMkLst>
        <pc:spChg chg="add">
          <ac:chgData name="Annika Eberstein" userId="33e6956a-6fa7-4954-b924-5b443875323b" providerId="ADAL" clId="{86F5EACA-9662-4749-91FA-3DD11E38BF38}" dt="2019-02-19T09:55:42.895" v="77"/>
          <ac:spMkLst>
            <pc:docMk/>
            <pc:sldMk cId="1095814278" sldId="265"/>
            <ac:spMk id="4" creationId="{0EBC485D-35D4-419B-9138-5AB450CD72A9}"/>
          </ac:spMkLst>
        </pc:spChg>
      </pc:sldChg>
      <pc:sldChg chg="modSp">
        <pc:chgData name="Annika Eberstein" userId="33e6956a-6fa7-4954-b924-5b443875323b" providerId="ADAL" clId="{86F5EACA-9662-4749-91FA-3DD11E38BF38}" dt="2019-02-19T10:18:47.117" v="642" actId="20577"/>
        <pc:sldMkLst>
          <pc:docMk/>
          <pc:sldMk cId="2834012371" sldId="267"/>
        </pc:sldMkLst>
        <pc:spChg chg="mod">
          <ac:chgData name="Annika Eberstein" userId="33e6956a-6fa7-4954-b924-5b443875323b" providerId="ADAL" clId="{86F5EACA-9662-4749-91FA-3DD11E38BF38}" dt="2019-02-19T10:18:47.117" v="642" actId="20577"/>
          <ac:spMkLst>
            <pc:docMk/>
            <pc:sldMk cId="2834012371" sldId="267"/>
            <ac:spMk id="2" creationId="{00000000-0000-0000-0000-000000000000}"/>
          </ac:spMkLst>
        </pc:spChg>
      </pc:sldChg>
      <pc:sldChg chg="addSp">
        <pc:chgData name="Annika Eberstein" userId="33e6956a-6fa7-4954-b924-5b443875323b" providerId="ADAL" clId="{86F5EACA-9662-4749-91FA-3DD11E38BF38}" dt="2019-02-19T09:55:30.654" v="76"/>
        <pc:sldMkLst>
          <pc:docMk/>
          <pc:sldMk cId="2267146275" sldId="269"/>
        </pc:sldMkLst>
        <pc:spChg chg="add">
          <ac:chgData name="Annika Eberstein" userId="33e6956a-6fa7-4954-b924-5b443875323b" providerId="ADAL" clId="{86F5EACA-9662-4749-91FA-3DD11E38BF38}" dt="2019-02-19T09:55:30.654" v="76"/>
          <ac:spMkLst>
            <pc:docMk/>
            <pc:sldMk cId="2267146275" sldId="269"/>
            <ac:spMk id="6" creationId="{B1222B51-4A21-4C6D-9809-A389C2AEC268}"/>
          </ac:spMkLst>
        </pc:spChg>
      </pc:sldChg>
      <pc:sldChg chg="addSp">
        <pc:chgData name="Annika Eberstein" userId="33e6956a-6fa7-4954-b924-5b443875323b" providerId="ADAL" clId="{86F5EACA-9662-4749-91FA-3DD11E38BF38}" dt="2019-02-19T09:44:39.962" v="62"/>
        <pc:sldMkLst>
          <pc:docMk/>
          <pc:sldMk cId="3150767064" sldId="270"/>
        </pc:sldMkLst>
        <pc:spChg chg="add">
          <ac:chgData name="Annika Eberstein" userId="33e6956a-6fa7-4954-b924-5b443875323b" providerId="ADAL" clId="{86F5EACA-9662-4749-91FA-3DD11E38BF38}" dt="2019-02-19T09:44:39.962" v="62"/>
          <ac:spMkLst>
            <pc:docMk/>
            <pc:sldMk cId="3150767064" sldId="270"/>
            <ac:spMk id="4" creationId="{2908E14A-064B-44B5-B3E5-541B96B17555}"/>
          </ac:spMkLst>
        </pc:spChg>
      </pc:sldChg>
      <pc:sldChg chg="addSp">
        <pc:chgData name="Annika Eberstein" userId="33e6956a-6fa7-4954-b924-5b443875323b" providerId="ADAL" clId="{86F5EACA-9662-4749-91FA-3DD11E38BF38}" dt="2019-02-19T09:55:25.463" v="75"/>
        <pc:sldMkLst>
          <pc:docMk/>
          <pc:sldMk cId="814704439" sldId="271"/>
        </pc:sldMkLst>
        <pc:spChg chg="add">
          <ac:chgData name="Annika Eberstein" userId="33e6956a-6fa7-4954-b924-5b443875323b" providerId="ADAL" clId="{86F5EACA-9662-4749-91FA-3DD11E38BF38}" dt="2019-02-19T09:55:25.463" v="75"/>
          <ac:spMkLst>
            <pc:docMk/>
            <pc:sldMk cId="814704439" sldId="271"/>
            <ac:spMk id="6" creationId="{C282F6C5-35B6-41A4-BAD1-A65C9FEC9635}"/>
          </ac:spMkLst>
        </pc:spChg>
      </pc:sldChg>
      <pc:sldChg chg="modSp">
        <pc:chgData name="Annika Eberstein" userId="33e6956a-6fa7-4954-b924-5b443875323b" providerId="ADAL" clId="{86F5EACA-9662-4749-91FA-3DD11E38BF38}" dt="2019-02-19T10:09:45.821" v="637" actId="113"/>
        <pc:sldMkLst>
          <pc:docMk/>
          <pc:sldMk cId="2673089493" sldId="272"/>
        </pc:sldMkLst>
        <pc:spChg chg="mod">
          <ac:chgData name="Annika Eberstein" userId="33e6956a-6fa7-4954-b924-5b443875323b" providerId="ADAL" clId="{86F5EACA-9662-4749-91FA-3DD11E38BF38}" dt="2019-02-19T10:09:45.821" v="637" actId="113"/>
          <ac:spMkLst>
            <pc:docMk/>
            <pc:sldMk cId="2673089493" sldId="272"/>
            <ac:spMk id="4" creationId="{00000000-0000-0000-0000-000000000000}"/>
          </ac:spMkLst>
        </pc:spChg>
      </pc:sldChg>
      <pc:sldChg chg="add">
        <pc:chgData name="Annika Eberstein" userId="33e6956a-6fa7-4954-b924-5b443875323b" providerId="ADAL" clId="{86F5EACA-9662-4749-91FA-3DD11E38BF38}" dt="2019-02-19T09:48:51.526" v="66"/>
        <pc:sldMkLst>
          <pc:docMk/>
          <pc:sldMk cId="2276139256" sldId="278"/>
        </pc:sldMkLst>
      </pc:sldChg>
      <pc:sldChg chg="modSp add">
        <pc:chgData name="Annika Eberstein" userId="33e6956a-6fa7-4954-b924-5b443875323b" providerId="ADAL" clId="{86F5EACA-9662-4749-91FA-3DD11E38BF38}" dt="2019-02-19T10:20:02.555" v="643" actId="114"/>
        <pc:sldMkLst>
          <pc:docMk/>
          <pc:sldMk cId="2136882246" sldId="279"/>
        </pc:sldMkLst>
        <pc:spChg chg="mod">
          <ac:chgData name="Annika Eberstein" userId="33e6956a-6fa7-4954-b924-5b443875323b" providerId="ADAL" clId="{86F5EACA-9662-4749-91FA-3DD11E38BF38}" dt="2019-02-19T10:20:02.555" v="643" actId="114"/>
          <ac:spMkLst>
            <pc:docMk/>
            <pc:sldMk cId="2136882246" sldId="279"/>
            <ac:spMk id="4" creationId="{00000000-0000-0000-0000-000000000000}"/>
          </ac:spMkLst>
        </pc:spChg>
      </pc:sldChg>
      <pc:sldChg chg="add">
        <pc:chgData name="Annika Eberstein" userId="33e6956a-6fa7-4954-b924-5b443875323b" providerId="ADAL" clId="{86F5EACA-9662-4749-91FA-3DD11E38BF38}" dt="2019-02-19T09:55:12.695" v="74"/>
        <pc:sldMkLst>
          <pc:docMk/>
          <pc:sldMk cId="1061779115" sldId="28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D9FAF74-B332-43A6-8C03-953EA2BFFE53}" type="datetimeFigureOut">
              <a:rPr lang="en-US" smtClean="0"/>
              <a:t>15/03/19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C0D9C8A-BDA3-4535-A4B9-AF0DD18AB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82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6004300-F13D-4B22-A955-CE3077E3D30D}" type="datetimeFigureOut">
              <a:rPr lang="en-US" smtClean="0"/>
              <a:t>15/03/19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A7031A0-EBE8-4CB9-A470-0A319601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8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Relationship Id="rId3" Type="http://schemas.openxmlformats.org/officeDocument/2006/relationships/hyperlink" Target="https://www.productivitymanagementgroup.com/iatf-16949-consultant/" TargetMode="Externa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68B7B8-7FE1-4648-A934-F502C1504B3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7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68B7B8-7FE1-4648-A934-F502C1504B3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4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mentioning of the automotive sector is interesting </a:t>
            </a:r>
            <a:r>
              <a:rPr lang="mr-IN" dirty="0" smtClean="0"/>
              <a:t>…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 October 3rd, 2016</a:t>
            </a:r>
            <a:r>
              <a:rPr lang="en-US" dirty="0" smtClean="0">
                <a:hlinkClick r:id="rId3"/>
              </a:rPr>
              <a:t> IATF 16949:2016</a:t>
            </a:r>
            <a:r>
              <a:rPr lang="en-US" dirty="0" smtClean="0"/>
              <a:t> was published by the IATF and supersedes and replaces the current ISO/TS 16949, defining the </a:t>
            </a:r>
            <a:r>
              <a:rPr lang="en-US" dirty="0" smtClean="0">
                <a:hlinkClick r:id="rId3"/>
              </a:rPr>
              <a:t>requirements of a quality management system</a:t>
            </a:r>
            <a:r>
              <a:rPr lang="en-US" dirty="0" smtClean="0"/>
              <a:t> for organizations in the automotive industry.</a:t>
            </a:r>
          </a:p>
          <a:p>
            <a:r>
              <a:rPr lang="en-US" dirty="0" smtClean="0"/>
              <a:t>(source: https://</a:t>
            </a:r>
            <a:r>
              <a:rPr lang="en-US" dirty="0" err="1" smtClean="0"/>
              <a:t>www.quora.com</a:t>
            </a:r>
            <a:r>
              <a:rPr lang="en-US" dirty="0" smtClean="0"/>
              <a:t>/What-are-the-ISO-standards-for-the-automotive-industry)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2468193"/>
            <a:ext cx="7943850" cy="1395413"/>
          </a:xfrm>
        </p:spPr>
        <p:txBody>
          <a:bodyPr/>
          <a:lstStyle>
            <a:lvl1pPr>
              <a:spcBef>
                <a:spcPct val="25000"/>
              </a:spcBef>
              <a:defRPr sz="5000" cap="all" baseline="0">
                <a:solidFill>
                  <a:srgbClr val="006600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5806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2000" y="3882656"/>
            <a:ext cx="7939087" cy="1752600"/>
          </a:xfrm>
        </p:spPr>
        <p:txBody>
          <a:bodyPr/>
          <a:lstStyle>
            <a:lvl1pPr>
              <a:spcBef>
                <a:spcPct val="0"/>
              </a:spcBef>
              <a:defRPr sz="5000">
                <a:solidFill>
                  <a:schemeClr val="accent2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pic>
        <p:nvPicPr>
          <p:cNvPr id="4" name="Picture 9" descr="Ditta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75914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959735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6324600" y="6324600"/>
            <a:ext cx="91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05200" y="296863"/>
            <a:ext cx="5448300" cy="998537"/>
          </a:xfrm>
        </p:spPr>
        <p:txBody>
          <a:bodyPr/>
          <a:lstStyle>
            <a:lvl1pPr>
              <a:defRPr sz="3600" b="0" cap="all" baseline="0">
                <a:solidFill>
                  <a:srgbClr val="006600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9" descr="Ditta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59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3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2" name="Rectangle 11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26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59788" cy="4364039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34048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60824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15736"/>
            <a:ext cx="8459788" cy="4848503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e 3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5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6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7" name="Rectangle 6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8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29124119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4152900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7200"/>
            <a:ext cx="4154488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5" name="Picture 9" descr="Ditta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3159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581400" y="304800"/>
            <a:ext cx="5295900" cy="998537"/>
          </a:xfrm>
        </p:spPr>
        <p:txBody>
          <a:bodyPr/>
          <a:lstStyle>
            <a:lvl1pPr>
              <a:defRPr sz="3600" b="0" cap="all" baseline="0">
                <a:solidFill>
                  <a:srgbClr val="006600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11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2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3" name="Rectangle 12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08545181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320687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6063201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6" name="Groupe 5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7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0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1" name="Rectangle 10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548913225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142" y="1736449"/>
            <a:ext cx="4152405" cy="394355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142" y="2189527"/>
            <a:ext cx="4152405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3414" y="1736449"/>
            <a:ext cx="4154036" cy="394355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3414" y="2189527"/>
            <a:ext cx="4154036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998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8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0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1" name="Rectangle 10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41646898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gif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80988"/>
            <a:ext cx="8459788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727200"/>
            <a:ext cx="8459788" cy="423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grpSp>
        <p:nvGrpSpPr>
          <p:cNvPr id="4" name="Groupe 3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5" name="Picture 8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6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7" name="Rectangle 6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8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40218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004880"/>
        </a:buClr>
        <a:defRPr sz="3200">
          <a:solidFill>
            <a:srgbClr val="1E4191"/>
          </a:solidFill>
          <a:latin typeface="Calibri" pitchFamily="34" charset="0"/>
          <a:ea typeface="+mn-ea"/>
          <a:cs typeface="+mn-cs"/>
        </a:defRPr>
      </a:lvl1pPr>
      <a:lvl2pPr marL="341313" indent="-3397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4880"/>
        </a:buClr>
        <a:buFont typeface="GE Inspira Pitch" pitchFamily="34" charset="0"/>
        <a:buChar char="•"/>
        <a:defRPr sz="3200">
          <a:solidFill>
            <a:srgbClr val="1E4191"/>
          </a:solidFill>
          <a:latin typeface="Calibri" pitchFamily="34" charset="0"/>
        </a:defRPr>
      </a:lvl2pPr>
      <a:lvl3pPr marL="744538" indent="-28892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3pPr>
      <a:lvl4pPr marL="1146175" indent="-287338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4pPr>
      <a:lvl5pPr marL="1546225" indent="-285750" algn="l" rtl="0" eaLnBrk="0" fontAlgn="base" hangingPunct="0">
        <a:lnSpc>
          <a:spcPct val="90000"/>
        </a:lnSpc>
        <a:spcBef>
          <a:spcPts val="238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5pPr>
      <a:lvl6pPr marL="20034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6pPr>
      <a:lvl7pPr marL="24606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7pPr>
      <a:lvl8pPr marL="29178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8pPr>
      <a:lvl9pPr marL="33750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hyperlink" Target="http://www.globalditta.org/" TargetMode="External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4038600"/>
            <a:ext cx="9144000" cy="1910063"/>
          </a:xfrm>
        </p:spPr>
        <p:txBody>
          <a:bodyPr lIns="88896" tIns="50798" rIns="88896" bIns="50798"/>
          <a:lstStyle/>
          <a:p>
            <a:pPr marL="0" lvl="0" indent="0" algn="ctr" defTabSz="912813" eaLnBrk="1" hangingPunct="1">
              <a:lnSpc>
                <a:spcPct val="150000"/>
              </a:lnSpc>
              <a:spcBef>
                <a:spcPts val="488"/>
              </a:spcBef>
            </a:pP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Monday 18</a:t>
            </a:r>
            <a:r>
              <a:rPr lang="en-US" altLang="ja-JP" sz="20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th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 March 2019, Moscow (Russia)</a:t>
            </a:r>
          </a:p>
          <a:p>
            <a:pPr marL="0" lvl="0" indent="0" algn="ctr" defTabSz="912813" eaLnBrk="1" hangingPunct="1">
              <a:lnSpc>
                <a:spcPct val="150000"/>
              </a:lnSpc>
              <a:spcBef>
                <a:spcPts val="488"/>
              </a:spcBef>
            </a:pP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Peter Linders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 </a:t>
            </a:r>
          </a:p>
          <a:p>
            <a:pPr marL="0" lvl="0" indent="0" algn="ctr" defTabSz="912813" eaLnBrk="1" hangingPunct="1">
              <a:lnSpc>
                <a:spcPct val="150000"/>
              </a:lnSpc>
              <a:spcBef>
                <a:spcPts val="488"/>
              </a:spcBef>
            </a:pPr>
            <a:r>
              <a:rPr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SWG member, Chair ISO</a:t>
            </a:r>
            <a:r>
              <a:rPr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/TC 210, Chair DITTA </a:t>
            </a:r>
            <a:r>
              <a:rPr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Standardization </a:t>
            </a:r>
            <a:r>
              <a:rPr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WG</a:t>
            </a:r>
            <a:endParaRPr lang="en-US" altLang="ja-JP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 charset="0"/>
            </a:endParaRPr>
          </a:p>
        </p:txBody>
      </p:sp>
      <p:pic>
        <p:nvPicPr>
          <p:cNvPr id="10243" name="Picture 9" descr="Ditta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862"/>
            <a:ext cx="75914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6"/>
          <p:cNvSpPr>
            <a:spLocks/>
          </p:cNvSpPr>
          <p:nvPr/>
        </p:nvSpPr>
        <p:spPr bwMode="auto">
          <a:xfrm>
            <a:off x="0" y="2514601"/>
            <a:ext cx="9144000" cy="121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wrap="square" lIns="88896" tIns="50798" rIns="88896" bIns="50798" anchor="ctr">
            <a:spAutoFit/>
          </a:bodyPr>
          <a:lstStyle/>
          <a:p>
            <a:pPr algn="ctr" defTabSz="91414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spc="230" dirty="0" smtClean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</a:t>
            </a:r>
            <a:r>
              <a:rPr lang="en-US" sz="3600" b="1" cap="all" spc="230" dirty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ISO </a:t>
            </a:r>
            <a:r>
              <a:rPr lang="en-US" sz="3600" b="1" cap="all" spc="230" dirty="0" smtClean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13485 </a:t>
            </a:r>
            <a:r>
              <a:rPr lang="en-US" sz="3600" b="1" cap="all" spc="230" dirty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update on </a:t>
            </a:r>
            <a:r>
              <a:rPr lang="en-US" sz="3600" b="1" cap="all" spc="230" dirty="0" smtClean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ISO 14971</a:t>
            </a:r>
            <a:endParaRPr lang="ja-JP" altLang="ja-JP" sz="3600" b="1" cap="all" spc="230" dirty="0">
              <a:solidFill>
                <a:srgbClr val="006600"/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329663"/>
            <a:ext cx="838200" cy="4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eck 1"/>
          <p:cNvSpPr/>
          <p:nvPr/>
        </p:nvSpPr>
        <p:spPr>
          <a:xfrm>
            <a:off x="0" y="6654055"/>
            <a:ext cx="1270000" cy="1538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Unrestricted</a:t>
            </a:r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41263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Revision of ISO 14971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02588" cy="4419600"/>
          </a:xfrm>
        </p:spPr>
        <p:txBody>
          <a:bodyPr/>
          <a:lstStyle/>
          <a:p>
            <a:pPr marL="0" indent="0">
              <a:lnSpc>
                <a:spcPct val="120000"/>
              </a:lnSpc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Revision of ISO 14971:2007 comes with:</a:t>
            </a:r>
          </a:p>
          <a:p>
            <a:pPr marL="0" indent="0">
              <a:lnSpc>
                <a:spcPct val="120000"/>
              </a:lnSpc>
            </a:pP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Revision of ISO/TR 24971:2013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(Medical devices </a:t>
            </a:r>
            <a:r>
              <a:rPr lang="mr-IN" dirty="0" smtClean="0">
                <a:solidFill>
                  <a:schemeClr val="accent3">
                    <a:lumMod val="75000"/>
                  </a:schemeClr>
                </a:solidFill>
              </a:rPr>
              <a:t>–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Guidance on the application of ISO 14971)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Update of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ISO/IEC Guide 63:2012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(Guide to the development and inclusion of aspects of safety in international standards for medical devices</a:t>
            </a:r>
          </a:p>
          <a:p>
            <a:pPr marL="457200" indent="-457200">
              <a:lnSpc>
                <a:spcPct val="120000"/>
              </a:lnSpc>
              <a:buFont typeface="Arial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r">
              <a:lnSpc>
                <a:spcPct val="120000"/>
              </a:lnSpc>
            </a:pPr>
            <a:r>
              <a:rPr lang="en-US" sz="2200" i="1" dirty="0" smtClean="0">
                <a:solidFill>
                  <a:schemeClr val="accent3">
                    <a:lumMod val="75000"/>
                  </a:schemeClr>
                </a:solidFill>
              </a:rPr>
              <a:t>(text in collaboration with Dr. Jos van Vroonhoven, JWG1 convener)</a:t>
            </a:r>
            <a:endParaRPr lang="en-US" sz="22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42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Revision of ISO 14971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153400" cy="4419600"/>
          </a:xfrm>
        </p:spPr>
        <p:txBody>
          <a:bodyPr/>
          <a:lstStyle/>
          <a:p>
            <a:pPr marL="0" indent="-9525"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Major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changes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in ISO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14971: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2019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71463" lvl="1" indent="-271463"/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New Clause 2 on normative references,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per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ISO/IEC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Directives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Steps in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risk analysis are re-arranged in more logical order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New defined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terms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“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benefit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”, “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reasonably foreseeable misuse”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Emphasis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on benefits in evaluation of overall residual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risk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Instruction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mfrs.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to disclose significant residual risks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More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detailed requirements for production and post-production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activities</a:t>
            </a:r>
          </a:p>
          <a:p>
            <a:pPr marL="0" lvl="1" indent="0">
              <a:buNone/>
            </a:pPr>
            <a:endParaRPr lang="en-US" dirty="0" smtClean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257800"/>
            <a:ext cx="7696200" cy="461665"/>
          </a:xfrm>
          <a:prstGeom prst="rect">
            <a:avLst/>
          </a:prstGeom>
          <a:solidFill>
            <a:srgbClr val="008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0" lvl="1" indent="0" algn="ctr">
              <a:buNone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FDIS ballot April/May 2019; publication of standard in 2019</a:t>
            </a:r>
          </a:p>
        </p:txBody>
      </p:sp>
    </p:spTree>
    <p:extLst>
      <p:ext uri="{BB962C8B-B14F-4D97-AF65-F5344CB8AC3E}">
        <p14:creationId xmlns:p14="http://schemas.microsoft.com/office/powerpoint/2010/main" val="243663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Revision of ISO 14971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153400" cy="4419600"/>
          </a:xfrm>
        </p:spPr>
        <p:txBody>
          <a:bodyPr/>
          <a:lstStyle/>
          <a:p>
            <a:pPr marL="0" indent="-9525"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Major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changes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in ISO/TR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4971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:2019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Complete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revision of ISO/TR 24971: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2013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Clause numbering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is equal to that in ISO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14971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Additional annexes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to clarify specific topics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Some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annexes of ISO 14971:2007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moved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TR, merged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with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existing guidance in ISO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/TR 24971:2013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, 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Updated and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supplemented with more guidance</a:t>
            </a:r>
          </a:p>
          <a:p>
            <a:pPr marL="271463" lvl="1" indent="-271463"/>
            <a:endParaRPr lang="en-US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  <a:p>
            <a:pPr marL="0" lvl="1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257800"/>
            <a:ext cx="7696200" cy="461665"/>
          </a:xfrm>
          <a:prstGeom prst="rect">
            <a:avLst/>
          </a:prstGeom>
          <a:solidFill>
            <a:srgbClr val="008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0" lvl="1" indent="0" algn="ctr">
              <a:buNone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DTR ballot late spring 2019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 publication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expected in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95732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Revision of ISO 14971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153400" cy="4419600"/>
          </a:xfrm>
        </p:spPr>
        <p:txBody>
          <a:bodyPr/>
          <a:lstStyle/>
          <a:p>
            <a:pPr marL="0" indent="-9525"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Notes on ISO/IEC Guide 63: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2019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Guide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is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intended for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writers of standards for medical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devices, when developing/revising standards</a:t>
            </a:r>
            <a:endParaRPr lang="en-US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Current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Edition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(2012)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was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based on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ISO 14971: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2007</a:t>
            </a:r>
            <a:endParaRPr lang="en-US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Edition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3 is basis for ISO 14971:2019 </a:t>
            </a:r>
            <a:r>
              <a:rPr lang="en-US" u="sng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and </a:t>
            </a:r>
            <a:r>
              <a:rPr lang="en-US" u="sng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for other </a:t>
            </a:r>
            <a:r>
              <a:rPr lang="en-US" u="sng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standards</a:t>
            </a:r>
          </a:p>
          <a:p>
            <a:pPr marL="271463" lvl="1" indent="-271463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Definitions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in Guide 63 are aligned with GHTF/IMDRF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and with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ISO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14971:2019 and ISO 13485:2016</a:t>
            </a:r>
            <a:endParaRPr lang="en-US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  <a:p>
            <a:pPr marL="271463" lvl="1" indent="-271463"/>
            <a:endParaRPr lang="en-US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  <a:p>
            <a:pPr marL="0" lvl="1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257800"/>
            <a:ext cx="7696200" cy="461665"/>
          </a:xfrm>
          <a:prstGeom prst="rect">
            <a:avLst/>
          </a:prstGeom>
          <a:solidFill>
            <a:srgbClr val="008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0" lvl="1" indent="0" algn="ctr">
              <a:buNone/>
            </a:pP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Dguide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approved (2x100%!);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publication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expected soon</a:t>
            </a:r>
            <a:endParaRPr lang="en-US" sz="24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7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 b="1" dirty="0" smtClean="0"/>
              <a:t>Take </a:t>
            </a:r>
            <a:r>
              <a:rPr lang="en-GB" altLang="en-US" b="1" dirty="0" err="1" smtClean="0"/>
              <a:t>Aways</a:t>
            </a:r>
            <a:endParaRPr lang="en-GB" altLang="en-US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4572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Future of </a:t>
            </a:r>
            <a:r>
              <a:rPr lang="en-US" altLang="en-US" sz="2800" b="1" u="sng" dirty="0">
                <a:solidFill>
                  <a:schemeClr val="accent3">
                    <a:lumMod val="75000"/>
                  </a:schemeClr>
                </a:solidFill>
              </a:rPr>
              <a:t>ISO </a:t>
            </a:r>
            <a:r>
              <a:rPr lang="en-US" altLang="en-US" sz="2800" b="1" u="sng" dirty="0" smtClean="0">
                <a:solidFill>
                  <a:schemeClr val="accent3">
                    <a:lumMod val="75000"/>
                  </a:schemeClr>
                </a:solidFill>
              </a:rPr>
              <a:t>13485</a:t>
            </a: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 not yet fully clear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ISO/TC 210 will strive for continued usefulness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Close alignment with IMDRF is important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Outcome of systematic review expected mid 2019</a:t>
            </a:r>
            <a:endParaRPr lang="en-US" altLang="en-US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Revision of </a:t>
            </a:r>
            <a:r>
              <a:rPr lang="en-US" altLang="en-US" sz="2800" b="1" u="sng" dirty="0" smtClean="0">
                <a:solidFill>
                  <a:schemeClr val="accent3">
                    <a:lumMod val="75000"/>
                  </a:schemeClr>
                </a:solidFill>
              </a:rPr>
              <a:t>ISO 14971</a:t>
            </a: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 and associated documents (ISO/TR 24971 and ISO/IEC Guide 63) almost done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accent3">
                    <a:lumMod val="75000"/>
                  </a:schemeClr>
                </a:solidFill>
              </a:rPr>
              <a:t>No fundamental change in process approach</a:t>
            </a:r>
            <a:endParaRPr lang="en-US" altLang="en-US" sz="28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4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400" dirty="0" smtClean="0">
              <a:solidFill>
                <a:srgbClr val="FFFF00"/>
              </a:solidFill>
            </a:endParaRPr>
          </a:p>
          <a:p>
            <a:pPr marL="361950" lvl="1" indent="0">
              <a:lnSpc>
                <a:spcPct val="90000"/>
              </a:lnSpc>
              <a:buNone/>
            </a:pPr>
            <a:endParaRPr lang="en-GB" altLang="en-US" sz="24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01362808"/>
      </p:ext>
    </p:extLst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724400"/>
            <a:ext cx="990600" cy="5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762000" y="2133600"/>
            <a:ext cx="7943850" cy="1395413"/>
          </a:xfrm>
        </p:spPr>
        <p:txBody>
          <a:bodyPr/>
          <a:lstStyle/>
          <a:p>
            <a:pPr algn="ctr"/>
            <a:r>
              <a:rPr lang="fr-FR" sz="4400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4400" dirty="0">
                <a:latin typeface="Verdana" charset="0"/>
                <a:ea typeface="Verdana" charset="0"/>
                <a:cs typeface="Verdana" charset="0"/>
              </a:rPr>
            </a:br>
            <a:r>
              <a:rPr lang="fr-FR" sz="4400" dirty="0" err="1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ThaNk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4400" dirty="0" smtClean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you</a:t>
            </a:r>
            <a:r>
              <a:rPr lang="fr-FR" sz="4400" dirty="0" smtClean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!</a:t>
            </a:r>
            <a:r>
              <a:rPr lang="ja-JP" altLang="en-US" sz="4400" dirty="0" smtClean="0">
                <a:solidFill>
                  <a:srgbClr val="545454"/>
                </a:solidFill>
              </a:rPr>
              <a:t> </a:t>
            </a:r>
            <a:r>
              <a:rPr lang="en-US" altLang="ja-JP" sz="4400" dirty="0">
                <a:solidFill>
                  <a:srgbClr val="545454"/>
                </a:solidFill>
              </a:rPr>
              <a:t/>
            </a:r>
            <a:br>
              <a:rPr lang="en-US" altLang="ja-JP" sz="4400" dirty="0">
                <a:solidFill>
                  <a:srgbClr val="545454"/>
                </a:solidFill>
              </a:rPr>
            </a:br>
            <a:r>
              <a:rPr lang="fr-FR" altLang="ja-JP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altLang="ja-JP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 smtClean="0">
                <a:latin typeface="Verdana" charset="0"/>
                <a:ea typeface="Verdana" charset="0"/>
                <a:cs typeface="Verdana" charset="0"/>
                <a:hlinkClick r:id="rId4"/>
              </a:rPr>
              <a:t>www.globalditta.org</a:t>
            </a:r>
            <a:r>
              <a:rPr lang="fr-FR" sz="2800" cap="none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ea typeface="Verdana" charset="0"/>
                <a:cs typeface="Calibri" panose="020F0502020204030204" pitchFamily="34" charset="0"/>
              </a:rPr>
              <a:t>Follow us on         @DITTA_online</a:t>
            </a: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r>
              <a:rPr lang="fr-FR" sz="2800" cap="none" dirty="0">
                <a:ea typeface="Verdana" charset="0"/>
                <a:cs typeface="Calibri" panose="020F0502020204030204" pitchFamily="34" charset="0"/>
              </a:rPr>
              <a:t/>
            </a: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r>
              <a:rPr lang="fr-FR" sz="2800" cap="none" dirty="0">
                <a:ea typeface="Verdana" charset="0"/>
                <a:cs typeface="Calibri" panose="020F0502020204030204" pitchFamily="34" charset="0"/>
              </a:rPr>
              <a:t/>
            </a: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endParaRPr lang="fr-FR" cap="none" dirty="0">
              <a:solidFill>
                <a:schemeClr val="accent3">
                  <a:lumMod val="75000"/>
                </a:schemeClr>
              </a:solidFill>
              <a:ea typeface="Verdana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329663"/>
            <a:ext cx="838200" cy="4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0123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02588" cy="4419600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Introduction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What again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s ISO’s HLS (</a:t>
            </a: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</a:rPr>
              <a:t>high-level structure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)?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Future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of ISO 13485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</a:rPr>
              <a:t>Medical devices -- Quality management systems -- Requirements for regulatory 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</a:rPr>
              <a:t>purposes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Update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on revision of ISO 14971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</a:rPr>
              <a:t>Medical devices -- Application of risk management to medical 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</a:rPr>
              <a:t>devices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de-DE" sz="2800" b="1" dirty="0" smtClean="0">
                <a:solidFill>
                  <a:schemeClr val="accent3">
                    <a:lumMod val="75000"/>
                  </a:schemeClr>
                </a:solidFill>
              </a:rPr>
              <a:t>Take </a:t>
            </a:r>
            <a:r>
              <a:rPr lang="de-DE" sz="2800" b="1" dirty="0" err="1" smtClean="0">
                <a:solidFill>
                  <a:schemeClr val="accent3">
                    <a:lumMod val="75000"/>
                  </a:schemeClr>
                </a:solidFill>
              </a:rPr>
              <a:t>Aways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02588" cy="4419600"/>
          </a:xfrm>
        </p:spPr>
        <p:txBody>
          <a:bodyPr/>
          <a:lstStyle/>
          <a:p>
            <a:pPr marL="0" indent="0">
              <a:lnSpc>
                <a:spcPct val="100000"/>
              </a:lnSpc>
            </a:pPr>
            <a:r>
              <a:rPr lang="en-US" sz="2800" b="1" u="sng" dirty="0" smtClean="0">
                <a:solidFill>
                  <a:schemeClr val="accent3">
                    <a:lumMod val="75000"/>
                  </a:schemeClr>
                </a:solidFill>
              </a:rPr>
              <a:t>ISO 13485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Ed.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3 published on 1 March 2016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Is a management system standard (MSS), type A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Is </a:t>
            </a:r>
            <a:r>
              <a:rPr lang="mr-IN" sz="2800" dirty="0" smtClean="0">
                <a:solidFill>
                  <a:schemeClr val="accent3">
                    <a:lumMod val="75000"/>
                  </a:schemeClr>
                </a:solidFill>
              </a:rPr>
              <a:t>–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in principle- subject to ISO HLS</a:t>
            </a:r>
            <a:endParaRPr lang="en-US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</a:pPr>
            <a:endParaRPr lang="en-US" sz="28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</a:pPr>
            <a:r>
              <a:rPr lang="en-US" sz="2800" b="1" u="sng" dirty="0" smtClean="0">
                <a:solidFill>
                  <a:schemeClr val="accent3">
                    <a:lumMod val="75000"/>
                  </a:schemeClr>
                </a:solidFill>
              </a:rPr>
              <a:t>ISO 14971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Ed. 2 published in 2007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Revision almost done </a:t>
            </a:r>
            <a:r>
              <a:rPr lang="mr-IN" sz="2800" dirty="0" smtClean="0">
                <a:solidFill>
                  <a:schemeClr val="accent3">
                    <a:lumMod val="75000"/>
                  </a:schemeClr>
                </a:solidFill>
              </a:rPr>
              <a:t>–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publication expected in 2019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Comes with ISO/TR 24971 and new Guide 63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Is </a:t>
            </a:r>
            <a:r>
              <a:rPr lang="en-US" sz="2800" u="sng" dirty="0">
                <a:solidFill>
                  <a:schemeClr val="accent3">
                    <a:lumMod val="75000"/>
                  </a:schemeClr>
                </a:solidFill>
              </a:rPr>
              <a:t>not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 an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MSS </a:t>
            </a:r>
            <a:r>
              <a:rPr lang="mr-IN" sz="2800" dirty="0" smtClean="0">
                <a:solidFill>
                  <a:schemeClr val="accent3">
                    <a:lumMod val="75000"/>
                  </a:schemeClr>
                </a:solidFill>
              </a:rPr>
              <a:t>…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57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ISO HLS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02588" cy="4419600"/>
          </a:xfrm>
        </p:spPr>
        <p:txBody>
          <a:bodyPr/>
          <a:lstStyle/>
          <a:p>
            <a:pPr marL="0" indent="0">
              <a:lnSpc>
                <a:spcPct val="110000"/>
              </a:lnSpc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What </a:t>
            </a: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</a:rPr>
              <a:t>is ISO’s High-Level Structure </a:t>
            </a: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26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HLS represents common part of ISO’s Management System Standards (MSS)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HLS aims to ‘standardize’ MSSs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HLS aims to support development of MSSs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HLS aims to facilitate implementation of multiple MSSs in an organization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HLS is not just 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a structure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, also normative text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HLS was designed for enterprise management systems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HLS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is mandatory for all ISO 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MSSs</a:t>
            </a:r>
          </a:p>
          <a:p>
            <a:pPr marL="0" indent="0">
              <a:lnSpc>
                <a:spcPct val="120000"/>
              </a:lnSpc>
            </a:pPr>
            <a:endParaRPr lang="en-US" sz="2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0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ISO HLS</a:t>
            </a:r>
            <a:endParaRPr lang="en-US" b="1" dirty="0"/>
          </a:p>
        </p:txBody>
      </p:sp>
      <p:pic>
        <p:nvPicPr>
          <p:cNvPr id="6" name="Content Placeholder 5" descr="Screenshot 2018-11-07 at 21.32.49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057" r="-23057"/>
          <a:stretch>
            <a:fillRect/>
          </a:stretch>
        </p:blipFill>
        <p:spPr>
          <a:xfrm>
            <a:off x="1371600" y="1143000"/>
            <a:ext cx="8902934" cy="45926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1981200"/>
            <a:ext cx="198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Conceptual model of ISO HLS</a:t>
            </a:r>
            <a:endParaRPr lang="en-US" sz="2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5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ISO HLS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1" y="4800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4880"/>
              </a:buClr>
              <a:defRPr sz="2400">
                <a:solidFill>
                  <a:srgbClr val="1E4191"/>
                </a:solidFill>
                <a:latin typeface="Calibri" pitchFamily="34" charset="0"/>
                <a:ea typeface="+mn-ea"/>
                <a:cs typeface="+mn-cs"/>
              </a:defRPr>
            </a:lvl1pPr>
            <a:lvl2pPr marL="341313" indent="-339725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880"/>
              </a:buClr>
              <a:buFont typeface="GE Inspira Pitch" pitchFamily="34" charset="0"/>
              <a:buChar char="•"/>
              <a:defRPr sz="2400">
                <a:solidFill>
                  <a:srgbClr val="1E4191"/>
                </a:solidFill>
                <a:latin typeface="Calibri" pitchFamily="34" charset="0"/>
              </a:defRPr>
            </a:lvl2pPr>
            <a:lvl3pPr marL="744538" indent="-288925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4880"/>
              </a:buClr>
              <a:buChar char="–"/>
              <a:defRPr sz="2400">
                <a:solidFill>
                  <a:srgbClr val="1E4191"/>
                </a:solidFill>
                <a:latin typeface="Calibri" pitchFamily="34" charset="0"/>
              </a:defRPr>
            </a:lvl3pPr>
            <a:lvl4pPr marL="1146175" indent="-287338" algn="l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Clr>
                <a:srgbClr val="004880"/>
              </a:buClr>
              <a:buChar char="–"/>
              <a:defRPr sz="2400">
                <a:solidFill>
                  <a:srgbClr val="1E4191"/>
                </a:solidFill>
                <a:latin typeface="Calibri" pitchFamily="34" charset="0"/>
              </a:defRPr>
            </a:lvl4pPr>
            <a:lvl5pPr marL="1546225" indent="-285750" algn="l" rtl="0" eaLnBrk="0" fontAlgn="base" hangingPunct="0">
              <a:lnSpc>
                <a:spcPct val="90000"/>
              </a:lnSpc>
              <a:spcBef>
                <a:spcPts val="238"/>
              </a:spcBef>
              <a:spcAft>
                <a:spcPct val="0"/>
              </a:spcAft>
              <a:buClr>
                <a:srgbClr val="004880"/>
              </a:buClr>
              <a:buChar char="–"/>
              <a:defRPr sz="2400">
                <a:solidFill>
                  <a:srgbClr val="1E4191"/>
                </a:solidFill>
                <a:latin typeface="Calibri" pitchFamily="34" charset="0"/>
              </a:defRPr>
            </a:lvl5pPr>
            <a:lvl6pPr marL="2003425" indent="-2857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4880"/>
              </a:buClr>
              <a:buChar char="–"/>
              <a:defRPr sz="3200">
                <a:solidFill>
                  <a:srgbClr val="1E4191"/>
                </a:solidFill>
                <a:latin typeface="+mn-lt"/>
              </a:defRPr>
            </a:lvl6pPr>
            <a:lvl7pPr marL="2460625" indent="-2857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4880"/>
              </a:buClr>
              <a:buChar char="–"/>
              <a:defRPr sz="3200">
                <a:solidFill>
                  <a:srgbClr val="1E4191"/>
                </a:solidFill>
                <a:latin typeface="+mn-lt"/>
              </a:defRPr>
            </a:lvl7pPr>
            <a:lvl8pPr marL="2917825" indent="-2857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4880"/>
              </a:buClr>
              <a:buChar char="–"/>
              <a:defRPr sz="3200">
                <a:solidFill>
                  <a:srgbClr val="1E4191"/>
                </a:solidFill>
                <a:latin typeface="+mn-lt"/>
              </a:defRPr>
            </a:lvl8pPr>
            <a:lvl9pPr marL="3375025" indent="-28575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4880"/>
              </a:buClr>
              <a:buChar char="–"/>
              <a:defRPr sz="3200">
                <a:solidFill>
                  <a:srgbClr val="1E4191"/>
                </a:solidFill>
                <a:latin typeface="+mn-lt"/>
              </a:defRPr>
            </a:lvl9pPr>
          </a:lstStyle>
          <a:p>
            <a:r>
              <a:rPr lang="en-US" sz="2800" dirty="0" smtClean="0"/>
              <a:t>OTAGMSS* and a BBMSS** </a:t>
            </a:r>
          </a:p>
          <a:p>
            <a:pPr lvl="1">
              <a:spcBef>
                <a:spcPts val="0"/>
              </a:spcBef>
            </a:pPr>
            <a:endParaRPr lang="en-US" i="1" dirty="0" smtClean="0"/>
          </a:p>
          <a:p>
            <a:pPr marL="0" indent="0"/>
            <a:r>
              <a:rPr lang="en-US" sz="1600" i="1" dirty="0" smtClean="0"/>
              <a:t>* on-line tool for automatic generation of management system standards (not yet available)</a:t>
            </a:r>
          </a:p>
          <a:p>
            <a:pPr marL="0" indent="0"/>
            <a:r>
              <a:rPr lang="en-US" sz="1600" i="1" dirty="0" smtClean="0"/>
              <a:t>** BBMSS: beer brewery management system standard</a:t>
            </a:r>
          </a:p>
          <a:p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447800"/>
            <a:ext cx="8534400" cy="295465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ISO/IEC Directives Part 1 - Annex </a:t>
            </a:r>
            <a:r>
              <a:rPr lang="en-US" b="1" dirty="0" smtClean="0"/>
              <a:t>SL, Appendix 2:</a:t>
            </a:r>
          </a:p>
          <a:p>
            <a:r>
              <a:rPr lang="en-US" b="1" dirty="0" smtClean="0"/>
              <a:t>High </a:t>
            </a:r>
            <a:r>
              <a:rPr lang="en-US" b="1" dirty="0"/>
              <a:t>level structure, identical core text, common terms and core definitions </a:t>
            </a:r>
            <a:endParaRPr lang="en-US" dirty="0"/>
          </a:p>
          <a:p>
            <a:r>
              <a:rPr lang="en-US" dirty="0"/>
              <a:t>NOTE In the Identical text proposals, XXX = an MSS discipline specific qualifier (e.g. energy, road traffic safety, IT security, food safety, societal security, environment, quality) that needs to be </a:t>
            </a:r>
            <a:r>
              <a:rPr lang="en-US" dirty="0" smtClean="0"/>
              <a:t>inserted</a:t>
            </a:r>
          </a:p>
          <a:p>
            <a:pPr>
              <a:spcBef>
                <a:spcPts val="600"/>
              </a:spcBef>
            </a:pPr>
            <a:endParaRPr lang="en-US" i="1" dirty="0" smtClean="0"/>
          </a:p>
          <a:p>
            <a:pPr>
              <a:spcBef>
                <a:spcPts val="600"/>
              </a:spcBef>
            </a:pPr>
            <a:r>
              <a:rPr lang="en-US" i="1" dirty="0" smtClean="0"/>
              <a:t>Over </a:t>
            </a:r>
            <a:r>
              <a:rPr lang="en-US" i="1" dirty="0" smtClean="0"/>
              <a:t>10 pages of normative core text </a:t>
            </a:r>
            <a:r>
              <a:rPr lang="mr-IN" i="1" dirty="0" smtClean="0"/>
              <a:t>…</a:t>
            </a:r>
            <a:endParaRPr lang="en-US" i="1" dirty="0" smtClean="0"/>
          </a:p>
          <a:p>
            <a:pPr>
              <a:spcBef>
                <a:spcPts val="600"/>
              </a:spcBef>
            </a:pPr>
            <a:r>
              <a:rPr lang="en-US" sz="1200" dirty="0" smtClean="0"/>
              <a:t> </a:t>
            </a:r>
            <a:endParaRPr lang="en-US" sz="1600" dirty="0" smtClean="0"/>
          </a:p>
          <a:p>
            <a:pPr>
              <a:spcBef>
                <a:spcPts val="600"/>
              </a:spcBef>
            </a:pPr>
            <a:r>
              <a:rPr lang="en-US" sz="2400" dirty="0" smtClean="0"/>
              <a:t>So HLS is not just a structure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971800"/>
            <a:ext cx="3599353" cy="2395206"/>
          </a:xfrm>
          <a:prstGeom prst="rect">
            <a:avLst/>
          </a:prstGeom>
          <a:effectLst>
            <a:outerShdw blurRad="50800" dist="889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510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Future of ISO 13485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02588" cy="4419600"/>
          </a:xfrm>
        </p:spPr>
        <p:txBody>
          <a:bodyPr/>
          <a:lstStyle/>
          <a:p>
            <a:pPr marL="0" indent="0" algn="ctr">
              <a:lnSpc>
                <a:spcPct val="120000"/>
              </a:lnSpc>
            </a:pPr>
            <a:endParaRPr lang="en-US" sz="3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</a:pP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</a:pP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So, i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n principle, ISO 13485 must be made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HLS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compliant with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</a:rPr>
              <a:t>the next revision </a:t>
            </a:r>
            <a:endParaRPr lang="en-US" sz="3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</a:pP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(And also normatively reference ISO 9001)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0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Future of ISO 13485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02588" cy="4419600"/>
          </a:xfrm>
        </p:spPr>
        <p:txBody>
          <a:bodyPr/>
          <a:lstStyle/>
          <a:p>
            <a:pPr marL="0" indent="0">
              <a:lnSpc>
                <a:spcPct val="120000"/>
              </a:lnSpc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However:</a:t>
            </a:r>
          </a:p>
          <a:p>
            <a:pPr marL="0" indent="0">
              <a:lnSpc>
                <a:spcPct val="120000"/>
              </a:lnSpc>
            </a:pP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Normative language in HLS does not fit well regulatory purposes</a:t>
            </a:r>
          </a:p>
          <a:p>
            <a:pPr marL="457200" indent="-4572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HLS is in revision, target effective date: 2022</a:t>
            </a:r>
          </a:p>
          <a:p>
            <a:pPr marL="457200" indent="-4572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Likelihood of substantive change is minimal</a:t>
            </a:r>
          </a:p>
          <a:p>
            <a:pPr marL="457200" indent="-4572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At ISO 13485 workshop in Seoul (Nov 2018), many stakeholders requested (at least) 5 year stability</a:t>
            </a:r>
          </a:p>
          <a:p>
            <a:pPr marL="457200" indent="-4572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Systematic review of ISO 13485 starts next month</a:t>
            </a:r>
          </a:p>
        </p:txBody>
      </p:sp>
    </p:spTree>
    <p:extLst>
      <p:ext uri="{BB962C8B-B14F-4D97-AF65-F5344CB8AC3E}">
        <p14:creationId xmlns:p14="http://schemas.microsoft.com/office/powerpoint/2010/main" val="249742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Future of ISO 13485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02588" cy="4419600"/>
          </a:xfrm>
        </p:spPr>
        <p:txBody>
          <a:bodyPr/>
          <a:lstStyle/>
          <a:p>
            <a:pPr marL="0" indent="0" algn="ctr">
              <a:lnSpc>
                <a:spcPct val="120000"/>
              </a:lnSpc>
            </a:pP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</a:pP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Ambition of the ISO/TC 210 leadership:</a:t>
            </a:r>
          </a:p>
          <a:p>
            <a:pPr marL="0" indent="0" algn="ctr">
              <a:lnSpc>
                <a:spcPct val="120000"/>
              </a:lnSpc>
            </a:pP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maintain the usefulness of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ISO 13485 for the purposes it had for the last 25+ years</a:t>
            </a:r>
          </a:p>
          <a:p>
            <a:pPr marL="0" indent="0" algn="ctr">
              <a:lnSpc>
                <a:spcPct val="120000"/>
              </a:lnSpc>
            </a:pP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Note: “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Requirements for regulatory purposes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” is in the title</a:t>
            </a:r>
            <a:endParaRPr lang="en-US" sz="16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42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6_blank">
  <a:themeElements>
    <a:clrScheme name="GE Colour Palette">
      <a:dk1>
        <a:srgbClr val="1E4191"/>
      </a:dk1>
      <a:lt1>
        <a:srgbClr val="FFFFFF"/>
      </a:lt1>
      <a:dk2>
        <a:srgbClr val="FF6600"/>
      </a:dk2>
      <a:lt2>
        <a:srgbClr val="EE3324"/>
      </a:lt2>
      <a:accent1>
        <a:srgbClr val="711371"/>
      </a:accent1>
      <a:accent2>
        <a:srgbClr val="28B9F5"/>
      </a:accent2>
      <a:accent3>
        <a:srgbClr val="00AA50"/>
      </a:accent3>
      <a:accent4>
        <a:srgbClr val="CD0078"/>
      </a:accent4>
      <a:accent5>
        <a:srgbClr val="76B900"/>
      </a:accent5>
      <a:accent6>
        <a:srgbClr val="EBD70A"/>
      </a:accent6>
      <a:hlink>
        <a:srgbClr val="EE3324"/>
      </a:hlink>
      <a:folHlink>
        <a:srgbClr val="EE3324"/>
      </a:folHlink>
    </a:clrScheme>
    <a:fontScheme name="GE Fonts">
      <a:majorFont>
        <a:latin typeface="GE Inspira Pitch"/>
        <a:ea typeface=""/>
        <a:cs typeface=""/>
      </a:majorFont>
      <a:minorFont>
        <a:latin typeface="GE Inspira Pitc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4E738174965F4E8E9E74EEADCF8AB0" ma:contentTypeVersion="8" ma:contentTypeDescription="Create a new document." ma:contentTypeScope="" ma:versionID="ecbced2491820bc948e93da9afee1d62">
  <xsd:schema xmlns:xsd="http://www.w3.org/2001/XMLSchema" xmlns:xs="http://www.w3.org/2001/XMLSchema" xmlns:p="http://schemas.microsoft.com/office/2006/metadata/properties" xmlns:ns2="f1d8a9e5-d054-4906-9ed0-687cf7b9c847" xmlns:ns3="99c2f25a-79c9-4c58-b8e8-ff65bc81bda4" targetNamespace="http://schemas.microsoft.com/office/2006/metadata/properties" ma:root="true" ma:fieldsID="cbb517ec1ec41c1c321af4da560053a7" ns2:_="" ns3:_="">
    <xsd:import namespace="f1d8a9e5-d054-4906-9ed0-687cf7b9c847"/>
    <xsd:import namespace="99c2f25a-79c9-4c58-b8e8-ff65bc81bd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d8a9e5-d054-4906-9ed0-687cf7b9c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2f25a-79c9-4c58-b8e8-ff65bc81bda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830207-DD50-420F-949C-4BEE3871D6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8821E0-D044-4E41-9F78-F784A7EA85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d8a9e5-d054-4906-9ed0-687cf7b9c847"/>
    <ds:schemaRef ds:uri="99c2f25a-79c9-4c58-b8e8-ff65bc81bd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FE9085-F4C4-424B-B355-48E11F497F1C}">
  <ds:schemaRefs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9c2f25a-79c9-4c58-b8e8-ff65bc81bda4"/>
    <ds:schemaRef ds:uri="f1d8a9e5-d054-4906-9ed0-687cf7b9c84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951</Words>
  <Application>Microsoft Macintosh PowerPoint</Application>
  <PresentationFormat>On-screen Show (4:3)</PresentationFormat>
  <Paragraphs>127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6_blank</vt:lpstr>
      <vt:lpstr>PowerPoint Presentation</vt:lpstr>
      <vt:lpstr>Presentation Outline</vt:lpstr>
      <vt:lpstr>Introduction</vt:lpstr>
      <vt:lpstr>ISO HLS</vt:lpstr>
      <vt:lpstr>ISO HLS</vt:lpstr>
      <vt:lpstr>ISO HLS</vt:lpstr>
      <vt:lpstr>Future of ISO 13485</vt:lpstr>
      <vt:lpstr>Future of ISO 13485</vt:lpstr>
      <vt:lpstr>Future of ISO 13485</vt:lpstr>
      <vt:lpstr>Revision of ISO 14971</vt:lpstr>
      <vt:lpstr>Revision of ISO 14971</vt:lpstr>
      <vt:lpstr>Revision of ISO 14971</vt:lpstr>
      <vt:lpstr>Revision of ISO 14971</vt:lpstr>
      <vt:lpstr>Take Aways</vt:lpstr>
      <vt:lpstr> ThaNk you!   www.globalditta.org   Follow us on         @DITTA_online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60601 Series</dc:title>
  <dc:creator>Hull, Carolyn</dc:creator>
  <cp:keywords>C_Unrestricted</cp:keywords>
  <cp:lastModifiedBy>Peter Linders</cp:lastModifiedBy>
  <cp:revision>157</cp:revision>
  <cp:lastPrinted>2018-09-04T11:40:44Z</cp:lastPrinted>
  <dcterms:created xsi:type="dcterms:W3CDTF">2018-08-10T18:31:56Z</dcterms:created>
  <dcterms:modified xsi:type="dcterms:W3CDTF">2019-03-15T10:54:42Z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0x010100C94E738174965F4E8E9E74EEADCF8AB0</vt:lpwstr>
  </property>
  <property fmtid="{D5CDD505-2E9C-101B-9397-08002B2CF9AE}" pid="3" name="Document Confidentiality">
    <vt:lpwstr>Unrestricted</vt:lpwstr>
  </property>
  <property fmtid="{D5CDD505-2E9C-101B-9397-08002B2CF9AE}" pid="4" name="_AdHocReviewCycleID">
    <vt:i4>-1320384484</vt:i4>
  </property>
  <property fmtid="{D5CDD505-2E9C-101B-9397-08002B2CF9AE}" pid="5" name="_NewReviewCycle">
    <vt:lpwstr/>
  </property>
  <property fmtid="{D5CDD505-2E9C-101B-9397-08002B2CF9AE}" pid="6" name="_EmailSubject">
    <vt:lpwstr>IMDRF-DITTA workshop on 18 March - final draft agenda?</vt:lpwstr>
  </property>
  <property fmtid="{D5CDD505-2E9C-101B-9397-08002B2CF9AE}" pid="7" name="_AuthorEmail">
    <vt:lpwstr>maurizio.andreano@siemens-healthineers.com</vt:lpwstr>
  </property>
  <property fmtid="{D5CDD505-2E9C-101B-9397-08002B2CF9AE}" pid="8" name="_AuthorEmailDisplayName">
    <vt:lpwstr>Andreano, Maurizio (SHS QT EHS TRS)</vt:lpwstr>
  </property>
  <property fmtid="{D5CDD505-2E9C-101B-9397-08002B2CF9AE}" pid="9" name="_PreviousAdHocReviewCycleID">
    <vt:i4>472400139</vt:i4>
  </property>
</Properties>
</file>