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86" r:id="rId3"/>
    <p:sldId id="266" r:id="rId4"/>
    <p:sldId id="289" r:id="rId5"/>
    <p:sldId id="290" r:id="rId6"/>
    <p:sldId id="267" r:id="rId7"/>
    <p:sldId id="268" r:id="rId8"/>
    <p:sldId id="269" r:id="rId9"/>
    <p:sldId id="265" r:id="rId10"/>
    <p:sldId id="270" r:id="rId11"/>
    <p:sldId id="271" r:id="rId12"/>
    <p:sldId id="272" r:id="rId13"/>
    <p:sldId id="292" r:id="rId14"/>
    <p:sldId id="273" r:id="rId15"/>
    <p:sldId id="274" r:id="rId16"/>
    <p:sldId id="276" r:id="rId17"/>
    <p:sldId id="277" r:id="rId18"/>
    <p:sldId id="278" r:id="rId19"/>
    <p:sldId id="291" r:id="rId20"/>
    <p:sldId id="279" r:id="rId21"/>
    <p:sldId id="280" r:id="rId22"/>
    <p:sldId id="281" r:id="rId23"/>
    <p:sldId id="293" r:id="rId24"/>
    <p:sldId id="282" r:id="rId25"/>
    <p:sldId id="283" r:id="rId26"/>
    <p:sldId id="284" r:id="rId27"/>
    <p:sldId id="294" r:id="rId28"/>
    <p:sldId id="287" r:id="rId29"/>
    <p:sldId id="288" r:id="rId3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28" autoAdjust="0"/>
  </p:normalViewPr>
  <p:slideViewPr>
    <p:cSldViewPr snapToGrid="0">
      <p:cViewPr varScale="1">
        <p:scale>
          <a:sx n="71" d="100"/>
          <a:sy n="71" d="100"/>
        </p:scale>
        <p:origin x="162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A223A-5167-4D49-981E-154A85129E2A}" type="datetimeFigureOut">
              <a:rPr kumimoji="1" lang="ja-JP" altLang="en-US" smtClean="0"/>
              <a:t>2019/3/15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9122A6-DA53-4A07-99AB-FFEEB54FC373}" type="slidenum">
              <a:rPr kumimoji="1" lang="ja-JP" altLang="en-US" smtClean="0"/>
              <a:t>‹#›</a:t>
            </a:fld>
            <a:endParaRPr kumimoji="1" lang="ja-JP" altLang="en-US"/>
          </a:p>
        </p:txBody>
      </p:sp>
    </p:spTree>
    <p:extLst>
      <p:ext uri="{BB962C8B-B14F-4D97-AF65-F5344CB8AC3E}">
        <p14:creationId xmlns:p14="http://schemas.microsoft.com/office/powerpoint/2010/main" val="35795364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1</a:t>
            </a:fld>
            <a:endParaRPr kumimoji="1" lang="ja-JP" altLang="en-US"/>
          </a:p>
        </p:txBody>
      </p:sp>
    </p:spTree>
    <p:extLst>
      <p:ext uri="{BB962C8B-B14F-4D97-AF65-F5344CB8AC3E}">
        <p14:creationId xmlns:p14="http://schemas.microsoft.com/office/powerpoint/2010/main" val="15280172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a:t>The first element of the guidance outlines how standards’ content can be enhanced. These – and those listed on the next slide - are a few of the recommendations in the guidance. </a:t>
            </a:r>
          </a:p>
        </p:txBody>
      </p:sp>
      <p:sp>
        <p:nvSpPr>
          <p:cNvPr id="38916" name="Date Placeholder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ja-JP" altLang="ja-JP"/>
          </a:p>
        </p:txBody>
      </p:sp>
      <p:sp>
        <p:nvSpPr>
          <p:cNvPr id="38917" name="Slide Number Placeholder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C541AFA-8489-476C-B3A0-416C1D778D34}" type="slidenum">
              <a:rPr lang="en-US" altLang="en-US"/>
              <a:pPr/>
              <a:t>19</a:t>
            </a:fld>
            <a:endParaRPr lang="en-US" altLang="en-US"/>
          </a:p>
        </p:txBody>
      </p:sp>
    </p:spTree>
    <p:extLst>
      <p:ext uri="{BB962C8B-B14F-4D97-AF65-F5344CB8AC3E}">
        <p14:creationId xmlns:p14="http://schemas.microsoft.com/office/powerpoint/2010/main" val="1235861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a:t>The first element of the guidance outlines how standards’ content can be enhanced. These – and those listed on the next slide - are a few of the recommendations in the guidance. </a:t>
            </a:r>
          </a:p>
        </p:txBody>
      </p:sp>
      <p:sp>
        <p:nvSpPr>
          <p:cNvPr id="38916" name="Date Placeholder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ja-JP" altLang="ja-JP"/>
          </a:p>
        </p:txBody>
      </p:sp>
      <p:sp>
        <p:nvSpPr>
          <p:cNvPr id="38917" name="Slide Number Placeholder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C541AFA-8489-476C-B3A0-416C1D778D34}" type="slidenum">
              <a:rPr lang="en-US" altLang="en-US"/>
              <a:pPr/>
              <a:t>20</a:t>
            </a:fld>
            <a:endParaRPr lang="en-US" altLang="en-US"/>
          </a:p>
        </p:txBody>
      </p:sp>
    </p:spTree>
    <p:extLst>
      <p:ext uri="{BB962C8B-B14F-4D97-AF65-F5344CB8AC3E}">
        <p14:creationId xmlns:p14="http://schemas.microsoft.com/office/powerpoint/2010/main" val="1364224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a:t>Continued from previous slide…</a:t>
            </a:r>
          </a:p>
        </p:txBody>
      </p:sp>
      <p:sp>
        <p:nvSpPr>
          <p:cNvPr id="39940" name="Date Placeholder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ja-JP" altLang="ja-JP"/>
          </a:p>
        </p:txBody>
      </p:sp>
      <p:sp>
        <p:nvSpPr>
          <p:cNvPr id="39941" name="Slide Number Placeholder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7180A85-75DA-4736-B20A-41219845E848}" type="slidenum">
              <a:rPr lang="en-US" altLang="en-US"/>
              <a:pPr/>
              <a:t>21</a:t>
            </a:fld>
            <a:endParaRPr lang="en-US" altLang="en-US"/>
          </a:p>
        </p:txBody>
      </p:sp>
    </p:spTree>
    <p:extLst>
      <p:ext uri="{BB962C8B-B14F-4D97-AF65-F5344CB8AC3E}">
        <p14:creationId xmlns:p14="http://schemas.microsoft.com/office/powerpoint/2010/main" val="2957502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a:t>How can regulators participate effectively?</a:t>
            </a:r>
          </a:p>
        </p:txBody>
      </p:sp>
      <p:sp>
        <p:nvSpPr>
          <p:cNvPr id="40964" name="Date Placeholder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ja-JP" altLang="ja-JP"/>
          </a:p>
        </p:txBody>
      </p:sp>
      <p:sp>
        <p:nvSpPr>
          <p:cNvPr id="40965" name="Slide Number Placeholder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3273BDD-A280-4228-BB2E-2AA5A019589F}" type="slidenum">
              <a:rPr lang="en-US" altLang="en-US"/>
              <a:pPr/>
              <a:t>22</a:t>
            </a:fld>
            <a:endParaRPr lang="en-US" altLang="en-US"/>
          </a:p>
        </p:txBody>
      </p:sp>
    </p:spTree>
    <p:extLst>
      <p:ext uri="{BB962C8B-B14F-4D97-AF65-F5344CB8AC3E}">
        <p14:creationId xmlns:p14="http://schemas.microsoft.com/office/powerpoint/2010/main" val="38611776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1988" name="Date Placeholder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sp>
        <p:nvSpPr>
          <p:cNvPr id="41989" name="Slide Number Placeholder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D69E89-CCB2-42B8-AEC1-B1FE135A70EF}" type="slidenum">
              <a:rPr lang="en-US" altLang="en-US"/>
              <a:pPr/>
              <a:t>23</a:t>
            </a:fld>
            <a:endParaRPr lang="en-US" altLang="en-US"/>
          </a:p>
        </p:txBody>
      </p:sp>
    </p:spTree>
    <p:extLst>
      <p:ext uri="{BB962C8B-B14F-4D97-AF65-F5344CB8AC3E}">
        <p14:creationId xmlns:p14="http://schemas.microsoft.com/office/powerpoint/2010/main" val="2829980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To increase utilization of standards for regulatory applications, RAs should participate in standards development at both the national and international levels. At the international level, RA engagement is welcomed in the various committees within IEC and ISO and regulators are strongly encouraged to serve as experts through their official country delegations. </a:t>
            </a:r>
            <a:endParaRPr lang="en-US" altLang="en-US"/>
          </a:p>
          <a:p>
            <a:r>
              <a:rPr lang="en-GB" altLang="en-US"/>
              <a:t> </a:t>
            </a:r>
            <a:endParaRPr lang="en-US" altLang="en-US"/>
          </a:p>
          <a:p>
            <a:r>
              <a:rPr lang="en-GB" altLang="en-US"/>
              <a:t>Equally important is participation in the mirror committees. As noted above, the national bodies develop consensus on their countries’ positions and votes; their nominating function to ISO and IEC delegations makes national level engagement even more important for RAs. This accessibility at the national level supports consensus principles and is an important feature that facilitates participation in standards development without requiring the membership and resources necessary for ISO and IEC membership. </a:t>
            </a:r>
            <a:endParaRPr lang="en-US" altLang="en-US"/>
          </a:p>
          <a:p>
            <a:endParaRPr lang="en-US" altLang="en-US"/>
          </a:p>
        </p:txBody>
      </p:sp>
      <p:sp>
        <p:nvSpPr>
          <p:cNvPr id="41988" name="Date Placeholder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sp>
        <p:nvSpPr>
          <p:cNvPr id="41989" name="Slide Number Placeholder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D69E89-CCB2-42B8-AEC1-B1FE135A70EF}" type="slidenum">
              <a:rPr lang="en-US" altLang="en-US"/>
              <a:pPr/>
              <a:t>24</a:t>
            </a:fld>
            <a:endParaRPr lang="en-US" altLang="en-US"/>
          </a:p>
        </p:txBody>
      </p:sp>
    </p:spTree>
    <p:extLst>
      <p:ext uri="{BB962C8B-B14F-4D97-AF65-F5344CB8AC3E}">
        <p14:creationId xmlns:p14="http://schemas.microsoft.com/office/powerpoint/2010/main" val="3855768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ja-JP"/>
          </a:p>
        </p:txBody>
      </p:sp>
      <p:sp>
        <p:nvSpPr>
          <p:cNvPr id="43012" name="Date Placeholder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ja-JP" altLang="ja-JP"/>
          </a:p>
        </p:txBody>
      </p:sp>
      <p:sp>
        <p:nvSpPr>
          <p:cNvPr id="43013" name="Slide Number Placeholder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5C69D2F-0F6D-422A-91B5-A1F7AF8FED9D}" type="slidenum">
              <a:rPr lang="en-US" altLang="en-US"/>
              <a:pPr/>
              <a:t>26</a:t>
            </a:fld>
            <a:endParaRPr lang="en-US" altLang="en-US"/>
          </a:p>
        </p:txBody>
      </p:sp>
    </p:spTree>
    <p:extLst>
      <p:ext uri="{BB962C8B-B14F-4D97-AF65-F5344CB8AC3E}">
        <p14:creationId xmlns:p14="http://schemas.microsoft.com/office/powerpoint/2010/main" val="2211381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a:p>
        </p:txBody>
      </p:sp>
      <p:sp>
        <p:nvSpPr>
          <p:cNvPr id="15462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3200">
                <a:solidFill>
                  <a:schemeClr val="tx1"/>
                </a:solidFill>
                <a:latin typeface="Tahoma" panose="020B0604030504040204" pitchFamily="34" charset="0"/>
                <a:ea typeface="ＭＳ Ｐゴシック" panose="020B0600070205080204" pitchFamily="50" charset="-128"/>
              </a:defRPr>
            </a:lvl1pPr>
            <a:lvl2pPr marL="768350" indent="-295275">
              <a:defRPr kumimoji="1" sz="3200">
                <a:solidFill>
                  <a:schemeClr val="tx1"/>
                </a:solidFill>
                <a:latin typeface="Tahoma" panose="020B0604030504040204" pitchFamily="34" charset="0"/>
                <a:ea typeface="ＭＳ Ｐゴシック" panose="020B0600070205080204" pitchFamily="50" charset="-128"/>
              </a:defRPr>
            </a:lvl2pPr>
            <a:lvl3pPr marL="1182688" indent="-236538">
              <a:defRPr kumimoji="1" sz="3200">
                <a:solidFill>
                  <a:schemeClr val="tx1"/>
                </a:solidFill>
                <a:latin typeface="Tahoma" panose="020B0604030504040204" pitchFamily="34" charset="0"/>
                <a:ea typeface="ＭＳ Ｐゴシック" panose="020B0600070205080204" pitchFamily="50" charset="-128"/>
              </a:defRPr>
            </a:lvl3pPr>
            <a:lvl4pPr marL="1655763" indent="-236538">
              <a:defRPr kumimoji="1" sz="3200">
                <a:solidFill>
                  <a:schemeClr val="tx1"/>
                </a:solidFill>
                <a:latin typeface="Tahoma" panose="020B0604030504040204" pitchFamily="34" charset="0"/>
                <a:ea typeface="ＭＳ Ｐゴシック" panose="020B0600070205080204" pitchFamily="50" charset="-128"/>
              </a:defRPr>
            </a:lvl4pPr>
            <a:lvl5pPr marL="2128838" indent="-236538">
              <a:defRPr kumimoji="1" sz="3200">
                <a:solidFill>
                  <a:schemeClr val="tx1"/>
                </a:solidFill>
                <a:latin typeface="Tahoma" panose="020B0604030504040204" pitchFamily="34" charset="0"/>
                <a:ea typeface="ＭＳ Ｐゴシック" panose="020B0600070205080204" pitchFamily="50" charset="-128"/>
              </a:defRPr>
            </a:lvl5pPr>
            <a:lvl6pPr marL="2586038" indent="-236538" eaLnBrk="0" fontAlgn="base" hangingPunct="0">
              <a:spcBef>
                <a:spcPct val="0"/>
              </a:spcBef>
              <a:spcAft>
                <a:spcPct val="0"/>
              </a:spcAft>
              <a:defRPr kumimoji="1" sz="3200">
                <a:solidFill>
                  <a:schemeClr val="tx1"/>
                </a:solidFill>
                <a:latin typeface="Tahoma" panose="020B0604030504040204" pitchFamily="34" charset="0"/>
                <a:ea typeface="ＭＳ Ｐゴシック" panose="020B0600070205080204" pitchFamily="50" charset="-128"/>
              </a:defRPr>
            </a:lvl6pPr>
            <a:lvl7pPr marL="3043238" indent="-236538" eaLnBrk="0" fontAlgn="base" hangingPunct="0">
              <a:spcBef>
                <a:spcPct val="0"/>
              </a:spcBef>
              <a:spcAft>
                <a:spcPct val="0"/>
              </a:spcAft>
              <a:defRPr kumimoji="1" sz="3200">
                <a:solidFill>
                  <a:schemeClr val="tx1"/>
                </a:solidFill>
                <a:latin typeface="Tahoma" panose="020B0604030504040204" pitchFamily="34" charset="0"/>
                <a:ea typeface="ＭＳ Ｐゴシック" panose="020B0600070205080204" pitchFamily="50" charset="-128"/>
              </a:defRPr>
            </a:lvl7pPr>
            <a:lvl8pPr marL="3500438" indent="-236538" eaLnBrk="0" fontAlgn="base" hangingPunct="0">
              <a:spcBef>
                <a:spcPct val="0"/>
              </a:spcBef>
              <a:spcAft>
                <a:spcPct val="0"/>
              </a:spcAft>
              <a:defRPr kumimoji="1" sz="3200">
                <a:solidFill>
                  <a:schemeClr val="tx1"/>
                </a:solidFill>
                <a:latin typeface="Tahoma" panose="020B0604030504040204" pitchFamily="34" charset="0"/>
                <a:ea typeface="ＭＳ Ｐゴシック" panose="020B0600070205080204" pitchFamily="50" charset="-128"/>
              </a:defRPr>
            </a:lvl8pPr>
            <a:lvl9pPr marL="3957638" indent="-236538" eaLnBrk="0" fontAlgn="base" hangingPunct="0">
              <a:spcBef>
                <a:spcPct val="0"/>
              </a:spcBef>
              <a:spcAft>
                <a:spcPct val="0"/>
              </a:spcAft>
              <a:defRPr kumimoji="1" sz="3200">
                <a:solidFill>
                  <a:schemeClr val="tx1"/>
                </a:solidFill>
                <a:latin typeface="Tahoma" panose="020B0604030504040204" pitchFamily="34" charset="0"/>
                <a:ea typeface="ＭＳ Ｐゴシック" panose="020B0600070205080204" pitchFamily="50" charset="-128"/>
              </a:defRPr>
            </a:lvl9pPr>
          </a:lstStyle>
          <a:p>
            <a:fld id="{A652991A-B83C-4BC7-AAF2-9E09AD05EB96}" type="slidenum">
              <a:rPr lang="ja-JP" altLang="en-US" sz="1200" smtClean="0">
                <a:latin typeface="Arial" panose="020B0604020202020204" pitchFamily="34" charset="0"/>
              </a:rPr>
              <a:pPr/>
              <a:t>28</a:t>
            </a:fld>
            <a:endParaRPr lang="ja-JP" altLang="en-US" sz="1200">
              <a:latin typeface="Arial" panose="020B0604020202020204" pitchFamily="34" charset="0"/>
            </a:endParaRPr>
          </a:p>
        </p:txBody>
      </p:sp>
    </p:spTree>
    <p:extLst>
      <p:ext uri="{BB962C8B-B14F-4D97-AF65-F5344CB8AC3E}">
        <p14:creationId xmlns:p14="http://schemas.microsoft.com/office/powerpoint/2010/main" val="4140673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B9122A6-DA53-4A07-99AB-FFEEB54FC373}" type="slidenum">
              <a:rPr kumimoji="1" lang="ja-JP" altLang="en-US" smtClean="0"/>
              <a:t>2</a:t>
            </a:fld>
            <a:endParaRPr kumimoji="1" lang="ja-JP" altLang="en-US"/>
          </a:p>
        </p:txBody>
      </p:sp>
    </p:spTree>
    <p:extLst>
      <p:ext uri="{BB962C8B-B14F-4D97-AF65-F5344CB8AC3E}">
        <p14:creationId xmlns:p14="http://schemas.microsoft.com/office/powerpoint/2010/main" val="4114698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E5D8ED-B69F-4904-A981-C175CDB870E0}" type="slidenum">
              <a:rPr kumimoji="1" lang="ja-JP" altLang="en-US" smtClean="0"/>
              <a:t>7</a:t>
            </a:fld>
            <a:endParaRPr kumimoji="1" lang="ja-JP" altLang="en-US" dirty="0"/>
          </a:p>
        </p:txBody>
      </p:sp>
    </p:spTree>
    <p:extLst>
      <p:ext uri="{BB962C8B-B14F-4D97-AF65-F5344CB8AC3E}">
        <p14:creationId xmlns:p14="http://schemas.microsoft.com/office/powerpoint/2010/main" val="1549303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Public consultation yielded more than 200 comments from standards experts from around the world</a:t>
            </a:r>
          </a:p>
        </p:txBody>
      </p:sp>
      <p:sp>
        <p:nvSpPr>
          <p:cNvPr id="32772" name="Date Placeholder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sp>
        <p:nvSpPr>
          <p:cNvPr id="32773" name="Slide Number Placeholder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49B6D52-E8A4-488B-B7F3-A3D3C216AFC4}" type="slidenum">
              <a:rPr lang="en-US" altLang="en-US"/>
              <a:pPr/>
              <a:t>11</a:t>
            </a:fld>
            <a:endParaRPr lang="en-US" altLang="en-US"/>
          </a:p>
        </p:txBody>
      </p:sp>
    </p:spTree>
    <p:extLst>
      <p:ext uri="{BB962C8B-B14F-4D97-AF65-F5344CB8AC3E}">
        <p14:creationId xmlns:p14="http://schemas.microsoft.com/office/powerpoint/2010/main" val="59622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dirty="0"/>
          </a:p>
        </p:txBody>
      </p:sp>
      <p:sp>
        <p:nvSpPr>
          <p:cNvPr id="35844" name="Date Placeholder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ja-JP" altLang="ja-JP"/>
          </a:p>
        </p:txBody>
      </p:sp>
      <p:sp>
        <p:nvSpPr>
          <p:cNvPr id="35845" name="Slide Number Placeholder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4A26FB0-FC77-4D9E-B5DA-19176B3CBFA6}" type="slidenum">
              <a:rPr lang="en-US" altLang="en-US"/>
              <a:pPr/>
              <a:t>13</a:t>
            </a:fld>
            <a:endParaRPr lang="en-US" altLang="en-US"/>
          </a:p>
        </p:txBody>
      </p:sp>
    </p:spTree>
    <p:extLst>
      <p:ext uri="{BB962C8B-B14F-4D97-AF65-F5344CB8AC3E}">
        <p14:creationId xmlns:p14="http://schemas.microsoft.com/office/powerpoint/2010/main" val="629337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These three principles guided our work; next we will review each of these individually.</a:t>
            </a:r>
          </a:p>
        </p:txBody>
      </p:sp>
      <p:sp>
        <p:nvSpPr>
          <p:cNvPr id="33796" name="Date Placeholder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sp>
        <p:nvSpPr>
          <p:cNvPr id="33797" name="Slide Number Placeholder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A56C4FB-43DB-44B9-9A0C-D77F24B5DE17}" type="slidenum">
              <a:rPr lang="en-US" altLang="en-US"/>
              <a:pPr/>
              <a:t>14</a:t>
            </a:fld>
            <a:endParaRPr lang="en-US" altLang="en-US"/>
          </a:p>
        </p:txBody>
      </p:sp>
    </p:spTree>
    <p:extLst>
      <p:ext uri="{BB962C8B-B14F-4D97-AF65-F5344CB8AC3E}">
        <p14:creationId xmlns:p14="http://schemas.microsoft.com/office/powerpoint/2010/main" val="518568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a:t>The second general principle: rely upon performance expectations rather than specifying design attributes. </a:t>
            </a:r>
          </a:p>
        </p:txBody>
      </p:sp>
      <p:sp>
        <p:nvSpPr>
          <p:cNvPr id="35844" name="Date Placeholder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ja-JP" altLang="ja-JP"/>
          </a:p>
        </p:txBody>
      </p:sp>
      <p:sp>
        <p:nvSpPr>
          <p:cNvPr id="35845" name="Slide Number Placeholder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4A26FB0-FC77-4D9E-B5DA-19176B3CBFA6}" type="slidenum">
              <a:rPr lang="en-US" altLang="en-US"/>
              <a:pPr/>
              <a:t>16</a:t>
            </a:fld>
            <a:endParaRPr lang="en-US" altLang="en-US"/>
          </a:p>
        </p:txBody>
      </p:sp>
    </p:spTree>
    <p:extLst>
      <p:ext uri="{BB962C8B-B14F-4D97-AF65-F5344CB8AC3E}">
        <p14:creationId xmlns:p14="http://schemas.microsoft.com/office/powerpoint/2010/main" val="3176111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 need to read or review each individual feature of consensus standards if time is an issue.</a:t>
            </a:r>
          </a:p>
        </p:txBody>
      </p:sp>
      <p:sp>
        <p:nvSpPr>
          <p:cNvPr id="36868" name="Date Placeholder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US" altLang="en-US"/>
          </a:p>
        </p:txBody>
      </p:sp>
      <p:sp>
        <p:nvSpPr>
          <p:cNvPr id="36869" name="Slide Number Placeholder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506E307-CB2B-4B2D-8B01-45CC6229FCBF}" type="slidenum">
              <a:rPr lang="en-US" altLang="en-US"/>
              <a:pPr/>
              <a:t>17</a:t>
            </a:fld>
            <a:endParaRPr lang="en-US" altLang="en-US"/>
          </a:p>
        </p:txBody>
      </p:sp>
    </p:spTree>
    <p:extLst>
      <p:ext uri="{BB962C8B-B14F-4D97-AF65-F5344CB8AC3E}">
        <p14:creationId xmlns:p14="http://schemas.microsoft.com/office/powerpoint/2010/main" val="3493191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ja-JP"/>
              <a:t>Third general principle: rely upon consensus standards, as they feature these attributes.</a:t>
            </a:r>
          </a:p>
        </p:txBody>
      </p:sp>
      <p:sp>
        <p:nvSpPr>
          <p:cNvPr id="37892" name="Date Placeholder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ja-JP" altLang="ja-JP"/>
          </a:p>
        </p:txBody>
      </p:sp>
      <p:sp>
        <p:nvSpPr>
          <p:cNvPr id="37893" name="Slide Number Placeholder 4"/>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0A48257-25D7-4B4E-AD9C-D8DB5046601E}" type="slidenum">
              <a:rPr lang="en-US" altLang="en-US"/>
              <a:pPr/>
              <a:t>18</a:t>
            </a:fld>
            <a:endParaRPr lang="en-US" altLang="en-US"/>
          </a:p>
        </p:txBody>
      </p:sp>
    </p:spTree>
    <p:extLst>
      <p:ext uri="{BB962C8B-B14F-4D97-AF65-F5344CB8AC3E}">
        <p14:creationId xmlns:p14="http://schemas.microsoft.com/office/powerpoint/2010/main" val="1868309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スライド番号プレースホルダー 2"/>
          <p:cNvSpPr>
            <a:spLocks noGrp="1"/>
          </p:cNvSpPr>
          <p:nvPr>
            <p:ph type="sldNum" idx="10"/>
          </p:nvPr>
        </p:nvSpPr>
        <p:spPr/>
        <p:txBody>
          <a:bodyPr/>
          <a:lstStyle/>
          <a:p>
            <a:pPr>
              <a:defRPr/>
            </a:pPr>
            <a:fld id="{DCC5E0A4-117D-40B5-A8DE-C76E604D3848}" type="slidenum">
              <a:rPr lang="en-US" altLang="en-US" smtClean="0"/>
              <a:pPr>
                <a:defRPr/>
              </a:pPr>
              <a:t>‹#›</a:t>
            </a:fld>
            <a:endParaRPr lang="en-US" altLang="en-US"/>
          </a:p>
        </p:txBody>
      </p:sp>
    </p:spTree>
    <p:extLst>
      <p:ext uri="{BB962C8B-B14F-4D97-AF65-F5344CB8AC3E}">
        <p14:creationId xmlns:p14="http://schemas.microsoft.com/office/powerpoint/2010/main" val="2167999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a:prstGeom prst="rect">
            <a:avLst/>
          </a:prstGeo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628650" y="6356351"/>
            <a:ext cx="2057400" cy="365125"/>
          </a:xfrm>
          <a:prstGeom prst="rect">
            <a:avLst/>
          </a:prstGeom>
        </p:spPr>
        <p:txBody>
          <a:bodyPr/>
          <a:lstStyle/>
          <a:p>
            <a:fld id="{B7380CCC-0428-428B-9844-272ECD0A56C1}" type="datetime1">
              <a:rPr kumimoji="1" lang="ja-JP" altLang="en-US" smtClean="0"/>
              <a:t>2019/3/15</a:t>
            </a:fld>
            <a:endParaRPr kumimoji="1" lang="ja-JP" altLang="en-US"/>
          </a:p>
        </p:txBody>
      </p:sp>
      <p:sp>
        <p:nvSpPr>
          <p:cNvPr id="6" name="フッター プレースホルダー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1747179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a:prstGeom prst="rect">
            <a:avLst/>
          </a:prstGeom>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1825625"/>
            <a:ext cx="7886700" cy="4351338"/>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628650" y="6356351"/>
            <a:ext cx="2057400" cy="365125"/>
          </a:xfrm>
          <a:prstGeom prst="rect">
            <a:avLst/>
          </a:prstGeom>
        </p:spPr>
        <p:txBody>
          <a:bodyPr/>
          <a:lstStyle/>
          <a:p>
            <a:fld id="{C1A66603-8889-45EA-B52B-1D9A306B0343}" type="datetime1">
              <a:rPr kumimoji="1" lang="ja-JP" altLang="en-US" smtClean="0"/>
              <a:t>2019/3/15</a:t>
            </a:fld>
            <a:endParaRPr kumimoji="1" lang="ja-JP" altLang="en-US"/>
          </a:p>
        </p:txBody>
      </p:sp>
      <p:sp>
        <p:nvSpPr>
          <p:cNvPr id="5" name="フッター プレースホルダー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2762343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7" y="365125"/>
            <a:ext cx="1478756" cy="5811838"/>
          </a:xfrm>
          <a:prstGeom prst="rect">
            <a:avLst/>
          </a:prstGeo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8" y="365125"/>
            <a:ext cx="4321969" cy="5811838"/>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628650" y="6356351"/>
            <a:ext cx="2057400" cy="365125"/>
          </a:xfrm>
          <a:prstGeom prst="rect">
            <a:avLst/>
          </a:prstGeom>
        </p:spPr>
        <p:txBody>
          <a:bodyPr/>
          <a:lstStyle/>
          <a:p>
            <a:fld id="{442EC1F7-8248-4EB6-8A42-A1B567F5E8B6}" type="datetime1">
              <a:rPr kumimoji="1" lang="ja-JP" altLang="en-US" smtClean="0"/>
              <a:t>2019/3/15</a:t>
            </a:fld>
            <a:endParaRPr kumimoji="1" lang="ja-JP" altLang="en-US"/>
          </a:p>
        </p:txBody>
      </p:sp>
      <p:sp>
        <p:nvSpPr>
          <p:cNvPr id="5" name="フッター プレースホルダー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4250005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a:prstGeom prst="rect">
            <a:avLst/>
          </a:prstGeo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628650" y="6356351"/>
            <a:ext cx="2057400" cy="365125"/>
          </a:xfrm>
          <a:prstGeom prst="rect">
            <a:avLst/>
          </a:prstGeom>
        </p:spPr>
        <p:txBody>
          <a:bodyPr/>
          <a:lstStyle/>
          <a:p>
            <a:fld id="{366B69A0-8903-46D6-A531-B7A6F569CAFE}" type="datetime1">
              <a:rPr kumimoji="1" lang="ja-JP" altLang="en-US" smtClean="0"/>
              <a:t>2019/3/15</a:t>
            </a:fld>
            <a:endParaRPr kumimoji="1" lang="ja-JP" altLang="en-US"/>
          </a:p>
        </p:txBody>
      </p:sp>
      <p:sp>
        <p:nvSpPr>
          <p:cNvPr id="5" name="フッター プレースホルダー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915150" y="6364911"/>
            <a:ext cx="2057400" cy="365125"/>
          </a:xfrm>
          <a:prstGeom prst="rect">
            <a:avLst/>
          </a:prstGeom>
        </p:spPr>
        <p:txBody>
          <a:bodyPr/>
          <a:lstStyle>
            <a:lvl1pPr algn="r">
              <a:defRPr/>
            </a:lvl1pPr>
          </a:lstStyle>
          <a:p>
            <a:fld id="{8E4188AC-D11E-4F35-8D44-98C5082E44B3}" type="slidenum">
              <a:rPr lang="ja-JP" altLang="en-US" smtClean="0"/>
              <a:pPr/>
              <a:t>‹#›</a:t>
            </a:fld>
            <a:endParaRPr lang="ja-JP" altLang="en-US"/>
          </a:p>
        </p:txBody>
      </p:sp>
    </p:spTree>
    <p:extLst>
      <p:ext uri="{BB962C8B-B14F-4D97-AF65-F5344CB8AC3E}">
        <p14:creationId xmlns:p14="http://schemas.microsoft.com/office/powerpoint/2010/main" val="2406578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idx="1"/>
          </p:nvPr>
        </p:nvSpPr>
        <p:spPr>
          <a:xfrm>
            <a:off x="628650" y="1825625"/>
            <a:ext cx="7886700"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628650" y="6356351"/>
            <a:ext cx="2057400" cy="365125"/>
          </a:xfrm>
          <a:prstGeom prst="rect">
            <a:avLst/>
          </a:prstGeom>
        </p:spPr>
        <p:txBody>
          <a:bodyPr/>
          <a:lstStyle/>
          <a:p>
            <a:fld id="{5BA4090F-2624-4A11-AC4B-597D659D196B}" type="datetime1">
              <a:rPr kumimoji="1" lang="ja-JP" altLang="en-US" smtClean="0"/>
              <a:t>2019/3/15</a:t>
            </a:fld>
            <a:endParaRPr kumimoji="1" lang="ja-JP" altLang="en-US"/>
          </a:p>
        </p:txBody>
      </p:sp>
      <p:sp>
        <p:nvSpPr>
          <p:cNvPr id="5" name="フッター プレースホルダー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スライド番号プレースホルダー 5"/>
          <p:cNvSpPr>
            <a:spLocks noGrp="1"/>
          </p:cNvSpPr>
          <p:nvPr>
            <p:ph type="sldNum" sz="quarter" idx="12"/>
          </p:nvPr>
        </p:nvSpPr>
        <p:spPr>
          <a:xfrm>
            <a:off x="6915150" y="6364911"/>
            <a:ext cx="2057400" cy="365125"/>
          </a:xfrm>
          <a:prstGeom prst="rect">
            <a:avLst/>
          </a:prstGeom>
        </p:spPr>
        <p:txBody>
          <a:bodyPr/>
          <a:lstStyle>
            <a:lvl1pPr algn="r">
              <a:defRPr/>
            </a:lvl1pPr>
          </a:lstStyle>
          <a:p>
            <a:fld id="{8E4188AC-D11E-4F35-8D44-98C5082E44B3}" type="slidenum">
              <a:rPr lang="ja-JP" altLang="en-US" smtClean="0"/>
              <a:pPr/>
              <a:t>‹#›</a:t>
            </a:fld>
            <a:endParaRPr lang="ja-JP" altLang="en-US"/>
          </a:p>
        </p:txBody>
      </p:sp>
    </p:spTree>
    <p:extLst>
      <p:ext uri="{BB962C8B-B14F-4D97-AF65-F5344CB8AC3E}">
        <p14:creationId xmlns:p14="http://schemas.microsoft.com/office/powerpoint/2010/main" val="3810840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a:prstGeom prst="rect">
            <a:avLst/>
          </a:prstGeo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628650" y="6356351"/>
            <a:ext cx="2057400" cy="365125"/>
          </a:xfrm>
          <a:prstGeom prst="rect">
            <a:avLst/>
          </a:prstGeom>
        </p:spPr>
        <p:txBody>
          <a:bodyPr/>
          <a:lstStyle/>
          <a:p>
            <a:fld id="{61F37559-CAB1-4114-9ABE-487C7DDEF633}" type="datetime1">
              <a:rPr kumimoji="1" lang="ja-JP" altLang="en-US" smtClean="0"/>
              <a:t>2019/3/15</a:t>
            </a:fld>
            <a:endParaRPr kumimoji="1" lang="ja-JP" altLang="en-US"/>
          </a:p>
        </p:txBody>
      </p:sp>
      <p:sp>
        <p:nvSpPr>
          <p:cNvPr id="5" name="フッター プレースホルダー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306602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7" y="1825625"/>
            <a:ext cx="2900363"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1825625"/>
            <a:ext cx="2900363"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628650" y="6356351"/>
            <a:ext cx="2057400" cy="365125"/>
          </a:xfrm>
          <a:prstGeom prst="rect">
            <a:avLst/>
          </a:prstGeom>
        </p:spPr>
        <p:txBody>
          <a:bodyPr/>
          <a:lstStyle/>
          <a:p>
            <a:fld id="{28DCF0DF-2CE8-48CF-8435-089F19F4335A}" type="datetime1">
              <a:rPr kumimoji="1" lang="ja-JP" altLang="en-US" smtClean="0"/>
              <a:t>2019/3/15</a:t>
            </a:fld>
            <a:endParaRPr kumimoji="1" lang="ja-JP" altLang="en-US"/>
          </a:p>
        </p:txBody>
      </p:sp>
      <p:sp>
        <p:nvSpPr>
          <p:cNvPr id="6" name="フッター プレースホルダー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3455808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a:prstGeom prst="rect">
            <a:avLst/>
          </a:prstGeo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628650" y="6356351"/>
            <a:ext cx="2057400" cy="365125"/>
          </a:xfrm>
          <a:prstGeom prst="rect">
            <a:avLst/>
          </a:prstGeom>
        </p:spPr>
        <p:txBody>
          <a:bodyPr/>
          <a:lstStyle/>
          <a:p>
            <a:fld id="{6F8CC818-9CD4-4BB2-B499-8CB4F216813E}" type="datetime1">
              <a:rPr kumimoji="1" lang="ja-JP" altLang="en-US" smtClean="0"/>
              <a:t>2019/3/15</a:t>
            </a:fld>
            <a:endParaRPr kumimoji="1" lang="ja-JP" altLang="en-US"/>
          </a:p>
        </p:txBody>
      </p:sp>
      <p:sp>
        <p:nvSpPr>
          <p:cNvPr id="8" name="フッター プレースホルダー 7"/>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207892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6"/>
            <a:ext cx="7886700" cy="1325563"/>
          </a:xfrm>
          <a:prstGeom prst="rect">
            <a:avLst/>
          </a:prstGeom>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628650" y="6356351"/>
            <a:ext cx="2057400" cy="365125"/>
          </a:xfrm>
          <a:prstGeom prst="rect">
            <a:avLst/>
          </a:prstGeom>
        </p:spPr>
        <p:txBody>
          <a:bodyPr/>
          <a:lstStyle/>
          <a:p>
            <a:fld id="{2A7D27C1-462A-4D11-A25D-886645DAA116}" type="datetime1">
              <a:rPr kumimoji="1" lang="ja-JP" altLang="en-US" smtClean="0"/>
              <a:t>2019/3/15</a:t>
            </a:fld>
            <a:endParaRPr kumimoji="1" lang="ja-JP" altLang="en-US"/>
          </a:p>
        </p:txBody>
      </p:sp>
      <p:sp>
        <p:nvSpPr>
          <p:cNvPr id="4" name="フッター プレースホルダー 3"/>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899685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28650" y="6356351"/>
            <a:ext cx="2057400" cy="365125"/>
          </a:xfrm>
          <a:prstGeom prst="rect">
            <a:avLst/>
          </a:prstGeom>
        </p:spPr>
        <p:txBody>
          <a:bodyPr/>
          <a:lstStyle/>
          <a:p>
            <a:fld id="{C82B54A7-F001-491C-9E9B-29DA67481550}" type="datetime1">
              <a:rPr kumimoji="1" lang="ja-JP" altLang="en-US" smtClean="0"/>
              <a:t>2019/3/15</a:t>
            </a:fld>
            <a:endParaRPr kumimoji="1" lang="ja-JP" altLang="en-US"/>
          </a:p>
        </p:txBody>
      </p:sp>
      <p:sp>
        <p:nvSpPr>
          <p:cNvPr id="3" name="フッター プレースホルダー 2"/>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3939490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a:prstGeom prst="rect">
            <a:avLst/>
          </a:prstGeo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628650" y="6356351"/>
            <a:ext cx="2057400" cy="365125"/>
          </a:xfrm>
          <a:prstGeom prst="rect">
            <a:avLst/>
          </a:prstGeom>
        </p:spPr>
        <p:txBody>
          <a:bodyPr/>
          <a:lstStyle/>
          <a:p>
            <a:fld id="{B1C213F1-2BF8-4BD5-A5B3-5EAD2900D96E}" type="datetime1">
              <a:rPr kumimoji="1" lang="ja-JP" altLang="en-US" smtClean="0"/>
              <a:t>2019/3/15</a:t>
            </a:fld>
            <a:endParaRPr kumimoji="1" lang="ja-JP" altLang="en-US"/>
          </a:p>
        </p:txBody>
      </p:sp>
      <p:sp>
        <p:nvSpPr>
          <p:cNvPr id="6" name="フッター プレースホルダー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6457950" y="6356351"/>
            <a:ext cx="2057400" cy="365125"/>
          </a:xfrm>
          <a:prstGeom prst="rect">
            <a:avLst/>
          </a:prstGeom>
        </p:spPr>
        <p:txBody>
          <a:bodyPr/>
          <a:lstStyle/>
          <a:p>
            <a:fld id="{8E4188AC-D11E-4F35-8D44-98C5082E44B3}" type="slidenum">
              <a:rPr kumimoji="1" lang="ja-JP" altLang="en-US" smtClean="0"/>
              <a:t>‹#›</a:t>
            </a:fld>
            <a:endParaRPr kumimoji="1" lang="ja-JP" altLang="en-US"/>
          </a:p>
        </p:txBody>
      </p:sp>
    </p:spTree>
    <p:extLst>
      <p:ext uri="{BB962C8B-B14F-4D97-AF65-F5344CB8AC3E}">
        <p14:creationId xmlns:p14="http://schemas.microsoft.com/office/powerpoint/2010/main" val="3403259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9763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1"/>
          <p:cNvSpPr>
            <a:spLocks noGrp="1" noChangeArrowheads="1"/>
          </p:cNvSpPr>
          <p:nvPr>
            <p:ph type="title"/>
          </p:nvPr>
        </p:nvSpPr>
        <p:spPr bwMode="auto">
          <a:xfrm>
            <a:off x="609600" y="1066800"/>
            <a:ext cx="7923213" cy="912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en-US"/>
              <a:t>Click to edit the title text format</a:t>
            </a:r>
          </a:p>
        </p:txBody>
      </p:sp>
      <p:sp>
        <p:nvSpPr>
          <p:cNvPr id="9" name="Rectangle 2"/>
          <p:cNvSpPr>
            <a:spLocks noGrp="1" noChangeArrowheads="1"/>
          </p:cNvSpPr>
          <p:nvPr>
            <p:ph type="body" idx="1"/>
          </p:nvPr>
        </p:nvSpPr>
        <p:spPr bwMode="auto">
          <a:xfrm>
            <a:off x="457200" y="2179638"/>
            <a:ext cx="8228013"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 name="Text Box 3"/>
          <p:cNvSpPr txBox="1">
            <a:spLocks noChangeArrowheads="1"/>
          </p:cNvSpPr>
          <p:nvPr userDrawn="1"/>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11" name="Text Box 4"/>
          <p:cNvSpPr txBox="1">
            <a:spLocks noChangeArrowheads="1"/>
          </p:cNvSpPr>
          <p:nvPr userDrawn="1"/>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12" name="Rectangle 5">
            <a:extLst>
              <a:ext uri="{FF2B5EF4-FFF2-40B4-BE49-F238E27FC236}">
                <a16:creationId xmlns:a16="http://schemas.microsoft.com/office/drawing/2014/main" id="{0152DCCE-4107-40C4-8900-1D2A210F2C0A}"/>
              </a:ext>
            </a:extLst>
          </p:cNvPr>
          <p:cNvSpPr>
            <a:spLocks noGrp="1" noChangeArrowheads="1"/>
          </p:cNvSpPr>
          <p:nvPr>
            <p:ph type="sldNum" idx="4"/>
          </p:nvPr>
        </p:nvSpPr>
        <p:spPr bwMode="auto">
          <a:xfrm>
            <a:off x="6553200" y="6245225"/>
            <a:ext cx="2132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pPr>
              <a:defRPr/>
            </a:pPr>
            <a:fld id="{DCC5E0A4-117D-40B5-A8DE-C76E604D3848}" type="slidenum">
              <a:rPr lang="en-US" altLang="en-US"/>
              <a:pPr>
                <a:defRPr/>
              </a:pPr>
              <a:t>‹#›</a:t>
            </a:fld>
            <a:endParaRPr lang="en-US" altLang="en-US"/>
          </a:p>
        </p:txBody>
      </p:sp>
    </p:spTree>
    <p:extLst>
      <p:ext uri="{BB962C8B-B14F-4D97-AF65-F5344CB8AC3E}">
        <p14:creationId xmlns:p14="http://schemas.microsoft.com/office/powerpoint/2010/main" val="2757822914"/>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8.xml"/><Relationship Id="rId4" Type="http://schemas.openxmlformats.org/officeDocument/2006/relationships/image" Target="../media/image7.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62664" y="1486156"/>
            <a:ext cx="6858000" cy="2387600"/>
          </a:xfrm>
        </p:spPr>
        <p:txBody>
          <a:bodyPr/>
          <a:lstStyle/>
          <a:p>
            <a:r>
              <a:rPr lang="en-US" altLang="ja-JP" sz="4800" dirty="0">
                <a:latin typeface="+mn-lt"/>
              </a:rPr>
              <a:t>Guidance Structure and Key Proposal</a:t>
            </a:r>
            <a:br>
              <a:rPr lang="en-US" altLang="ja-JP" sz="4800" dirty="0">
                <a:latin typeface="+mn-lt"/>
              </a:rPr>
            </a:br>
            <a:r>
              <a:rPr lang="en-US" altLang="ja-JP" sz="4800" dirty="0">
                <a:latin typeface="+mn-lt"/>
              </a:rPr>
              <a:t>- overview -</a:t>
            </a:r>
            <a:endParaRPr kumimoji="1" lang="ja-JP" altLang="en-US" sz="4800" dirty="0">
              <a:latin typeface="+mn-lt"/>
            </a:endParaRPr>
          </a:p>
        </p:txBody>
      </p:sp>
      <p:sp>
        <p:nvSpPr>
          <p:cNvPr id="3" name="サブタイトル 2"/>
          <p:cNvSpPr>
            <a:spLocks noGrp="1"/>
          </p:cNvSpPr>
          <p:nvPr>
            <p:ph type="subTitle" idx="1"/>
          </p:nvPr>
        </p:nvSpPr>
        <p:spPr>
          <a:xfrm>
            <a:off x="1034845" y="5329083"/>
            <a:ext cx="6858000" cy="1406013"/>
          </a:xfrm>
        </p:spPr>
        <p:txBody>
          <a:bodyPr/>
          <a:lstStyle/>
          <a:p>
            <a:r>
              <a:rPr kumimoji="1" lang="en-US" altLang="ja-JP" dirty="0"/>
              <a:t>Madoka Murakami</a:t>
            </a:r>
          </a:p>
          <a:p>
            <a:r>
              <a:rPr lang="en-US" altLang="ja-JP" dirty="0" err="1"/>
              <a:t>IMDRF</a:t>
            </a:r>
            <a:r>
              <a:rPr lang="en-US" altLang="ja-JP" dirty="0"/>
              <a:t> Standard </a:t>
            </a:r>
            <a:r>
              <a:rPr lang="en-US" altLang="ja-JP" dirty="0" err="1"/>
              <a:t>WG</a:t>
            </a:r>
            <a:endParaRPr lang="en-US" altLang="ja-JP" dirty="0"/>
          </a:p>
          <a:p>
            <a:r>
              <a:rPr kumimoji="1" lang="en-US" altLang="ja-JP" dirty="0" err="1"/>
              <a:t>PMDA</a:t>
            </a:r>
            <a:r>
              <a:rPr kumimoji="1" lang="en-US" altLang="ja-JP" dirty="0"/>
              <a:t>, </a:t>
            </a:r>
            <a:r>
              <a:rPr kumimoji="1" lang="en-US" altLang="ja-JP" dirty="0" err="1"/>
              <a:t>JApan</a:t>
            </a:r>
            <a:endParaRPr kumimoji="1" lang="ja-JP" altLang="en-US" dirty="0"/>
          </a:p>
        </p:txBody>
      </p:sp>
      <p:sp>
        <p:nvSpPr>
          <p:cNvPr id="4" name="正方形/長方形 3"/>
          <p:cNvSpPr/>
          <p:nvPr/>
        </p:nvSpPr>
        <p:spPr>
          <a:xfrm>
            <a:off x="1479081" y="3952415"/>
            <a:ext cx="6225166" cy="954107"/>
          </a:xfrm>
          <a:prstGeom prst="rect">
            <a:avLst/>
          </a:prstGeom>
        </p:spPr>
        <p:txBody>
          <a:bodyPr wrap="none">
            <a:spAutoFit/>
          </a:bodyPr>
          <a:lstStyle/>
          <a:p>
            <a:pPr algn="ctr"/>
            <a:r>
              <a:rPr lang="en-AU" altLang="ja-JP" sz="2800" b="1" dirty="0">
                <a:effectLst/>
                <a:ea typeface="Times New Roman" panose="02020603050405020304" pitchFamily="18" charset="0"/>
              </a:rPr>
              <a:t>Optimizing Standards for Regulatory Use</a:t>
            </a:r>
            <a:endParaRPr lang="ja-JP" altLang="en-US" sz="2800" b="1" dirty="0"/>
          </a:p>
          <a:p>
            <a:pPr algn="ctr"/>
            <a:r>
              <a:rPr lang="en-AU" altLang="ja-JP" sz="2800" dirty="0" err="1">
                <a:effectLst/>
                <a:ea typeface="Times New Roman" panose="02020603050405020304" pitchFamily="18" charset="0"/>
              </a:rPr>
              <a:t>IMDRF</a:t>
            </a:r>
            <a:r>
              <a:rPr lang="en-AU" altLang="ja-JP" sz="2800" dirty="0">
                <a:effectLst/>
                <a:ea typeface="Times New Roman" panose="02020603050405020304" pitchFamily="18" charset="0"/>
              </a:rPr>
              <a:t>/Standards </a:t>
            </a:r>
            <a:r>
              <a:rPr lang="en-AU" altLang="ja-JP" sz="2800" dirty="0" err="1">
                <a:effectLst/>
                <a:ea typeface="Times New Roman" panose="02020603050405020304" pitchFamily="18" charset="0"/>
              </a:rPr>
              <a:t>WG</a:t>
            </a:r>
            <a:r>
              <a:rPr lang="en-AU" altLang="ja-JP" sz="2800" dirty="0">
                <a:effectLst/>
                <a:ea typeface="Times New Roman" panose="02020603050405020304" pitchFamily="18" charset="0"/>
              </a:rPr>
              <a:t>/N51 </a:t>
            </a:r>
            <a:r>
              <a:rPr lang="en-AU" altLang="ja-JP" sz="2800" dirty="0">
                <a:ea typeface="Times New Roman" panose="02020603050405020304" pitchFamily="18" charset="0"/>
              </a:rPr>
              <a:t>FINAL: 2018</a:t>
            </a:r>
          </a:p>
        </p:txBody>
      </p:sp>
    </p:spTree>
    <p:extLst>
      <p:ext uri="{BB962C8B-B14F-4D97-AF65-F5344CB8AC3E}">
        <p14:creationId xmlns:p14="http://schemas.microsoft.com/office/powerpoint/2010/main" val="3116795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1"/>
          <p:cNvSpPr>
            <a:spLocks noGrp="1"/>
          </p:cNvSpPr>
          <p:nvPr>
            <p:ph type="sldNum" sz="quarter" idx="12"/>
          </p:nvPr>
        </p:nvSpPr>
        <p:spPr>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7405696-2C40-443F-A5B1-A575E2FAC2C0}" type="slidenum">
              <a:rPr lang="en-US" altLang="en-US" sz="1400">
                <a:solidFill>
                  <a:srgbClr val="000000"/>
                </a:solidFill>
              </a:rPr>
              <a:pPr>
                <a:spcBef>
                  <a:spcPct val="0"/>
                </a:spcBef>
                <a:buFontTx/>
                <a:buNone/>
              </a:pPr>
              <a:t>10</a:t>
            </a:fld>
            <a:endParaRPr lang="en-US" altLang="en-US" sz="1400">
              <a:solidFill>
                <a:srgbClr val="000000"/>
              </a:solidFill>
            </a:endParaRPr>
          </a:p>
        </p:txBody>
      </p:sp>
      <p:pic>
        <p:nvPicPr>
          <p:cNvPr id="10243"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04950" y="1447800"/>
            <a:ext cx="6134100" cy="52736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3978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noChangeArrowheads="1"/>
          </p:cNvSpPr>
          <p:nvPr>
            <p:ph idx="1"/>
          </p:nvPr>
        </p:nvSpPr>
        <p:spPr>
          <a:xfrm>
            <a:off x="628650" y="2944117"/>
            <a:ext cx="7886700" cy="3226934"/>
          </a:xfrm>
        </p:spPr>
        <p:txBody>
          <a:bodyPr/>
          <a:lstStyle/>
          <a:p>
            <a:r>
              <a:rPr lang="en-US" altLang="en-US" b="0" dirty="0"/>
              <a:t>Two elements</a:t>
            </a:r>
          </a:p>
          <a:p>
            <a:pPr lvl="1"/>
            <a:r>
              <a:rPr lang="en-US" altLang="en-US" dirty="0"/>
              <a:t>Improving standards’ content to enhance utility for regulatory purposes</a:t>
            </a:r>
          </a:p>
          <a:p>
            <a:pPr lvl="1"/>
            <a:r>
              <a:rPr lang="en-US" altLang="en-US" dirty="0"/>
              <a:t>Encouraging regulatory authority participation in standards development </a:t>
            </a:r>
          </a:p>
          <a:p>
            <a:r>
              <a:rPr lang="en-US" altLang="en-US" b="0" dirty="0"/>
              <a:t>Public consultation</a:t>
            </a:r>
          </a:p>
          <a:p>
            <a:r>
              <a:rPr lang="en-US" altLang="en-US" b="0" dirty="0"/>
              <a:t>Publication October 2018</a:t>
            </a:r>
          </a:p>
          <a:p>
            <a:endParaRPr lang="en-US" altLang="en-US" dirty="0"/>
          </a:p>
        </p:txBody>
      </p:sp>
      <p:sp>
        <p:nvSpPr>
          <p:cNvPr id="3" name="正方形/長方形 2"/>
          <p:cNvSpPr/>
          <p:nvPr/>
        </p:nvSpPr>
        <p:spPr>
          <a:xfrm>
            <a:off x="446314" y="1363980"/>
            <a:ext cx="8251371" cy="1077218"/>
          </a:xfrm>
          <a:prstGeom prst="rect">
            <a:avLst/>
          </a:prstGeom>
          <a:ln w="38100">
            <a:solidFill>
              <a:schemeClr val="tx1"/>
            </a:solidFill>
          </a:ln>
        </p:spPr>
        <p:txBody>
          <a:bodyPr wrap="square">
            <a:spAutoFit/>
          </a:bodyPr>
          <a:lstStyle/>
          <a:p>
            <a:pPr marL="0" lvl="1" algn="ctr"/>
            <a:r>
              <a:rPr lang="en-US" altLang="ja-JP" sz="3200" dirty="0">
                <a:solidFill>
                  <a:srgbClr val="000000"/>
                </a:solidFill>
              </a:rPr>
              <a:t>How to improve standards and standards developing processes for use in device review </a:t>
            </a:r>
            <a:endParaRPr lang="ja-JP" altLang="en-US" sz="3200" dirty="0">
              <a:solidFill>
                <a:srgbClr val="000000"/>
              </a:solidFill>
            </a:endParaRPr>
          </a:p>
        </p:txBody>
      </p:sp>
      <p:sp>
        <p:nvSpPr>
          <p:cNvPr id="5" name="スライド番号プレースホルダー 4"/>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11</a:t>
            </a:fld>
            <a:endParaRPr kumimoji="1" lang="ja-JP" altLang="en-US"/>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4193" y="5058788"/>
            <a:ext cx="1204913" cy="1204913"/>
          </a:xfrm>
          <a:prstGeom prst="rect">
            <a:avLst/>
          </a:prstGeom>
        </p:spPr>
      </p:pic>
    </p:spTree>
    <p:extLst>
      <p:ext uri="{BB962C8B-B14F-4D97-AF65-F5344CB8AC3E}">
        <p14:creationId xmlns:p14="http://schemas.microsoft.com/office/powerpoint/2010/main" val="2771194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noChangeArrowheads="1"/>
          </p:cNvSpPr>
          <p:nvPr>
            <p:ph idx="1"/>
          </p:nvPr>
        </p:nvSpPr>
        <p:spPr>
          <a:xfrm>
            <a:off x="533400" y="1666875"/>
            <a:ext cx="8229600" cy="4572000"/>
          </a:xfrm>
        </p:spPr>
        <p:txBody>
          <a:bodyPr/>
          <a:lstStyle/>
          <a:p>
            <a:r>
              <a:rPr lang="en-US" altLang="en-US" dirty="0"/>
              <a:t>Audience</a:t>
            </a:r>
          </a:p>
          <a:p>
            <a:pPr lvl="1"/>
            <a:r>
              <a:rPr lang="en-US" altLang="en-US" sz="2800" dirty="0"/>
              <a:t>Regulators</a:t>
            </a:r>
          </a:p>
          <a:p>
            <a:pPr lvl="1"/>
            <a:r>
              <a:rPr lang="en-US" altLang="en-US" sz="2800" dirty="0" err="1"/>
              <a:t>SDOs</a:t>
            </a:r>
            <a:endParaRPr lang="en-US" altLang="en-US" sz="2800" dirty="0"/>
          </a:p>
          <a:p>
            <a:pPr lvl="1"/>
            <a:r>
              <a:rPr lang="en-US" altLang="en-US" sz="2800" dirty="0"/>
              <a:t>Medical device community</a:t>
            </a:r>
          </a:p>
          <a:p>
            <a:r>
              <a:rPr lang="en-US" altLang="en-US" dirty="0"/>
              <a:t>Scope</a:t>
            </a:r>
          </a:p>
          <a:p>
            <a:pPr lvl="1"/>
            <a:r>
              <a:rPr lang="en-US" altLang="en-US" sz="2800" dirty="0"/>
              <a:t>Resource for standards writers and regulators</a:t>
            </a:r>
          </a:p>
          <a:p>
            <a:pPr lvl="1"/>
            <a:r>
              <a:rPr lang="en-US" altLang="en-US" sz="2800" dirty="0"/>
              <a:t>All medical devices, including </a:t>
            </a:r>
            <a:r>
              <a:rPr lang="en-US" altLang="en-US" sz="2800" dirty="0" err="1"/>
              <a:t>IVD</a:t>
            </a:r>
            <a:endParaRPr lang="en-US" altLang="en-US" sz="2800" dirty="0"/>
          </a:p>
        </p:txBody>
      </p:sp>
      <p:sp>
        <p:nvSpPr>
          <p:cNvPr id="5" name="スライド番号プレースホルダー 4"/>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12</a:t>
            </a:fld>
            <a:endParaRPr kumimoji="1" lang="ja-JP" altLang="en-US"/>
          </a:p>
        </p:txBody>
      </p:sp>
    </p:spTree>
    <p:extLst>
      <p:ext uri="{BB962C8B-B14F-4D97-AF65-F5344CB8AC3E}">
        <p14:creationId xmlns:p14="http://schemas.microsoft.com/office/powerpoint/2010/main" val="2988521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40904" y="6356350"/>
            <a:ext cx="2057400" cy="365125"/>
          </a:xfrm>
        </p:spPr>
        <p:txBody>
          <a:bodyPr/>
          <a:lstStyle/>
          <a:p>
            <a:fld id="{8E4188AC-D11E-4F35-8D44-98C5082E44B3}" type="slidenum">
              <a:rPr kumimoji="1" lang="ja-JP" altLang="en-US" smtClean="0"/>
              <a:t>13</a:t>
            </a:fld>
            <a:endParaRPr kumimoji="1" lang="ja-JP" altLang="en-US" dirty="0"/>
          </a:p>
        </p:txBody>
      </p:sp>
      <p:sp>
        <p:nvSpPr>
          <p:cNvPr id="3" name="コンテンツ プレースホルダー 2"/>
          <p:cNvSpPr>
            <a:spLocks noGrp="1"/>
          </p:cNvSpPr>
          <p:nvPr>
            <p:ph idx="1"/>
          </p:nvPr>
        </p:nvSpPr>
        <p:spPr>
          <a:xfrm>
            <a:off x="628650" y="2542477"/>
            <a:ext cx="7886700" cy="2976563"/>
          </a:xfrm>
        </p:spPr>
        <p:txBody>
          <a:bodyPr/>
          <a:lstStyle/>
          <a:p>
            <a:pPr marL="623888" indent="-623888">
              <a:buFont typeface="Wingdings" panose="05000000000000000000" pitchFamily="2" charset="2"/>
              <a:buChar char="ü"/>
            </a:pPr>
            <a:r>
              <a:rPr kumimoji="1" lang="en-US" altLang="ja-JP" sz="3600" dirty="0"/>
              <a:t>General</a:t>
            </a:r>
            <a:endParaRPr kumimoji="1" lang="en-US" altLang="ja-JP" sz="3600" b="1" dirty="0"/>
          </a:p>
          <a:p>
            <a:pPr marL="623888" indent="-623888">
              <a:buFont typeface="Wingdings" panose="05000000000000000000" pitchFamily="2" charset="2"/>
              <a:buChar char="ü"/>
            </a:pPr>
            <a:r>
              <a:rPr lang="en-US" altLang="ja-JP" sz="3600" dirty="0"/>
              <a:t>Recommendation for Standards Development</a:t>
            </a:r>
          </a:p>
          <a:p>
            <a:pPr marL="623888" indent="-623888">
              <a:buFont typeface="Wingdings" panose="05000000000000000000" pitchFamily="2" charset="2"/>
              <a:buChar char="ü"/>
            </a:pPr>
            <a:r>
              <a:rPr kumimoji="1" lang="en-US" altLang="ja-JP" sz="3600" dirty="0"/>
              <a:t>Enhancing Stakeholder Participation in Standards Development</a:t>
            </a:r>
          </a:p>
          <a:p>
            <a:pPr marL="623888" indent="-623888">
              <a:buFont typeface="Wingdings" panose="05000000000000000000" pitchFamily="2" charset="2"/>
              <a:buChar char="ü"/>
            </a:pPr>
            <a:r>
              <a:rPr lang="en-US" altLang="ja-JP" sz="3600" dirty="0" err="1"/>
              <a:t>IMDRF</a:t>
            </a:r>
            <a:r>
              <a:rPr lang="en-US" altLang="ja-JP" sz="3600" dirty="0"/>
              <a:t> and Standards Developing</a:t>
            </a:r>
            <a:endParaRPr kumimoji="1" lang="ja-JP" altLang="en-US" sz="3600" dirty="0"/>
          </a:p>
        </p:txBody>
      </p:sp>
      <p:sp>
        <p:nvSpPr>
          <p:cNvPr id="6" name="テキスト ボックス 5"/>
          <p:cNvSpPr txBox="1"/>
          <p:nvPr/>
        </p:nvSpPr>
        <p:spPr>
          <a:xfrm>
            <a:off x="2423996" y="1320446"/>
            <a:ext cx="3527953" cy="769441"/>
          </a:xfrm>
          <a:prstGeom prst="rect">
            <a:avLst/>
          </a:prstGeom>
          <a:noFill/>
        </p:spPr>
        <p:txBody>
          <a:bodyPr wrap="none" rtlCol="0">
            <a:spAutoFit/>
          </a:bodyPr>
          <a:lstStyle/>
          <a:p>
            <a:r>
              <a:rPr kumimoji="1" lang="en-US" altLang="ja-JP" sz="4400" dirty="0"/>
              <a:t>Main Chapters</a:t>
            </a:r>
            <a:endParaRPr kumimoji="1" lang="ja-JP" altLang="en-US" sz="4400" dirty="0"/>
          </a:p>
        </p:txBody>
      </p:sp>
    </p:spTree>
    <p:extLst>
      <p:ext uri="{BB962C8B-B14F-4D97-AF65-F5344CB8AC3E}">
        <p14:creationId xmlns:p14="http://schemas.microsoft.com/office/powerpoint/2010/main" val="2153989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09600" y="1295400"/>
            <a:ext cx="7924800" cy="914400"/>
          </a:xfrm>
        </p:spPr>
        <p:txBody>
          <a:bodyPr/>
          <a:lstStyle/>
          <a:p>
            <a:pPr>
              <a:defRPr/>
            </a:pPr>
            <a:r>
              <a:rPr lang="en-US" dirty="0">
                <a:latin typeface="+mn-lt"/>
              </a:rPr>
              <a:t>General</a:t>
            </a:r>
          </a:p>
        </p:txBody>
      </p:sp>
      <p:sp>
        <p:nvSpPr>
          <p:cNvPr id="13315" name="Content Placeholder 2"/>
          <p:cNvSpPr>
            <a:spLocks noGrp="1" noChangeArrowheads="1"/>
          </p:cNvSpPr>
          <p:nvPr>
            <p:ph idx="1"/>
          </p:nvPr>
        </p:nvSpPr>
        <p:spPr>
          <a:xfrm>
            <a:off x="457200" y="2438400"/>
            <a:ext cx="8229600" cy="2701159"/>
          </a:xfrm>
        </p:spPr>
        <p:txBody>
          <a:bodyPr/>
          <a:lstStyle/>
          <a:p>
            <a:pPr marL="514350" indent="-514350">
              <a:buFontTx/>
              <a:buAutoNum type="arabicPeriod"/>
            </a:pPr>
            <a:r>
              <a:rPr lang="en-US" altLang="en-US" b="0" dirty="0"/>
              <a:t>Standards should map to </a:t>
            </a:r>
            <a:r>
              <a:rPr lang="en-US" altLang="en-US" b="0" i="1" dirty="0" err="1"/>
              <a:t>IMDRF</a:t>
            </a:r>
            <a:r>
              <a:rPr lang="en-US" altLang="en-US" b="0" i="1" dirty="0"/>
              <a:t> Essential Principles of Safety and Performance of Medical Devices and </a:t>
            </a:r>
            <a:r>
              <a:rPr lang="en-US" altLang="en-US" b="0" i="1" dirty="0" err="1"/>
              <a:t>IVD</a:t>
            </a:r>
            <a:r>
              <a:rPr lang="en-US" altLang="en-US" b="0" i="1" dirty="0"/>
              <a:t> Medical Devices (2018)</a:t>
            </a:r>
          </a:p>
          <a:p>
            <a:pPr marL="514350" indent="-514350">
              <a:buFontTx/>
              <a:buAutoNum type="arabicPeriod"/>
            </a:pPr>
            <a:r>
              <a:rPr lang="en-US" altLang="en-US" b="0" dirty="0"/>
              <a:t>Performance versus design stipulations</a:t>
            </a:r>
          </a:p>
          <a:p>
            <a:pPr marL="514350" indent="-514350">
              <a:buFontTx/>
              <a:buAutoNum type="arabicPeriod"/>
            </a:pPr>
            <a:r>
              <a:rPr lang="en-US" altLang="en-US" dirty="0"/>
              <a:t>Characteristics for optimized international standards</a:t>
            </a:r>
            <a:endParaRPr lang="en-US" altLang="en-US" b="0" dirty="0"/>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14</a:t>
            </a:fld>
            <a:endParaRPr kumimoji="1" lang="ja-JP" altLang="en-US"/>
          </a:p>
        </p:txBody>
      </p:sp>
    </p:spTree>
    <p:extLst>
      <p:ext uri="{BB962C8B-B14F-4D97-AF65-F5344CB8AC3E}">
        <p14:creationId xmlns:p14="http://schemas.microsoft.com/office/powerpoint/2010/main" val="860772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256003" y="1607622"/>
            <a:ext cx="8713825" cy="1135547"/>
          </a:xfrm>
        </p:spPr>
        <p:txBody>
          <a:bodyPr/>
          <a:lstStyle/>
          <a:p>
            <a:pPr>
              <a:defRPr/>
            </a:pPr>
            <a:r>
              <a:rPr lang="en-US" dirty="0">
                <a:latin typeface="+mn-lt"/>
              </a:rPr>
              <a:t>1.  Map to IMDRF </a:t>
            </a:r>
            <a:r>
              <a:rPr lang="en-US" i="1" dirty="0">
                <a:latin typeface="+mn-lt"/>
              </a:rPr>
              <a:t>Essential Principles</a:t>
            </a:r>
          </a:p>
        </p:txBody>
      </p:sp>
      <p:sp>
        <p:nvSpPr>
          <p:cNvPr id="14339" name="Content Placeholder 2"/>
          <p:cNvSpPr>
            <a:spLocks noGrp="1"/>
          </p:cNvSpPr>
          <p:nvPr>
            <p:ph idx="1"/>
          </p:nvPr>
        </p:nvSpPr>
        <p:spPr>
          <a:xfrm>
            <a:off x="557767" y="2830255"/>
            <a:ext cx="7886700" cy="3526096"/>
          </a:xfrm>
        </p:spPr>
        <p:txBody>
          <a:bodyPr/>
          <a:lstStyle/>
          <a:p>
            <a:r>
              <a:rPr lang="en-US" altLang="ja-JP" b="0" dirty="0">
                <a:ea typeface="ＭＳ Ｐゴシック" panose="020B0600070205080204" pitchFamily="50" charset="-128"/>
              </a:rPr>
              <a:t>Standards should reflect:</a:t>
            </a:r>
            <a:endParaRPr lang="en-US" altLang="ja-JP" b="0" i="1" dirty="0">
              <a:ea typeface="ＭＳ Ｐゴシック" panose="020B0600070205080204" pitchFamily="50" charset="-128"/>
            </a:endParaRPr>
          </a:p>
          <a:p>
            <a:pPr lvl="1"/>
            <a:r>
              <a:rPr lang="en-US" altLang="ja-JP" dirty="0">
                <a:ea typeface="ＭＳ Ｐゴシック" panose="020B0600070205080204" pitchFamily="50" charset="-128"/>
              </a:rPr>
              <a:t>A close relationship between the standard’s scope and one or more of the </a:t>
            </a:r>
            <a:r>
              <a:rPr lang="en-US" altLang="ja-JP" dirty="0" err="1">
                <a:ea typeface="ＭＳ Ｐゴシック" panose="020B0600070205080204" pitchFamily="50" charset="-128"/>
              </a:rPr>
              <a:t>IMDRF</a:t>
            </a:r>
            <a:r>
              <a:rPr lang="en-US" altLang="ja-JP" dirty="0">
                <a:ea typeface="ＭＳ Ｐゴシック" panose="020B0600070205080204" pitchFamily="50" charset="-128"/>
              </a:rPr>
              <a:t> EPs</a:t>
            </a:r>
          </a:p>
          <a:p>
            <a:pPr lvl="1"/>
            <a:r>
              <a:rPr lang="en-US" altLang="ja-JP" dirty="0">
                <a:ea typeface="ＭＳ Ｐゴシック" panose="020B0600070205080204" pitchFamily="50" charset="-128"/>
              </a:rPr>
              <a:t>The clarity and completeness of the requirements contained in the standard as it relates to a specific EP</a:t>
            </a:r>
          </a:p>
          <a:p>
            <a:pPr lvl="1"/>
            <a:r>
              <a:rPr lang="en-US" altLang="ja-JP" dirty="0">
                <a:ea typeface="ＭＳ Ｐゴシック" panose="020B0600070205080204" pitchFamily="50" charset="-128"/>
              </a:rPr>
              <a:t>Test methods for determining compliance with each of the requirements in the standard, and clear acceptance criteria for determining that each technical requirement is met</a:t>
            </a:r>
          </a:p>
          <a:p>
            <a:endParaRPr lang="en-US" altLang="ja-JP" dirty="0">
              <a:ea typeface="ＭＳ Ｐゴシック" panose="020B0600070205080204" pitchFamily="50" charset="-128"/>
            </a:endParaRPr>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15</a:t>
            </a:fld>
            <a:endParaRPr kumimoji="1" lang="ja-JP" altLang="en-US"/>
          </a:p>
        </p:txBody>
      </p:sp>
      <p:sp>
        <p:nvSpPr>
          <p:cNvPr id="7" name="Title 1">
            <a:extLst/>
          </p:cNvPr>
          <p:cNvSpPr txBox="1">
            <a:spLocks/>
          </p:cNvSpPr>
          <p:nvPr/>
        </p:nvSpPr>
        <p:spPr bwMode="auto">
          <a:xfrm>
            <a:off x="130629" y="964148"/>
            <a:ext cx="79248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sz="3600" dirty="0">
                <a:latin typeface="+mn-lt"/>
              </a:rPr>
              <a:t>General</a:t>
            </a:r>
          </a:p>
        </p:txBody>
      </p:sp>
    </p:spTree>
    <p:extLst>
      <p:ext uri="{BB962C8B-B14F-4D97-AF65-F5344CB8AC3E}">
        <p14:creationId xmlns:p14="http://schemas.microsoft.com/office/powerpoint/2010/main" val="4285303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76201" y="1630579"/>
            <a:ext cx="9013371" cy="914400"/>
          </a:xfrm>
        </p:spPr>
        <p:txBody>
          <a:bodyPr/>
          <a:lstStyle/>
          <a:p>
            <a:pPr>
              <a:defRPr/>
            </a:pPr>
            <a:r>
              <a:rPr lang="en-US" sz="4000" dirty="0">
                <a:latin typeface="+mn-lt"/>
              </a:rPr>
              <a:t>2.  Performance versus Design Stipulations</a:t>
            </a:r>
          </a:p>
        </p:txBody>
      </p:sp>
      <p:sp>
        <p:nvSpPr>
          <p:cNvPr id="16387" name="Content Placeholder 2"/>
          <p:cNvSpPr>
            <a:spLocks noGrp="1"/>
          </p:cNvSpPr>
          <p:nvPr>
            <p:ph idx="1"/>
          </p:nvPr>
        </p:nvSpPr>
        <p:spPr>
          <a:xfrm>
            <a:off x="614275" y="2639264"/>
            <a:ext cx="8284029" cy="3618245"/>
          </a:xfrm>
        </p:spPr>
        <p:txBody>
          <a:bodyPr/>
          <a:lstStyle/>
          <a:p>
            <a:r>
              <a:rPr lang="en-US" altLang="ja-JP" sz="2400" b="0" dirty="0">
                <a:ea typeface="ＭＳ Ｐゴシック" panose="020B0600070205080204" pitchFamily="50" charset="-128"/>
              </a:rPr>
              <a:t>Express a standard’s requirements with references to performance, rather than to specific device features</a:t>
            </a:r>
          </a:p>
          <a:p>
            <a:r>
              <a:rPr lang="en-US" altLang="ja-JP" sz="2400" b="0" dirty="0">
                <a:ea typeface="ＭＳ Ｐゴシック" panose="020B0600070205080204" pitchFamily="50" charset="-128"/>
              </a:rPr>
              <a:t>Fosters innovation and healthy marketplace dynamics</a:t>
            </a:r>
          </a:p>
          <a:p>
            <a:r>
              <a:rPr lang="en-US" altLang="ja-JP" sz="2400" b="0" dirty="0">
                <a:ea typeface="ＭＳ Ｐゴシック" panose="020B0600070205080204" pitchFamily="50" charset="-128"/>
              </a:rPr>
              <a:t>An example from the </a:t>
            </a:r>
            <a:r>
              <a:rPr lang="en-US" altLang="ja-JP" sz="2400" b="0" i="1" dirty="0">
                <a:ea typeface="ＭＳ Ｐゴシック" panose="020B0600070205080204" pitchFamily="50" charset="-128"/>
              </a:rPr>
              <a:t>ISO/</a:t>
            </a:r>
            <a:r>
              <a:rPr lang="en-US" altLang="ja-JP" sz="2400" b="0" i="1" dirty="0" err="1">
                <a:ea typeface="ＭＳ Ｐゴシック" panose="020B0600070205080204" pitchFamily="50" charset="-128"/>
              </a:rPr>
              <a:t>IEC</a:t>
            </a:r>
            <a:r>
              <a:rPr lang="en-US" altLang="ja-JP" sz="2400" b="0" i="1" dirty="0">
                <a:ea typeface="ＭＳ Ｐゴシック" panose="020B0600070205080204" pitchFamily="50" charset="-128"/>
              </a:rPr>
              <a:t> Directives Part 2 </a:t>
            </a:r>
            <a:r>
              <a:rPr lang="en-US" altLang="ja-JP" sz="2400" b="0" dirty="0">
                <a:ea typeface="ＭＳ Ｐゴシック" panose="020B0600070205080204" pitchFamily="50" charset="-128"/>
              </a:rPr>
              <a:t>illustrates this principle: </a:t>
            </a:r>
          </a:p>
          <a:p>
            <a:pPr marL="400050" lvl="1" indent="0">
              <a:buFontTx/>
              <a:buNone/>
            </a:pPr>
            <a:endParaRPr lang="en-US" altLang="ja-JP" sz="1200" i="1" dirty="0">
              <a:ea typeface="ＭＳ Ｐゴシック" panose="020B0600070205080204" pitchFamily="50" charset="-128"/>
            </a:endParaRPr>
          </a:p>
          <a:p>
            <a:pPr marL="800100" lvl="2" indent="0">
              <a:buFontTx/>
              <a:buNone/>
            </a:pPr>
            <a:r>
              <a:rPr lang="en-US" altLang="ja-JP" i="1" dirty="0">
                <a:ea typeface="ＭＳ Ｐゴシック" panose="020B0600070205080204" pitchFamily="50" charset="-128"/>
              </a:rPr>
              <a:t>Different approaches are possible in the specification of requirements concerning a table: </a:t>
            </a:r>
          </a:p>
          <a:p>
            <a:pPr marL="800100" lvl="2" indent="0">
              <a:buFontTx/>
              <a:buNone/>
            </a:pPr>
            <a:r>
              <a:rPr lang="en-US" altLang="ja-JP" i="1" u="sng" dirty="0">
                <a:ea typeface="ＭＳ Ｐゴシック" panose="020B0600070205080204" pitchFamily="50" charset="-128"/>
              </a:rPr>
              <a:t>Design requirements: </a:t>
            </a:r>
            <a:r>
              <a:rPr lang="en-US" altLang="ja-JP" i="1" dirty="0">
                <a:ea typeface="ＭＳ Ｐゴシック" panose="020B0600070205080204" pitchFamily="50" charset="-128"/>
              </a:rPr>
              <a:t>The table shall have four wooden legs. </a:t>
            </a:r>
          </a:p>
          <a:p>
            <a:pPr marL="800100" lvl="2" indent="0">
              <a:buFontTx/>
              <a:buNone/>
            </a:pPr>
            <a:r>
              <a:rPr lang="en-US" altLang="ja-JP" i="1" u="sng" dirty="0">
                <a:ea typeface="ＭＳ Ｐゴシック" panose="020B0600070205080204" pitchFamily="50" charset="-128"/>
              </a:rPr>
              <a:t>Performance requirements</a:t>
            </a:r>
            <a:r>
              <a:rPr lang="en-US" altLang="ja-JP" i="1" dirty="0">
                <a:ea typeface="ＭＳ Ｐゴシック" panose="020B0600070205080204" pitchFamily="50" charset="-128"/>
              </a:rPr>
              <a:t>: The table shall be constructed such that [the table top remains level and at its original height] when subjected to … [stability and strength criteria].</a:t>
            </a:r>
          </a:p>
        </p:txBody>
      </p:sp>
      <p:sp>
        <p:nvSpPr>
          <p:cNvPr id="4" name="スライド番号プレースホルダー 3"/>
          <p:cNvSpPr>
            <a:spLocks noGrp="1"/>
          </p:cNvSpPr>
          <p:nvPr>
            <p:ph type="sldNum" sz="quarter" idx="12"/>
          </p:nvPr>
        </p:nvSpPr>
        <p:spPr>
          <a:xfrm>
            <a:off x="6840904" y="6356350"/>
            <a:ext cx="2057400" cy="365125"/>
          </a:xfrm>
        </p:spPr>
        <p:txBody>
          <a:bodyPr/>
          <a:lstStyle/>
          <a:p>
            <a:fld id="{8E4188AC-D11E-4F35-8D44-98C5082E44B3}" type="slidenum">
              <a:rPr kumimoji="1" lang="ja-JP" altLang="en-US" smtClean="0"/>
              <a:t>16</a:t>
            </a:fld>
            <a:endParaRPr kumimoji="1" lang="ja-JP" altLang="en-US" dirty="0"/>
          </a:p>
        </p:txBody>
      </p:sp>
      <p:sp>
        <p:nvSpPr>
          <p:cNvPr id="7" name="Title 1">
            <a:extLst/>
          </p:cNvPr>
          <p:cNvSpPr txBox="1">
            <a:spLocks/>
          </p:cNvSpPr>
          <p:nvPr/>
        </p:nvSpPr>
        <p:spPr bwMode="auto">
          <a:xfrm>
            <a:off x="130629" y="964148"/>
            <a:ext cx="79248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sz="3600" dirty="0">
                <a:latin typeface="+mn-lt"/>
              </a:rPr>
              <a:t>General</a:t>
            </a:r>
          </a:p>
        </p:txBody>
      </p:sp>
    </p:spTree>
    <p:extLst>
      <p:ext uri="{BB962C8B-B14F-4D97-AF65-F5344CB8AC3E}">
        <p14:creationId xmlns:p14="http://schemas.microsoft.com/office/powerpoint/2010/main" val="3010751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Content Placeholder 2"/>
          <p:cNvSpPr>
            <a:spLocks noGrp="1"/>
          </p:cNvSpPr>
          <p:nvPr>
            <p:ph sz="half" idx="2"/>
          </p:nvPr>
        </p:nvSpPr>
        <p:spPr>
          <a:xfrm>
            <a:off x="360819" y="2523149"/>
            <a:ext cx="4840927" cy="3833202"/>
          </a:xfrm>
        </p:spPr>
        <p:txBody>
          <a:bodyPr/>
          <a:lstStyle/>
          <a:p>
            <a:pPr lvl="0"/>
            <a:r>
              <a:rPr lang="en-US" altLang="ja-JP" sz="1800" b="1" dirty="0">
                <a:ea typeface="ＭＳ Ｐゴシック" panose="020B0600070205080204" pitchFamily="50" charset="-128"/>
              </a:rPr>
              <a:t>Consensus: </a:t>
            </a:r>
            <a:r>
              <a:rPr lang="en-US" altLang="ja-JP" sz="1800" dirty="0"/>
              <a:t>standards should be written under conditions that promote accessibility, </a:t>
            </a:r>
            <a:r>
              <a:rPr lang="en-GB" altLang="ja-JP" sz="1800" dirty="0"/>
              <a:t>transparency, broad representation and consideration of interests through consultations.</a:t>
            </a:r>
            <a:endParaRPr lang="en-US" altLang="ja-JP" sz="1800" b="1" dirty="0">
              <a:ea typeface="ＭＳ Ｐゴシック" panose="020B0600070205080204" pitchFamily="50" charset="-128"/>
            </a:endParaRPr>
          </a:p>
          <a:p>
            <a:r>
              <a:rPr lang="en-US" altLang="ja-JP" sz="1800" b="1" dirty="0">
                <a:ea typeface="ＭＳ Ｐゴシック" panose="020B0600070205080204" pitchFamily="50" charset="-128"/>
              </a:rPr>
              <a:t>Fairness: </a:t>
            </a:r>
            <a:r>
              <a:rPr lang="en-US" altLang="ja-JP" sz="1800" dirty="0">
                <a:ea typeface="ＭＳ Ｐゴシック" panose="020B0600070205080204" pitchFamily="50" charset="-128"/>
              </a:rPr>
              <a:t>the needs of all stakeholders, including regulators, are considered in standards development. </a:t>
            </a:r>
          </a:p>
          <a:p>
            <a:r>
              <a:rPr lang="en-US" altLang="ja-JP" sz="1800" b="1" dirty="0">
                <a:ea typeface="ＭＳ Ｐゴシック" panose="020B0600070205080204" pitchFamily="50" charset="-128"/>
              </a:rPr>
              <a:t>Compatibility: </a:t>
            </a:r>
            <a:r>
              <a:rPr lang="en-US" altLang="ja-JP" sz="1800" dirty="0">
                <a:ea typeface="ＭＳ Ｐゴシック" panose="020B0600070205080204" pitchFamily="50" charset="-128"/>
              </a:rPr>
              <a:t>standards are compatible with the internationally accepted principles of safety and performance of medical devices.</a:t>
            </a:r>
          </a:p>
          <a:p>
            <a:r>
              <a:rPr lang="en-US" altLang="ja-JP" sz="1800" b="1" dirty="0">
                <a:ea typeface="ＭＳ Ｐゴシック" panose="020B0600070205080204" pitchFamily="50" charset="-128"/>
              </a:rPr>
              <a:t>State of the art: </a:t>
            </a:r>
            <a:r>
              <a:rPr lang="en-US" altLang="ja-JP" sz="1800" dirty="0">
                <a:ea typeface="ＭＳ Ｐゴシック" panose="020B0600070205080204" pitchFamily="50" charset="-128"/>
              </a:rPr>
              <a:t>standards represent the state of art in a technological field. </a:t>
            </a:r>
          </a:p>
          <a:p>
            <a:pPr>
              <a:buFontTx/>
              <a:buNone/>
            </a:pPr>
            <a:endParaRPr lang="en-US" altLang="ja-JP" sz="1800" dirty="0">
              <a:ea typeface="ＭＳ Ｐゴシック" panose="020B0600070205080204" pitchFamily="50" charset="-128"/>
            </a:endParaRPr>
          </a:p>
        </p:txBody>
      </p:sp>
      <p:pic>
        <p:nvPicPr>
          <p:cNvPr id="1741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8617" y="2727850"/>
            <a:ext cx="3048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p:cNvSpPr>
            <a:spLocks noGrp="1"/>
          </p:cNvSpPr>
          <p:nvPr>
            <p:ph type="sldNum" sz="quarter" idx="12"/>
          </p:nvPr>
        </p:nvSpPr>
        <p:spPr>
          <a:xfrm>
            <a:off x="6926873" y="6356351"/>
            <a:ext cx="2057400" cy="365125"/>
          </a:xfrm>
        </p:spPr>
        <p:txBody>
          <a:bodyPr/>
          <a:lstStyle/>
          <a:p>
            <a:pPr algn="r"/>
            <a:fld id="{8E4188AC-D11E-4F35-8D44-98C5082E44B3}" type="slidenum">
              <a:rPr kumimoji="1" lang="ja-JP" altLang="en-US" smtClean="0"/>
              <a:pPr algn="r"/>
              <a:t>17</a:t>
            </a:fld>
            <a:endParaRPr kumimoji="1" lang="ja-JP" altLang="en-US" dirty="0"/>
          </a:p>
        </p:txBody>
      </p:sp>
      <p:sp>
        <p:nvSpPr>
          <p:cNvPr id="9" name="Title 1">
            <a:extLst/>
          </p:cNvPr>
          <p:cNvSpPr>
            <a:spLocks noGrp="1"/>
          </p:cNvSpPr>
          <p:nvPr>
            <p:ph type="title"/>
          </p:nvPr>
        </p:nvSpPr>
        <p:spPr>
          <a:xfrm>
            <a:off x="391888" y="1604842"/>
            <a:ext cx="5421084" cy="914400"/>
          </a:xfrm>
        </p:spPr>
        <p:txBody>
          <a:bodyPr/>
          <a:lstStyle/>
          <a:p>
            <a:pPr>
              <a:defRPr/>
            </a:pPr>
            <a:r>
              <a:rPr lang="en-US" sz="4000" dirty="0">
                <a:latin typeface="+mn-lt"/>
              </a:rPr>
              <a:t>3.  Characteristics</a:t>
            </a:r>
          </a:p>
        </p:txBody>
      </p:sp>
      <p:sp>
        <p:nvSpPr>
          <p:cNvPr id="10" name="Title 1">
            <a:extLst/>
          </p:cNvPr>
          <p:cNvSpPr txBox="1">
            <a:spLocks/>
          </p:cNvSpPr>
          <p:nvPr/>
        </p:nvSpPr>
        <p:spPr bwMode="auto">
          <a:xfrm>
            <a:off x="130629" y="964148"/>
            <a:ext cx="79248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sz="3600" dirty="0">
                <a:latin typeface="+mn-lt"/>
              </a:rPr>
              <a:t>General</a:t>
            </a:r>
          </a:p>
        </p:txBody>
      </p:sp>
    </p:spTree>
    <p:extLst>
      <p:ext uri="{BB962C8B-B14F-4D97-AF65-F5344CB8AC3E}">
        <p14:creationId xmlns:p14="http://schemas.microsoft.com/office/powerpoint/2010/main" val="879298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579489" y="2519242"/>
            <a:ext cx="7593135" cy="3465390"/>
          </a:xfrm>
        </p:spPr>
        <p:txBody>
          <a:bodyPr/>
          <a:lstStyle/>
          <a:p>
            <a:r>
              <a:rPr lang="en-US" altLang="ja-JP" sz="1800" b="1" dirty="0"/>
              <a:t>Efficiency: </a:t>
            </a:r>
            <a:r>
              <a:rPr lang="en-US" altLang="ja-JP" sz="1800" dirty="0"/>
              <a:t>they should also promote economic benefits, e.g., reducing redundant reporting requirements, streamlining regulatory activities and harmonizing expectations across different countries and regions.</a:t>
            </a:r>
          </a:p>
          <a:p>
            <a:r>
              <a:rPr lang="en-US" altLang="ja-JP" sz="1800" b="1" dirty="0">
                <a:ea typeface="ＭＳ Ｐゴシック" panose="020B0600070205080204" pitchFamily="50" charset="-128"/>
              </a:rPr>
              <a:t>Completeness</a:t>
            </a:r>
            <a:r>
              <a:rPr lang="en-US" altLang="ja-JP" sz="1800" dirty="0">
                <a:ea typeface="ＭＳ Ｐゴシック" panose="020B0600070205080204" pitchFamily="50" charset="-128"/>
              </a:rPr>
              <a:t>: </a:t>
            </a:r>
            <a:r>
              <a:rPr lang="en-US" altLang="ja-JP" sz="1800" b="0" dirty="0">
                <a:ea typeface="ＭＳ Ｐゴシック" panose="020B0600070205080204" pitchFamily="50" charset="-128"/>
              </a:rPr>
              <a:t>within its scope, a standard address all predictable elements related to Essential Principles of device safety and/or performance.</a:t>
            </a:r>
          </a:p>
          <a:p>
            <a:r>
              <a:rPr lang="en-US" altLang="ja-JP" sz="1800" b="1" dirty="0">
                <a:ea typeface="ＭＳ Ｐゴシック" panose="020B0600070205080204" pitchFamily="50" charset="-128"/>
              </a:rPr>
              <a:t>Verifiability</a:t>
            </a:r>
            <a:r>
              <a:rPr lang="en-US" altLang="ja-JP" sz="1800" dirty="0">
                <a:ea typeface="ＭＳ Ｐゴシック" panose="020B0600070205080204" pitchFamily="50" charset="-128"/>
              </a:rPr>
              <a:t>: </a:t>
            </a:r>
            <a:r>
              <a:rPr lang="en-US" altLang="ja-JP" sz="1800" b="0" dirty="0">
                <a:ea typeface="ＭＳ Ｐゴシック" panose="020B0600070205080204" pitchFamily="50" charset="-128"/>
              </a:rPr>
              <a:t>requirements include verifiable objective measurements.</a:t>
            </a:r>
          </a:p>
          <a:p>
            <a:r>
              <a:rPr lang="en-US" altLang="ja-JP" sz="1800" b="1" dirty="0">
                <a:ea typeface="ＭＳ Ｐゴシック" panose="020B0600070205080204" pitchFamily="50" charset="-128"/>
              </a:rPr>
              <a:t>Repeatability</a:t>
            </a:r>
            <a:r>
              <a:rPr lang="en-US" altLang="ja-JP" sz="1800" b="0" dirty="0">
                <a:ea typeface="ＭＳ Ｐゴシック" panose="020B0600070205080204" pitchFamily="50" charset="-128"/>
              </a:rPr>
              <a:t>: testing methods in standards will yield consistent results across different certified test houses.</a:t>
            </a:r>
          </a:p>
          <a:p>
            <a:r>
              <a:rPr lang="en-US" altLang="ja-JP" sz="1800" b="1" dirty="0">
                <a:ea typeface="ＭＳ Ｐゴシック" panose="020B0600070205080204" pitchFamily="50" charset="-128"/>
              </a:rPr>
              <a:t>Consistency</a:t>
            </a:r>
            <a:r>
              <a:rPr lang="en-US" altLang="ja-JP" sz="1800" dirty="0">
                <a:ea typeface="ＭＳ Ｐゴシック" panose="020B0600070205080204" pitchFamily="50" charset="-128"/>
              </a:rPr>
              <a:t>: </a:t>
            </a:r>
            <a:r>
              <a:rPr lang="en-US" altLang="ja-JP" sz="1800" b="0" dirty="0">
                <a:ea typeface="ＭＳ Ｐゴシック" panose="020B0600070205080204" pitchFamily="50" charset="-128"/>
              </a:rPr>
              <a:t>terms and symbols across standards are as consistent as possible.</a:t>
            </a:r>
          </a:p>
          <a:p>
            <a:r>
              <a:rPr lang="en-US" altLang="ja-JP" sz="1800" b="1" dirty="0">
                <a:ea typeface="ＭＳ Ｐゴシック" panose="020B0600070205080204" pitchFamily="50" charset="-128"/>
              </a:rPr>
              <a:t>Clarity</a:t>
            </a:r>
            <a:r>
              <a:rPr lang="en-US" altLang="ja-JP" sz="1800" dirty="0">
                <a:ea typeface="ＭＳ Ｐゴシック" panose="020B0600070205080204" pitchFamily="50" charset="-128"/>
              </a:rPr>
              <a:t>: </a:t>
            </a:r>
            <a:r>
              <a:rPr lang="en-US" altLang="ja-JP" sz="1800" b="0" dirty="0">
                <a:ea typeface="ＭＳ Ｐゴシック" panose="020B0600070205080204" pitchFamily="50" charset="-128"/>
              </a:rPr>
              <a:t>standards are clear, unambiguous, and easily understood. </a:t>
            </a:r>
          </a:p>
          <a:p>
            <a:r>
              <a:rPr lang="en-US" altLang="ja-JP" sz="1800" b="1" dirty="0">
                <a:ea typeface="ＭＳ Ｐゴシック" panose="020B0600070205080204" pitchFamily="50" charset="-128"/>
              </a:rPr>
              <a:t>Accessibility</a:t>
            </a:r>
            <a:r>
              <a:rPr lang="en-US" altLang="ja-JP" sz="1800" dirty="0">
                <a:ea typeface="ＭＳ Ｐゴシック" panose="020B0600070205080204" pitchFamily="50" charset="-128"/>
              </a:rPr>
              <a:t>: </a:t>
            </a:r>
            <a:r>
              <a:rPr lang="en-US" altLang="ja-JP" sz="1800" b="0" dirty="0">
                <a:ea typeface="ＭＳ Ｐゴシック" panose="020B0600070205080204" pitchFamily="50" charset="-128"/>
              </a:rPr>
              <a:t>standards and associated documents should be reasonably available to relevant stakeholders. </a:t>
            </a:r>
          </a:p>
          <a:p>
            <a:pPr>
              <a:buFontTx/>
              <a:buNone/>
            </a:pPr>
            <a:endParaRPr lang="en-US" altLang="ja-JP" sz="1800" dirty="0">
              <a:ea typeface="ＭＳ Ｐゴシック" panose="020B0600070205080204" pitchFamily="50" charset="-128"/>
            </a:endParaRPr>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18</a:t>
            </a:fld>
            <a:endParaRPr kumimoji="1" lang="ja-JP" altLang="en-US"/>
          </a:p>
        </p:txBody>
      </p:sp>
      <p:sp>
        <p:nvSpPr>
          <p:cNvPr id="7" name="Title 1">
            <a:extLst/>
          </p:cNvPr>
          <p:cNvSpPr txBox="1">
            <a:spLocks/>
          </p:cNvSpPr>
          <p:nvPr/>
        </p:nvSpPr>
        <p:spPr bwMode="auto">
          <a:xfrm>
            <a:off x="391888" y="1604842"/>
            <a:ext cx="6066062"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sz="4000" dirty="0">
                <a:latin typeface="+mn-lt"/>
              </a:rPr>
              <a:t>3.  Characteristics (cont’d)</a:t>
            </a:r>
          </a:p>
        </p:txBody>
      </p:sp>
      <p:sp>
        <p:nvSpPr>
          <p:cNvPr id="8" name="Title 1">
            <a:extLst/>
          </p:cNvPr>
          <p:cNvSpPr txBox="1">
            <a:spLocks/>
          </p:cNvSpPr>
          <p:nvPr/>
        </p:nvSpPr>
        <p:spPr bwMode="auto">
          <a:xfrm>
            <a:off x="130629" y="964148"/>
            <a:ext cx="79248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sz="3600" dirty="0">
                <a:latin typeface="+mn-lt"/>
              </a:rPr>
              <a:t>General</a:t>
            </a:r>
          </a:p>
        </p:txBody>
      </p:sp>
    </p:spTree>
    <p:extLst>
      <p:ext uri="{BB962C8B-B14F-4D97-AF65-F5344CB8AC3E}">
        <p14:creationId xmlns:p14="http://schemas.microsoft.com/office/powerpoint/2010/main" val="4196560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96872" y="1123950"/>
            <a:ext cx="8893630" cy="914400"/>
          </a:xfrm>
        </p:spPr>
        <p:txBody>
          <a:bodyPr/>
          <a:lstStyle/>
          <a:p>
            <a:pPr>
              <a:defRPr/>
            </a:pPr>
            <a:r>
              <a:rPr lang="en-US" sz="3600" dirty="0">
                <a:latin typeface="+mn-lt"/>
              </a:rPr>
              <a:t>Recommendation for Standards Development</a:t>
            </a:r>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19</a:t>
            </a:fld>
            <a:endParaRPr kumimoji="1" lang="ja-JP" altLang="en-US"/>
          </a:p>
        </p:txBody>
      </p:sp>
      <p:sp>
        <p:nvSpPr>
          <p:cNvPr id="5" name="テキスト ボックス 4"/>
          <p:cNvSpPr txBox="1"/>
          <p:nvPr/>
        </p:nvSpPr>
        <p:spPr>
          <a:xfrm>
            <a:off x="990600" y="2569028"/>
            <a:ext cx="7391400" cy="2554545"/>
          </a:xfrm>
          <a:prstGeom prst="rect">
            <a:avLst/>
          </a:prstGeom>
          <a:noFill/>
        </p:spPr>
        <p:txBody>
          <a:bodyPr wrap="square" rtlCol="0">
            <a:spAutoFit/>
          </a:bodyPr>
          <a:lstStyle/>
          <a:p>
            <a:pPr marL="533400" indent="-533400">
              <a:buAutoNum type="arabicPeriod"/>
            </a:pPr>
            <a:r>
              <a:rPr lang="en-US" altLang="ja-JP" sz="3200" dirty="0"/>
              <a:t>Optimizing standards content</a:t>
            </a:r>
          </a:p>
          <a:p>
            <a:pPr marL="533400" indent="-533400">
              <a:buAutoNum type="arabicPeriod"/>
            </a:pPr>
            <a:r>
              <a:rPr kumimoji="1" lang="en-US" altLang="ja-JP" sz="3200" dirty="0"/>
              <a:t>Best practices for standard development procedures</a:t>
            </a:r>
          </a:p>
          <a:p>
            <a:pPr marL="533400" indent="-533400">
              <a:buAutoNum type="arabicPeriod"/>
            </a:pPr>
            <a:r>
              <a:rPr lang="en-US" altLang="ja-JP" sz="3200" dirty="0"/>
              <a:t>Use of standards in meeting </a:t>
            </a:r>
            <a:r>
              <a:rPr lang="en-US" altLang="ja-JP" sz="3200" dirty="0" err="1"/>
              <a:t>IMDRF</a:t>
            </a:r>
            <a:r>
              <a:rPr lang="en-US" altLang="ja-JP" sz="3200" dirty="0"/>
              <a:t> Essential Principles</a:t>
            </a:r>
            <a:endParaRPr kumimoji="1" lang="ja-JP" altLang="en-US" sz="3200" dirty="0"/>
          </a:p>
        </p:txBody>
      </p:sp>
    </p:spTree>
    <p:extLst>
      <p:ext uri="{BB962C8B-B14F-4D97-AF65-F5344CB8AC3E}">
        <p14:creationId xmlns:p14="http://schemas.microsoft.com/office/powerpoint/2010/main" val="2153010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下矢印 6"/>
          <p:cNvSpPr/>
          <p:nvPr/>
        </p:nvSpPr>
        <p:spPr>
          <a:xfrm>
            <a:off x="5622877" y="1583457"/>
            <a:ext cx="406362" cy="47302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311510" y="1079172"/>
            <a:ext cx="8241680" cy="400110"/>
          </a:xfrm>
          <a:prstGeom prst="rect">
            <a:avLst/>
          </a:prstGeom>
          <a:noFill/>
          <a:ln>
            <a:solidFill>
              <a:schemeClr val="tx1"/>
            </a:solidFill>
          </a:ln>
        </p:spPr>
        <p:txBody>
          <a:bodyPr wrap="none" rtlCol="0">
            <a:spAutoFit/>
          </a:bodyPr>
          <a:lstStyle/>
          <a:p>
            <a:r>
              <a:rPr kumimoji="1" lang="en-US" altLang="ja-JP" sz="2000" b="1" dirty="0"/>
              <a:t>GHTF/SG1/N44: 2008 “Role of Standards in Assessment of Medical Devices”</a:t>
            </a:r>
            <a:endParaRPr kumimoji="1" lang="ja-JP" altLang="en-US" sz="2000" b="1" dirty="0"/>
          </a:p>
        </p:txBody>
      </p:sp>
      <p:sp>
        <p:nvSpPr>
          <p:cNvPr id="15" name="テキスト ボックス 14"/>
          <p:cNvSpPr txBox="1"/>
          <p:nvPr/>
        </p:nvSpPr>
        <p:spPr>
          <a:xfrm>
            <a:off x="2340416" y="1703589"/>
            <a:ext cx="6435647" cy="646331"/>
          </a:xfrm>
          <a:prstGeom prst="rect">
            <a:avLst/>
          </a:prstGeom>
          <a:solidFill>
            <a:schemeClr val="bg1">
              <a:alpha val="76000"/>
            </a:schemeClr>
          </a:solidFill>
        </p:spPr>
        <p:txBody>
          <a:bodyPr wrap="square" rtlCol="0">
            <a:spAutoFit/>
          </a:bodyPr>
          <a:lstStyle/>
          <a:p>
            <a:r>
              <a:rPr kumimoji="1" lang="en-US" altLang="ja-JP" dirty="0"/>
              <a:t>IMDRF/Standards/N51: 2014 “Final Report: List of International Standards Recognized by IMDRF Members as of March 2014”</a:t>
            </a:r>
            <a:endParaRPr kumimoji="1" lang="ja-JP" altLang="en-US" dirty="0"/>
          </a:p>
        </p:txBody>
      </p:sp>
      <p:sp>
        <p:nvSpPr>
          <p:cNvPr id="16" name="テキスト ボックス 15"/>
          <p:cNvSpPr txBox="1"/>
          <p:nvPr/>
        </p:nvSpPr>
        <p:spPr>
          <a:xfrm>
            <a:off x="2340416" y="2450472"/>
            <a:ext cx="6564923" cy="646331"/>
          </a:xfrm>
          <a:prstGeom prst="rect">
            <a:avLst/>
          </a:prstGeom>
          <a:solidFill>
            <a:schemeClr val="bg1">
              <a:alpha val="76000"/>
            </a:schemeClr>
          </a:solidFill>
        </p:spPr>
        <p:txBody>
          <a:bodyPr wrap="square" rtlCol="0">
            <a:spAutoFit/>
          </a:bodyPr>
          <a:lstStyle/>
          <a:p>
            <a:r>
              <a:rPr lang="en-US" altLang="ja-JP" dirty="0"/>
              <a:t>Report: Improving the Quality of International Medical Device</a:t>
            </a:r>
          </a:p>
          <a:p>
            <a:r>
              <a:rPr lang="en-GB" altLang="ja-JP" dirty="0"/>
              <a:t>Standards for Regulatory Use</a:t>
            </a:r>
            <a:endParaRPr kumimoji="1" lang="ja-JP" altLang="en-US" dirty="0"/>
          </a:p>
        </p:txBody>
      </p:sp>
      <p:sp>
        <p:nvSpPr>
          <p:cNvPr id="5" name="テキスト ボックス 4"/>
          <p:cNvSpPr txBox="1"/>
          <p:nvPr/>
        </p:nvSpPr>
        <p:spPr>
          <a:xfrm>
            <a:off x="493676" y="3174288"/>
            <a:ext cx="7848559" cy="400110"/>
          </a:xfrm>
          <a:prstGeom prst="rect">
            <a:avLst/>
          </a:prstGeom>
          <a:solidFill>
            <a:schemeClr val="bg1">
              <a:alpha val="81000"/>
            </a:schemeClr>
          </a:solidFill>
          <a:ln w="38100">
            <a:solidFill>
              <a:srgbClr val="FF0000"/>
            </a:solidFill>
          </a:ln>
        </p:spPr>
        <p:txBody>
          <a:bodyPr wrap="none" rtlCol="0">
            <a:spAutoFit/>
          </a:bodyPr>
          <a:lstStyle/>
          <a:p>
            <a:r>
              <a:rPr kumimoji="1" lang="en-US" altLang="ja-JP" sz="2000" b="1" dirty="0"/>
              <a:t>IMDRF/Standards/N51: 2018 “Optimizing Standards for Regulatory Use”</a:t>
            </a:r>
            <a:endParaRPr kumimoji="1" lang="ja-JP" altLang="en-US" sz="2000" b="1" dirty="0"/>
          </a:p>
        </p:txBody>
      </p:sp>
      <p:sp>
        <p:nvSpPr>
          <p:cNvPr id="17" name="テキスト ボックス 16"/>
          <p:cNvSpPr txBox="1"/>
          <p:nvPr/>
        </p:nvSpPr>
        <p:spPr>
          <a:xfrm>
            <a:off x="3711923" y="3785400"/>
            <a:ext cx="4634632" cy="646331"/>
          </a:xfrm>
          <a:prstGeom prst="rect">
            <a:avLst/>
          </a:prstGeom>
          <a:solidFill>
            <a:schemeClr val="bg1">
              <a:alpha val="76000"/>
            </a:schemeClr>
          </a:solidFill>
        </p:spPr>
        <p:txBody>
          <a:bodyPr wrap="square" rtlCol="0">
            <a:spAutoFit/>
          </a:bodyPr>
          <a:lstStyle/>
          <a:p>
            <a:r>
              <a:rPr kumimoji="1" lang="en-US" altLang="ja-JP" b="1" dirty="0"/>
              <a:t>List of International Standards Recognized by IMDRF Members as of 2018/2019</a:t>
            </a:r>
            <a:endParaRPr kumimoji="1" lang="ja-JP" altLang="en-US" b="1" dirty="0"/>
          </a:p>
        </p:txBody>
      </p:sp>
      <p:sp>
        <p:nvSpPr>
          <p:cNvPr id="2" name="下矢印 1"/>
          <p:cNvSpPr/>
          <p:nvPr/>
        </p:nvSpPr>
        <p:spPr>
          <a:xfrm>
            <a:off x="2779299" y="3621222"/>
            <a:ext cx="406400" cy="2540089"/>
          </a:xfrm>
          <a:prstGeom prst="down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737797" y="5204601"/>
            <a:ext cx="4630312" cy="707886"/>
          </a:xfrm>
          <a:prstGeom prst="rect">
            <a:avLst/>
          </a:prstGeom>
          <a:solidFill>
            <a:schemeClr val="bg1">
              <a:alpha val="58000"/>
            </a:schemeClr>
          </a:solidFill>
          <a:ln w="28575">
            <a:solidFill>
              <a:schemeClr val="tx1"/>
            </a:solidFill>
            <a:prstDash val="dashDot"/>
          </a:ln>
        </p:spPr>
        <p:txBody>
          <a:bodyPr wrap="square" rtlCol="0">
            <a:spAutoFit/>
          </a:bodyPr>
          <a:lstStyle/>
          <a:p>
            <a:r>
              <a:rPr lang="en-US" altLang="ja-JP" sz="2000" dirty="0"/>
              <a:t>Best practices and policies for the use and recognition of standards</a:t>
            </a:r>
            <a:endParaRPr kumimoji="1" lang="ja-JP" altLang="en-US" sz="2000" b="1" dirty="0"/>
          </a:p>
        </p:txBody>
      </p:sp>
      <p:sp>
        <p:nvSpPr>
          <p:cNvPr id="4" name="テキスト ボックス 3"/>
          <p:cNvSpPr txBox="1"/>
          <p:nvPr/>
        </p:nvSpPr>
        <p:spPr>
          <a:xfrm>
            <a:off x="967025" y="4379704"/>
            <a:ext cx="1692451" cy="369332"/>
          </a:xfrm>
          <a:prstGeom prst="rect">
            <a:avLst/>
          </a:prstGeom>
          <a:noFill/>
        </p:spPr>
        <p:txBody>
          <a:bodyPr wrap="none" rtlCol="0">
            <a:spAutoFit/>
          </a:bodyPr>
          <a:lstStyle/>
          <a:p>
            <a:r>
              <a:rPr kumimoji="1" lang="en-US" altLang="ja-JP" dirty="0"/>
              <a:t>Implementation</a:t>
            </a:r>
            <a:endParaRPr kumimoji="1" lang="ja-JP" altLang="en-US" dirty="0"/>
          </a:p>
        </p:txBody>
      </p:sp>
      <p:sp>
        <p:nvSpPr>
          <p:cNvPr id="8" name="テキスト ボックス 7"/>
          <p:cNvSpPr txBox="1"/>
          <p:nvPr/>
        </p:nvSpPr>
        <p:spPr>
          <a:xfrm>
            <a:off x="235735" y="4909466"/>
            <a:ext cx="731290" cy="369332"/>
          </a:xfrm>
          <a:prstGeom prst="rect">
            <a:avLst/>
          </a:prstGeom>
          <a:noFill/>
        </p:spPr>
        <p:txBody>
          <a:bodyPr wrap="none" rtlCol="0">
            <a:spAutoFit/>
          </a:bodyPr>
          <a:lstStyle/>
          <a:p>
            <a:r>
              <a:rPr kumimoji="1" lang="en-US" altLang="ja-JP" b="1" dirty="0" err="1"/>
              <a:t>NWIP</a:t>
            </a:r>
            <a:endParaRPr kumimoji="1" lang="ja-JP" altLang="en-US" b="1" dirty="0"/>
          </a:p>
        </p:txBody>
      </p:sp>
      <p:sp>
        <p:nvSpPr>
          <p:cNvPr id="9" name="テキスト ボックス 8"/>
          <p:cNvSpPr txBox="1"/>
          <p:nvPr/>
        </p:nvSpPr>
        <p:spPr>
          <a:xfrm>
            <a:off x="302884" y="5295620"/>
            <a:ext cx="2307008" cy="646331"/>
          </a:xfrm>
          <a:prstGeom prst="rect">
            <a:avLst/>
          </a:prstGeom>
          <a:noFill/>
          <a:ln w="28575">
            <a:solidFill>
              <a:schemeClr val="tx1"/>
            </a:solidFill>
          </a:ln>
        </p:spPr>
        <p:txBody>
          <a:bodyPr wrap="square" rtlCol="0">
            <a:spAutoFit/>
          </a:bodyPr>
          <a:lstStyle/>
          <a:p>
            <a:r>
              <a:rPr lang="en-US" altLang="ja-JP" b="1" dirty="0"/>
              <a:t>SOP for liaison structure with ISO/IEC</a:t>
            </a:r>
            <a:endParaRPr kumimoji="1" lang="ja-JP" altLang="en-US" b="1" dirty="0"/>
          </a:p>
        </p:txBody>
      </p:sp>
      <p:sp>
        <p:nvSpPr>
          <p:cNvPr id="20" name="テキスト ボックス 19"/>
          <p:cNvSpPr txBox="1"/>
          <p:nvPr/>
        </p:nvSpPr>
        <p:spPr>
          <a:xfrm>
            <a:off x="3889740" y="4564370"/>
            <a:ext cx="3872635" cy="369332"/>
          </a:xfrm>
          <a:prstGeom prst="rect">
            <a:avLst/>
          </a:prstGeom>
          <a:solidFill>
            <a:schemeClr val="bg1">
              <a:alpha val="76000"/>
            </a:schemeClr>
          </a:solidFill>
        </p:spPr>
        <p:txBody>
          <a:bodyPr wrap="square" rtlCol="0">
            <a:spAutoFit/>
          </a:bodyPr>
          <a:lstStyle/>
          <a:p>
            <a:r>
              <a:rPr kumimoji="1" lang="en-US" altLang="ja-JP" b="1" dirty="0"/>
              <a:t>Survey on standard recognition policy</a:t>
            </a:r>
            <a:endParaRPr kumimoji="1" lang="ja-JP" altLang="en-US" b="1" dirty="0"/>
          </a:p>
        </p:txBody>
      </p:sp>
      <p:sp>
        <p:nvSpPr>
          <p:cNvPr id="3" name="テキスト ボックス 2"/>
          <p:cNvSpPr txBox="1"/>
          <p:nvPr/>
        </p:nvSpPr>
        <p:spPr>
          <a:xfrm>
            <a:off x="8147149" y="4800073"/>
            <a:ext cx="812082" cy="369332"/>
          </a:xfrm>
          <a:prstGeom prst="rect">
            <a:avLst/>
          </a:prstGeom>
          <a:noFill/>
        </p:spPr>
        <p:txBody>
          <a:bodyPr wrap="none" rtlCol="0">
            <a:spAutoFit/>
          </a:bodyPr>
          <a:lstStyle/>
          <a:p>
            <a:r>
              <a:rPr kumimoji="1" lang="en-US" altLang="ja-JP" b="1" dirty="0"/>
              <a:t>Future</a:t>
            </a:r>
            <a:endParaRPr kumimoji="1" lang="ja-JP" altLang="en-US" b="1" dirty="0"/>
          </a:p>
        </p:txBody>
      </p:sp>
      <p:sp>
        <p:nvSpPr>
          <p:cNvPr id="10" name="正方形/長方形 9"/>
          <p:cNvSpPr/>
          <p:nvPr/>
        </p:nvSpPr>
        <p:spPr>
          <a:xfrm>
            <a:off x="151715" y="6330536"/>
            <a:ext cx="8992285" cy="523220"/>
          </a:xfrm>
          <a:prstGeom prst="rect">
            <a:avLst/>
          </a:prstGeom>
        </p:spPr>
        <p:txBody>
          <a:bodyPr wrap="square">
            <a:spAutoFit/>
          </a:bodyPr>
          <a:lstStyle/>
          <a:p>
            <a:pPr marL="0" lvl="1">
              <a:defRPr/>
            </a:pPr>
            <a:r>
              <a:rPr lang="en-US" altLang="ja-JP" sz="2800" dirty="0"/>
              <a:t>Empowers </a:t>
            </a:r>
            <a:r>
              <a:rPr lang="en-US" altLang="ja-JP" sz="2800" dirty="0" err="1"/>
              <a:t>IMDRF</a:t>
            </a:r>
            <a:r>
              <a:rPr lang="en-US" altLang="ja-JP" sz="2800" dirty="0"/>
              <a:t> goal of harmonized regulatory approaches</a:t>
            </a:r>
          </a:p>
        </p:txBody>
      </p:sp>
    </p:spTree>
    <p:extLst>
      <p:ext uri="{BB962C8B-B14F-4D97-AF65-F5344CB8AC3E}">
        <p14:creationId xmlns:p14="http://schemas.microsoft.com/office/powerpoint/2010/main" val="2740629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220436" y="1374775"/>
            <a:ext cx="7924800" cy="914400"/>
          </a:xfrm>
        </p:spPr>
        <p:txBody>
          <a:bodyPr/>
          <a:lstStyle/>
          <a:p>
            <a:pPr>
              <a:defRPr/>
            </a:pPr>
            <a:r>
              <a:rPr lang="en-US" sz="3600" dirty="0">
                <a:latin typeface="+mn-lt"/>
              </a:rPr>
              <a:t>1. Optimizing Standards Content</a:t>
            </a:r>
          </a:p>
        </p:txBody>
      </p:sp>
      <p:sp>
        <p:nvSpPr>
          <p:cNvPr id="19459" name="Content Placeholder 2"/>
          <p:cNvSpPr>
            <a:spLocks noGrp="1"/>
          </p:cNvSpPr>
          <p:nvPr>
            <p:ph idx="1"/>
          </p:nvPr>
        </p:nvSpPr>
        <p:spPr>
          <a:xfrm>
            <a:off x="220436" y="2289175"/>
            <a:ext cx="8915400" cy="3699782"/>
          </a:xfrm>
        </p:spPr>
        <p:txBody>
          <a:bodyPr/>
          <a:lstStyle/>
          <a:p>
            <a:r>
              <a:rPr lang="en-GB" altLang="ja-JP" sz="2400" b="0" dirty="0">
                <a:ea typeface="ＭＳ Ｐゴシック" panose="020B0600070205080204" pitchFamily="50" charset="-128"/>
              </a:rPr>
              <a:t>Standards should be crafted so that conformity to them can reduce regulatory burden, demonstrate conformance to </a:t>
            </a:r>
            <a:r>
              <a:rPr lang="en-GB" altLang="ja-JP" sz="2400" b="0" dirty="0" err="1">
                <a:ea typeface="ＭＳ Ｐゴシック" panose="020B0600070205080204" pitchFamily="50" charset="-128"/>
              </a:rPr>
              <a:t>IMDRF’s</a:t>
            </a:r>
            <a:r>
              <a:rPr lang="en-GB" altLang="ja-JP" sz="2400" b="0" dirty="0">
                <a:ea typeface="ＭＳ Ｐゴシック" panose="020B0600070205080204" pitchFamily="50" charset="-128"/>
              </a:rPr>
              <a:t> EPs, and feature:</a:t>
            </a:r>
          </a:p>
          <a:p>
            <a:pPr lvl="1"/>
            <a:r>
              <a:rPr lang="en-US" altLang="ja-JP" sz="1800" dirty="0">
                <a:ea typeface="ＭＳ Ｐゴシック" panose="020B0600070205080204" pitchFamily="50" charset="-128"/>
              </a:rPr>
              <a:t>A strong rationale that:</a:t>
            </a:r>
          </a:p>
          <a:p>
            <a:pPr lvl="2"/>
            <a:r>
              <a:rPr lang="en-US" altLang="ja-JP" sz="1800" dirty="0">
                <a:ea typeface="ＭＳ Ｐゴシック" panose="020B0600070205080204" pitchFamily="50" charset="-128"/>
              </a:rPr>
              <a:t>Explains the general requirements and identifying test methods and/or other means of demonstrating compliance</a:t>
            </a:r>
          </a:p>
          <a:p>
            <a:pPr lvl="2"/>
            <a:r>
              <a:rPr lang="en-US" altLang="ja-JP" sz="1800" dirty="0">
                <a:ea typeface="ＭＳ Ｐゴシック" panose="020B0600070205080204" pitchFamily="50" charset="-128"/>
              </a:rPr>
              <a:t>Demonstrates how conformance to the standard achieves its goal of satisfying the associated EPs </a:t>
            </a:r>
          </a:p>
          <a:p>
            <a:pPr lvl="1"/>
            <a:r>
              <a:rPr lang="en-US" altLang="ja-JP" sz="1800" dirty="0">
                <a:ea typeface="ＭＳ Ｐゴシック" panose="020B0600070205080204" pitchFamily="50" charset="-128"/>
              </a:rPr>
              <a:t>Summary of the type of stakeholder groups involved in the drafting and editing of the standard</a:t>
            </a:r>
          </a:p>
          <a:p>
            <a:pPr lvl="1"/>
            <a:r>
              <a:rPr lang="en-US" altLang="ja-JP" sz="1800" dirty="0">
                <a:ea typeface="ＭＳ Ｐゴシック" panose="020B0600070205080204" pitchFamily="50" charset="-128"/>
              </a:rPr>
              <a:t>Identification of risk and direction on how to address </a:t>
            </a:r>
          </a:p>
          <a:p>
            <a:pPr lvl="1"/>
            <a:r>
              <a:rPr lang="en-US" altLang="ja-JP" sz="1800" dirty="0">
                <a:ea typeface="ＭＳ Ｐゴシック" panose="020B0600070205080204" pitchFamily="50" charset="-128"/>
              </a:rPr>
              <a:t>A clear scope</a:t>
            </a:r>
          </a:p>
          <a:p>
            <a:pPr lvl="1"/>
            <a:r>
              <a:rPr lang="en-US" altLang="ja-JP" sz="1800" dirty="0">
                <a:ea typeface="ＭＳ Ｐゴシック" panose="020B0600070205080204" pitchFamily="50" charset="-128"/>
              </a:rPr>
              <a:t>Terms and definitions established and accepted in other standards </a:t>
            </a:r>
          </a:p>
          <a:p>
            <a:pPr lvl="1"/>
            <a:r>
              <a:rPr lang="en-US" altLang="ja-JP" sz="1800" dirty="0">
                <a:ea typeface="ＭＳ Ｐゴシック" panose="020B0600070205080204" pitchFamily="50" charset="-128"/>
              </a:rPr>
              <a:t>Means to assess clinical performance if applicable as part of the normative requirements</a:t>
            </a:r>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20</a:t>
            </a:fld>
            <a:endParaRPr kumimoji="1" lang="ja-JP" altLang="en-US"/>
          </a:p>
        </p:txBody>
      </p:sp>
      <p:sp>
        <p:nvSpPr>
          <p:cNvPr id="7" name="Title 1">
            <a:extLst/>
          </p:cNvPr>
          <p:cNvSpPr txBox="1">
            <a:spLocks/>
          </p:cNvSpPr>
          <p:nvPr/>
        </p:nvSpPr>
        <p:spPr bwMode="auto">
          <a:xfrm>
            <a:off x="96872" y="1123950"/>
            <a:ext cx="8893630" cy="4327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sz="2800">
                <a:latin typeface="+mn-lt"/>
              </a:rPr>
              <a:t>Recommendation for Standards Development</a:t>
            </a:r>
            <a:endParaRPr lang="en-US" sz="2800" dirty="0">
              <a:latin typeface="+mn-lt"/>
            </a:endParaRPr>
          </a:p>
        </p:txBody>
      </p:sp>
    </p:spTree>
    <p:extLst>
      <p:ext uri="{BB962C8B-B14F-4D97-AF65-F5344CB8AC3E}">
        <p14:creationId xmlns:p14="http://schemas.microsoft.com/office/powerpoint/2010/main" val="1929790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75102" y="2540000"/>
            <a:ext cx="8915400" cy="3730315"/>
          </a:xfrm>
        </p:spPr>
        <p:txBody>
          <a:bodyPr/>
          <a:lstStyle/>
          <a:p>
            <a:r>
              <a:rPr lang="en-US" altLang="ja-JP" sz="2200" b="0" dirty="0">
                <a:ea typeface="ＭＳ Ｐゴシック" panose="020B0600070205080204" pitchFamily="50" charset="-128"/>
              </a:rPr>
              <a:t>Standards should feature (cont’d):</a:t>
            </a:r>
          </a:p>
          <a:p>
            <a:pPr lvl="1"/>
            <a:r>
              <a:rPr lang="en-US" altLang="ja-JP" sz="2000" dirty="0">
                <a:ea typeface="ＭＳ Ｐゴシック" panose="020B0600070205080204" pitchFamily="50" charset="-128"/>
              </a:rPr>
              <a:t>Clear and quantitative acceptance criteria that can adequately support </a:t>
            </a:r>
            <a:r>
              <a:rPr lang="en-US" altLang="ja-JP" sz="2000" dirty="0" err="1">
                <a:ea typeface="ＭＳ Ｐゴシック" panose="020B0600070205080204" pitchFamily="50" charset="-128"/>
              </a:rPr>
              <a:t>IMDRF</a:t>
            </a:r>
            <a:r>
              <a:rPr lang="en-US" altLang="ja-JP" sz="2000" dirty="0">
                <a:ea typeface="ＭＳ Ｐゴシック" panose="020B0600070205080204" pitchFamily="50" charset="-128"/>
              </a:rPr>
              <a:t> EPs </a:t>
            </a:r>
          </a:p>
          <a:p>
            <a:pPr lvl="1"/>
            <a:r>
              <a:rPr lang="en-US" altLang="ja-JP" sz="2000" dirty="0">
                <a:ea typeface="ＭＳ Ｐゴシック" panose="020B0600070205080204" pitchFamily="50" charset="-128"/>
              </a:rPr>
              <a:t>Explanation of how conformance can be met if no acceptance criteria are included </a:t>
            </a:r>
          </a:p>
          <a:p>
            <a:pPr lvl="1" algn="just"/>
            <a:r>
              <a:rPr lang="en-US" altLang="ja-JP" sz="2000" dirty="0">
                <a:ea typeface="ＭＳ Ｐゴシック" panose="020B0600070205080204" pitchFamily="50" charset="-128"/>
              </a:rPr>
              <a:t>If acceptance criteria not mandatory, justification for why, and how to demonstrate conformance to the standard</a:t>
            </a:r>
          </a:p>
          <a:p>
            <a:pPr lvl="1"/>
            <a:r>
              <a:rPr lang="en-US" altLang="ja-JP" sz="2000" dirty="0">
                <a:ea typeface="ＭＳ Ｐゴシック" panose="020B0600070205080204" pitchFamily="50" charset="-128"/>
              </a:rPr>
              <a:t>Well accepted and verified test methods (including for new or unfamiliar methods)</a:t>
            </a:r>
          </a:p>
          <a:p>
            <a:pPr lvl="1"/>
            <a:r>
              <a:rPr lang="en-US" altLang="ja-JP" sz="2000" dirty="0">
                <a:ea typeface="ＭＳ Ｐゴシック" panose="020B0600070205080204" pitchFamily="50" charset="-128"/>
              </a:rPr>
              <a:t>Transparent and clear (e.g., ‘track changes’) revisions </a:t>
            </a:r>
          </a:p>
          <a:p>
            <a:pPr lvl="1"/>
            <a:r>
              <a:rPr lang="en-US" altLang="ja-JP" sz="2000" dirty="0">
                <a:ea typeface="ＭＳ Ｐゴシック" panose="020B0600070205080204" pitchFamily="50" charset="-128"/>
              </a:rPr>
              <a:t>An annex or table that cross references the standard’s clauses to the Essential Principles</a:t>
            </a:r>
          </a:p>
          <a:p>
            <a:pPr lvl="1">
              <a:buFontTx/>
              <a:buNone/>
            </a:pPr>
            <a:endParaRPr lang="en-US" altLang="ja-JP" dirty="0">
              <a:ea typeface="ＭＳ Ｐゴシック" panose="020B0600070205080204" pitchFamily="50" charset="-128"/>
            </a:endParaRPr>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21</a:t>
            </a:fld>
            <a:endParaRPr kumimoji="1" lang="ja-JP" altLang="en-US"/>
          </a:p>
        </p:txBody>
      </p:sp>
      <p:sp>
        <p:nvSpPr>
          <p:cNvPr id="8" name="Title 1">
            <a:extLst/>
          </p:cNvPr>
          <p:cNvSpPr>
            <a:spLocks noGrp="1"/>
          </p:cNvSpPr>
          <p:nvPr>
            <p:ph type="title"/>
          </p:nvPr>
        </p:nvSpPr>
        <p:spPr>
          <a:xfrm>
            <a:off x="220436" y="1374775"/>
            <a:ext cx="7924800" cy="914400"/>
          </a:xfrm>
        </p:spPr>
        <p:txBody>
          <a:bodyPr/>
          <a:lstStyle/>
          <a:p>
            <a:pPr>
              <a:defRPr/>
            </a:pPr>
            <a:r>
              <a:rPr lang="en-US" sz="3600" dirty="0">
                <a:latin typeface="+mn-lt"/>
              </a:rPr>
              <a:t>1. Optimizing Standards Content</a:t>
            </a:r>
          </a:p>
        </p:txBody>
      </p:sp>
      <p:sp>
        <p:nvSpPr>
          <p:cNvPr id="9" name="Title 1">
            <a:extLst/>
          </p:cNvPr>
          <p:cNvSpPr txBox="1">
            <a:spLocks/>
          </p:cNvSpPr>
          <p:nvPr/>
        </p:nvSpPr>
        <p:spPr bwMode="auto">
          <a:xfrm>
            <a:off x="96872" y="1123950"/>
            <a:ext cx="8893630" cy="4327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sz="2800">
                <a:latin typeface="+mn-lt"/>
              </a:rPr>
              <a:t>Recommendation for Standards Development</a:t>
            </a:r>
            <a:endParaRPr lang="en-US" sz="2800" dirty="0">
              <a:latin typeface="+mn-lt"/>
            </a:endParaRPr>
          </a:p>
        </p:txBody>
      </p:sp>
    </p:spTree>
    <p:extLst>
      <p:ext uri="{BB962C8B-B14F-4D97-AF65-F5344CB8AC3E}">
        <p14:creationId xmlns:p14="http://schemas.microsoft.com/office/powerpoint/2010/main" val="581856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628650" y="2510148"/>
            <a:ext cx="7886700" cy="3404297"/>
          </a:xfrm>
        </p:spPr>
        <p:txBody>
          <a:bodyPr/>
          <a:lstStyle/>
          <a:p>
            <a:r>
              <a:rPr lang="en-US" altLang="ja-JP" sz="2800" b="0" dirty="0">
                <a:ea typeface="ＭＳ Ｐゴシック" panose="020B0600070205080204" pitchFamily="50" charset="-128"/>
              </a:rPr>
              <a:t>Consider regulatory requirements at every step</a:t>
            </a:r>
          </a:p>
          <a:p>
            <a:r>
              <a:rPr lang="en-US" altLang="ja-JP" sz="2800" b="0" dirty="0">
                <a:ea typeface="ＭＳ Ｐゴシック" panose="020B0600070205080204" pitchFamily="50" charset="-128"/>
              </a:rPr>
              <a:t>Write a strong Business Plan</a:t>
            </a:r>
          </a:p>
          <a:p>
            <a:pPr lvl="1"/>
            <a:r>
              <a:rPr lang="en-US" altLang="ja-JP" dirty="0">
                <a:ea typeface="ＭＳ Ｐゴシック" panose="020B0600070205080204" pitchFamily="50" charset="-128"/>
              </a:rPr>
              <a:t>Robust needs analysis: market, safety, regulatory</a:t>
            </a:r>
          </a:p>
          <a:p>
            <a:pPr lvl="1"/>
            <a:r>
              <a:rPr lang="en-US" altLang="ja-JP" dirty="0">
                <a:ea typeface="ＭＳ Ｐゴシック" panose="020B0600070205080204" pitchFamily="50" charset="-128"/>
              </a:rPr>
              <a:t>Expectations for regulatory utility</a:t>
            </a:r>
          </a:p>
          <a:p>
            <a:pPr lvl="1"/>
            <a:r>
              <a:rPr lang="en-US" altLang="ja-JP" dirty="0">
                <a:ea typeface="ＭＳ Ｐゴシック" panose="020B0600070205080204" pitchFamily="50" charset="-128"/>
              </a:rPr>
              <a:t>Emphasize conformity assessment</a:t>
            </a:r>
          </a:p>
          <a:p>
            <a:r>
              <a:rPr lang="en-US" altLang="ja-JP" sz="2800" b="0" dirty="0">
                <a:ea typeface="ＭＳ Ｐゴシック" panose="020B0600070205080204" pitchFamily="50" charset="-128"/>
              </a:rPr>
              <a:t>Encourage and solicit a wide variety of expertise</a:t>
            </a:r>
          </a:p>
          <a:p>
            <a:r>
              <a:rPr lang="en-US" altLang="ja-JP" sz="2800" b="0" dirty="0">
                <a:ea typeface="ＭＳ Ｐゴシック" panose="020B0600070205080204" pitchFamily="50" charset="-128"/>
              </a:rPr>
              <a:t>Get involved – early!</a:t>
            </a:r>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22</a:t>
            </a:fld>
            <a:endParaRPr kumimoji="1" lang="ja-JP" altLang="en-US"/>
          </a:p>
        </p:txBody>
      </p:sp>
      <p:sp>
        <p:nvSpPr>
          <p:cNvPr id="7" name="Title 1">
            <a:extLst/>
          </p:cNvPr>
          <p:cNvSpPr txBox="1">
            <a:spLocks/>
          </p:cNvSpPr>
          <p:nvPr/>
        </p:nvSpPr>
        <p:spPr bwMode="auto">
          <a:xfrm>
            <a:off x="343100" y="1556657"/>
            <a:ext cx="7924800" cy="7627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sz="3600" dirty="0">
                <a:latin typeface="+mn-lt"/>
              </a:rPr>
              <a:t>2. </a:t>
            </a:r>
            <a:r>
              <a:rPr lang="en-US" altLang="ja-JP" sz="3600" dirty="0">
                <a:latin typeface="+mn-lt"/>
              </a:rPr>
              <a:t>Best practices</a:t>
            </a:r>
          </a:p>
        </p:txBody>
      </p:sp>
      <p:sp>
        <p:nvSpPr>
          <p:cNvPr id="8" name="Title 1">
            <a:extLst/>
          </p:cNvPr>
          <p:cNvSpPr txBox="1">
            <a:spLocks/>
          </p:cNvSpPr>
          <p:nvPr/>
        </p:nvSpPr>
        <p:spPr bwMode="auto">
          <a:xfrm>
            <a:off x="96872" y="1123950"/>
            <a:ext cx="8893630" cy="4327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sz="2800" dirty="0">
                <a:latin typeface="+mn-lt"/>
              </a:rPr>
              <a:t>Recommendation for Standards Development</a:t>
            </a:r>
          </a:p>
        </p:txBody>
      </p:sp>
    </p:spTree>
    <p:extLst>
      <p:ext uri="{BB962C8B-B14F-4D97-AF65-F5344CB8AC3E}">
        <p14:creationId xmlns:p14="http://schemas.microsoft.com/office/powerpoint/2010/main" val="433527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8650" y="1391906"/>
            <a:ext cx="7886700" cy="687079"/>
          </a:xfrm>
        </p:spPr>
        <p:txBody>
          <a:bodyPr/>
          <a:lstStyle/>
          <a:p>
            <a:pPr>
              <a:defRPr/>
            </a:pPr>
            <a:r>
              <a:rPr lang="en-US" sz="3600" dirty="0">
                <a:latin typeface="+mn-lt"/>
              </a:rPr>
              <a:t>Enhancing Stakeholder Participation in Standards Development</a:t>
            </a:r>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23</a:t>
            </a:fld>
            <a:endParaRPr kumimoji="1" lang="ja-JP" altLang="en-US"/>
          </a:p>
        </p:txBody>
      </p:sp>
      <p:sp>
        <p:nvSpPr>
          <p:cNvPr id="3" name="コンテンツ プレースホルダー 2"/>
          <p:cNvSpPr>
            <a:spLocks noGrp="1"/>
          </p:cNvSpPr>
          <p:nvPr>
            <p:ph idx="1"/>
          </p:nvPr>
        </p:nvSpPr>
        <p:spPr>
          <a:xfrm>
            <a:off x="807069" y="2542478"/>
            <a:ext cx="7886700" cy="3899752"/>
          </a:xfrm>
        </p:spPr>
        <p:txBody>
          <a:bodyPr/>
          <a:lstStyle/>
          <a:p>
            <a:pPr marL="514350" indent="-514350">
              <a:buFont typeface="+mj-lt"/>
              <a:buAutoNum type="arabicPeriod"/>
            </a:pPr>
            <a:r>
              <a:rPr kumimoji="1" lang="en-US" altLang="ja-JP" dirty="0"/>
              <a:t>International, regional and national level participation: joining the conversation</a:t>
            </a:r>
          </a:p>
          <a:p>
            <a:pPr marL="514350" indent="-514350">
              <a:buFont typeface="+mj-lt"/>
              <a:buAutoNum type="arabicPeriod"/>
            </a:pPr>
            <a:r>
              <a:rPr lang="en-US" altLang="ja-JP" dirty="0"/>
              <a:t>Recommendations for participation: submitting effective comments</a:t>
            </a:r>
            <a:endParaRPr kumimoji="1" lang="ja-JP" altLang="en-US" dirty="0"/>
          </a:p>
        </p:txBody>
      </p:sp>
    </p:spTree>
    <p:extLst>
      <p:ext uri="{BB962C8B-B14F-4D97-AF65-F5344CB8AC3E}">
        <p14:creationId xmlns:p14="http://schemas.microsoft.com/office/powerpoint/2010/main" val="2990998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303173" y="1641553"/>
            <a:ext cx="7886700" cy="711122"/>
          </a:xfrm>
        </p:spPr>
        <p:txBody>
          <a:bodyPr/>
          <a:lstStyle/>
          <a:p>
            <a:pPr>
              <a:defRPr/>
            </a:pPr>
            <a:r>
              <a:rPr lang="en-US" altLang="ja-JP" sz="3600" dirty="0">
                <a:latin typeface="+mn-lt"/>
              </a:rPr>
              <a:t>1. Joining the conversation</a:t>
            </a:r>
            <a:endParaRPr lang="en-US" sz="3600" dirty="0">
              <a:latin typeface="+mn-lt"/>
            </a:endParaRPr>
          </a:p>
        </p:txBody>
      </p:sp>
      <p:sp>
        <p:nvSpPr>
          <p:cNvPr id="22531" name="Content Placeholder 2"/>
          <p:cNvSpPr>
            <a:spLocks noGrp="1" noChangeArrowheads="1"/>
          </p:cNvSpPr>
          <p:nvPr>
            <p:ph idx="1"/>
          </p:nvPr>
        </p:nvSpPr>
        <p:spPr>
          <a:xfrm>
            <a:off x="585439" y="2512974"/>
            <a:ext cx="7886700" cy="3683077"/>
          </a:xfrm>
        </p:spPr>
        <p:txBody>
          <a:bodyPr/>
          <a:lstStyle/>
          <a:p>
            <a:r>
              <a:rPr lang="en-US" altLang="en-US" b="0" dirty="0"/>
              <a:t>Regulators should build a strong standards program that encourages contributions to standards development </a:t>
            </a:r>
          </a:p>
          <a:p>
            <a:r>
              <a:rPr lang="en-US" altLang="en-US" b="0" dirty="0"/>
              <a:t>Engagement with </a:t>
            </a:r>
            <a:r>
              <a:rPr lang="en-US" altLang="en-US" b="0" dirty="0" err="1"/>
              <a:t>SDOs</a:t>
            </a:r>
            <a:r>
              <a:rPr lang="en-US" altLang="en-US" b="0" dirty="0"/>
              <a:t> is essential</a:t>
            </a:r>
          </a:p>
          <a:p>
            <a:pPr lvl="1"/>
            <a:r>
              <a:rPr lang="en-US" altLang="en-US" dirty="0"/>
              <a:t>Through National Bodies and Mirror Committees </a:t>
            </a:r>
          </a:p>
          <a:p>
            <a:pPr lvl="1"/>
            <a:r>
              <a:rPr lang="en-US" altLang="en-US" dirty="0"/>
              <a:t>On </a:t>
            </a:r>
            <a:r>
              <a:rPr lang="en-US" altLang="en-US" dirty="0" err="1"/>
              <a:t>SDO</a:t>
            </a:r>
            <a:r>
              <a:rPr lang="en-US" altLang="en-US" dirty="0"/>
              <a:t> Technical Committees</a:t>
            </a:r>
          </a:p>
          <a:p>
            <a:r>
              <a:rPr lang="en-US" altLang="en-US" b="0" dirty="0"/>
              <a:t>Contribute regulatory perspective</a:t>
            </a:r>
          </a:p>
          <a:p>
            <a:r>
              <a:rPr lang="en-US" altLang="en-US" b="0" dirty="0"/>
              <a:t>Consider leadership roles </a:t>
            </a:r>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24</a:t>
            </a:fld>
            <a:endParaRPr kumimoji="1" lang="ja-JP" altLang="en-US"/>
          </a:p>
        </p:txBody>
      </p:sp>
      <p:sp>
        <p:nvSpPr>
          <p:cNvPr id="7" name="Title 1">
            <a:extLst/>
          </p:cNvPr>
          <p:cNvSpPr txBox="1">
            <a:spLocks/>
          </p:cNvSpPr>
          <p:nvPr/>
        </p:nvSpPr>
        <p:spPr bwMode="auto">
          <a:xfrm>
            <a:off x="156117" y="1162436"/>
            <a:ext cx="8180813" cy="6870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sz="2400">
                <a:latin typeface="+mn-lt"/>
              </a:rPr>
              <a:t>Enhancing Stakeholder Participation in Standards Development</a:t>
            </a:r>
            <a:endParaRPr lang="en-US" sz="2400" dirty="0">
              <a:latin typeface="+mn-lt"/>
            </a:endParaRPr>
          </a:p>
        </p:txBody>
      </p:sp>
    </p:spTree>
    <p:extLst>
      <p:ext uri="{BB962C8B-B14F-4D97-AF65-F5344CB8AC3E}">
        <p14:creationId xmlns:p14="http://schemas.microsoft.com/office/powerpoint/2010/main" val="9910298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noChangeArrowheads="1"/>
          </p:cNvSpPr>
          <p:nvPr>
            <p:ph idx="1"/>
          </p:nvPr>
        </p:nvSpPr>
        <p:spPr>
          <a:xfrm>
            <a:off x="494835" y="2717800"/>
            <a:ext cx="8403838" cy="4003676"/>
          </a:xfrm>
        </p:spPr>
        <p:txBody>
          <a:bodyPr/>
          <a:lstStyle/>
          <a:p>
            <a:r>
              <a:rPr lang="en-US" altLang="en-US" sz="2400" b="0" dirty="0"/>
              <a:t>Get involved early (at </a:t>
            </a:r>
            <a:r>
              <a:rPr lang="en-US" altLang="en-US" sz="2400" b="0" dirty="0" err="1"/>
              <a:t>NWIP</a:t>
            </a:r>
            <a:r>
              <a:rPr lang="en-US" altLang="en-US" sz="2400" b="0" dirty="0"/>
              <a:t> stage) and remain engaged throughout the entire process</a:t>
            </a:r>
          </a:p>
          <a:p>
            <a:r>
              <a:rPr lang="en-US" altLang="en-US" sz="2400" b="0" dirty="0"/>
              <a:t>Become familiar with the draft</a:t>
            </a:r>
          </a:p>
          <a:p>
            <a:r>
              <a:rPr lang="en-US" altLang="en-US" sz="2400" b="0" dirty="0"/>
              <a:t>Listen to others, consult regulatory colleagues</a:t>
            </a:r>
          </a:p>
          <a:p>
            <a:r>
              <a:rPr lang="en-US" altLang="en-US" sz="2400" b="0" dirty="0"/>
              <a:t>Consider impact on regulatory processes, especially conformity assessment, testing methods and audit requirements</a:t>
            </a:r>
          </a:p>
          <a:p>
            <a:r>
              <a:rPr lang="en-US" altLang="en-US" sz="2400" b="0" dirty="0"/>
              <a:t>Articulate your position clearly and concisely</a:t>
            </a:r>
          </a:p>
          <a:p>
            <a:r>
              <a:rPr lang="en-US" altLang="en-US" sz="2400" b="0" dirty="0"/>
              <a:t>Use </a:t>
            </a:r>
            <a:r>
              <a:rPr lang="en-US" altLang="en-US" sz="2400" b="0" dirty="0" err="1"/>
              <a:t>SDO’s</a:t>
            </a:r>
            <a:r>
              <a:rPr lang="en-US" altLang="en-US" sz="2400" b="0" dirty="0"/>
              <a:t> approach and templates</a:t>
            </a:r>
          </a:p>
          <a:p>
            <a:r>
              <a:rPr lang="en-US" altLang="en-US" sz="2400" b="0" dirty="0"/>
              <a:t>Offer alternative language</a:t>
            </a:r>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25</a:t>
            </a:fld>
            <a:endParaRPr kumimoji="1" lang="ja-JP" altLang="en-US" dirty="0"/>
          </a:p>
        </p:txBody>
      </p:sp>
      <p:sp>
        <p:nvSpPr>
          <p:cNvPr id="8" name="Title 1">
            <a:extLst/>
          </p:cNvPr>
          <p:cNvSpPr>
            <a:spLocks noGrp="1"/>
          </p:cNvSpPr>
          <p:nvPr>
            <p:ph type="title"/>
          </p:nvPr>
        </p:nvSpPr>
        <p:spPr>
          <a:xfrm>
            <a:off x="303173" y="1641553"/>
            <a:ext cx="7886700" cy="711122"/>
          </a:xfrm>
        </p:spPr>
        <p:txBody>
          <a:bodyPr/>
          <a:lstStyle/>
          <a:p>
            <a:pPr>
              <a:defRPr/>
            </a:pPr>
            <a:r>
              <a:rPr lang="en-US" sz="3600" dirty="0">
                <a:latin typeface="+mn-lt"/>
              </a:rPr>
              <a:t>2. Submitting effective comments</a:t>
            </a:r>
          </a:p>
        </p:txBody>
      </p:sp>
      <p:sp>
        <p:nvSpPr>
          <p:cNvPr id="9" name="Title 1">
            <a:extLst/>
          </p:cNvPr>
          <p:cNvSpPr txBox="1">
            <a:spLocks/>
          </p:cNvSpPr>
          <p:nvPr/>
        </p:nvSpPr>
        <p:spPr bwMode="auto">
          <a:xfrm>
            <a:off x="156117" y="1162436"/>
            <a:ext cx="8180813" cy="6870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sz="2400">
                <a:latin typeface="+mn-lt"/>
              </a:rPr>
              <a:t>Enhancing Stakeholder Participation in Standards Development</a:t>
            </a:r>
            <a:endParaRPr lang="en-US" sz="2400" dirty="0">
              <a:latin typeface="+mn-lt"/>
            </a:endParaRPr>
          </a:p>
        </p:txBody>
      </p:sp>
    </p:spTree>
    <p:extLst>
      <p:ext uri="{BB962C8B-B14F-4D97-AF65-F5344CB8AC3E}">
        <p14:creationId xmlns:p14="http://schemas.microsoft.com/office/powerpoint/2010/main" val="17908272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75" y="1600200"/>
            <a:ext cx="9532938" cy="464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3"/>
          <p:cNvSpPr>
            <a:spLocks noGrp="1"/>
          </p:cNvSpPr>
          <p:nvPr>
            <p:ph type="sldNum" sz="quarter" idx="12"/>
          </p:nvPr>
        </p:nvSpPr>
        <p:spPr>
          <a:xfrm>
            <a:off x="6725579" y="6367502"/>
            <a:ext cx="2057400" cy="365125"/>
          </a:xfrm>
        </p:spPr>
        <p:txBody>
          <a:bodyPr/>
          <a:lstStyle/>
          <a:p>
            <a:pPr algn="r"/>
            <a:r>
              <a:rPr kumimoji="1" lang="en-US" altLang="ja-JP" dirty="0"/>
              <a:t>26</a:t>
            </a:r>
            <a:endParaRPr kumimoji="1" lang="ja-JP" altLang="en-US" dirty="0"/>
          </a:p>
        </p:txBody>
      </p:sp>
    </p:spTree>
    <p:extLst>
      <p:ext uri="{BB962C8B-B14F-4D97-AF65-F5344CB8AC3E}">
        <p14:creationId xmlns:p14="http://schemas.microsoft.com/office/powerpoint/2010/main" val="41758856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892848" y="6356351"/>
            <a:ext cx="2057400" cy="365125"/>
          </a:xfrm>
        </p:spPr>
        <p:txBody>
          <a:bodyPr/>
          <a:lstStyle/>
          <a:p>
            <a:pPr algn="r"/>
            <a:fld id="{8E4188AC-D11E-4F35-8D44-98C5082E44B3}" type="slidenum">
              <a:rPr kumimoji="1" lang="ja-JP" altLang="en-US" smtClean="0"/>
              <a:pPr algn="r"/>
              <a:t>27</a:t>
            </a:fld>
            <a:endParaRPr kumimoji="1" lang="ja-JP" altLang="en-US" dirty="0"/>
          </a:p>
        </p:txBody>
      </p:sp>
      <p:sp>
        <p:nvSpPr>
          <p:cNvPr id="4" name="テキスト ボックス 3"/>
          <p:cNvSpPr txBox="1"/>
          <p:nvPr/>
        </p:nvSpPr>
        <p:spPr>
          <a:xfrm>
            <a:off x="5728806" y="3530164"/>
            <a:ext cx="1167307" cy="646331"/>
          </a:xfrm>
          <a:prstGeom prst="rect">
            <a:avLst/>
          </a:prstGeom>
          <a:noFill/>
        </p:spPr>
        <p:txBody>
          <a:bodyPr wrap="none" rtlCol="0">
            <a:spAutoFit/>
          </a:bodyPr>
          <a:lstStyle/>
          <a:p>
            <a:r>
              <a:rPr kumimoji="1" lang="en-US" altLang="ja-JP" sz="3600" dirty="0" err="1"/>
              <a:t>SDOs</a:t>
            </a:r>
            <a:endParaRPr kumimoji="1" lang="ja-JP" altLang="en-US" sz="3600" dirty="0"/>
          </a:p>
        </p:txBody>
      </p:sp>
      <p:sp>
        <p:nvSpPr>
          <p:cNvPr id="6" name="テキスト ボックス 5"/>
          <p:cNvSpPr txBox="1"/>
          <p:nvPr/>
        </p:nvSpPr>
        <p:spPr>
          <a:xfrm>
            <a:off x="4621608" y="4638588"/>
            <a:ext cx="3381823" cy="584775"/>
          </a:xfrm>
          <a:prstGeom prst="rect">
            <a:avLst/>
          </a:prstGeom>
          <a:noFill/>
        </p:spPr>
        <p:txBody>
          <a:bodyPr wrap="none" rtlCol="0">
            <a:spAutoFit/>
          </a:bodyPr>
          <a:lstStyle/>
          <a:p>
            <a:r>
              <a:rPr kumimoji="1" lang="en-US" altLang="ja-JP" sz="3200" dirty="0"/>
              <a:t>Mirror Committees</a:t>
            </a:r>
            <a:endParaRPr kumimoji="1" lang="ja-JP" altLang="en-US" sz="3200" dirty="0"/>
          </a:p>
        </p:txBody>
      </p:sp>
      <p:sp>
        <p:nvSpPr>
          <p:cNvPr id="7" name="テキスト ボックス 6"/>
          <p:cNvSpPr txBox="1"/>
          <p:nvPr/>
        </p:nvSpPr>
        <p:spPr>
          <a:xfrm>
            <a:off x="2496873" y="5903099"/>
            <a:ext cx="729687" cy="523220"/>
          </a:xfrm>
          <a:prstGeom prst="rect">
            <a:avLst/>
          </a:prstGeom>
          <a:noFill/>
        </p:spPr>
        <p:txBody>
          <a:bodyPr wrap="none" rtlCol="0">
            <a:spAutoFit/>
          </a:bodyPr>
          <a:lstStyle/>
          <a:p>
            <a:r>
              <a:rPr lang="en-US" altLang="ja-JP" sz="2800" dirty="0"/>
              <a:t>RAs</a:t>
            </a:r>
            <a:endParaRPr kumimoji="1" lang="ja-JP" altLang="en-US" sz="2800" dirty="0"/>
          </a:p>
        </p:txBody>
      </p:sp>
      <p:sp>
        <p:nvSpPr>
          <p:cNvPr id="10" name="テキスト ボックス 9"/>
          <p:cNvSpPr txBox="1"/>
          <p:nvPr/>
        </p:nvSpPr>
        <p:spPr>
          <a:xfrm>
            <a:off x="3977138" y="5914435"/>
            <a:ext cx="1624932" cy="523220"/>
          </a:xfrm>
          <a:prstGeom prst="rect">
            <a:avLst/>
          </a:prstGeom>
          <a:noFill/>
        </p:spPr>
        <p:txBody>
          <a:bodyPr wrap="none" rtlCol="0">
            <a:spAutoFit/>
          </a:bodyPr>
          <a:lstStyle/>
          <a:p>
            <a:r>
              <a:rPr lang="en-US" altLang="ja-JP" sz="2800" dirty="0"/>
              <a:t>Industries</a:t>
            </a:r>
            <a:endParaRPr kumimoji="1" lang="ja-JP" altLang="en-US" sz="2800" dirty="0"/>
          </a:p>
        </p:txBody>
      </p:sp>
      <p:sp>
        <p:nvSpPr>
          <p:cNvPr id="13" name="テキスト ボックス 12"/>
          <p:cNvSpPr txBox="1"/>
          <p:nvPr/>
        </p:nvSpPr>
        <p:spPr>
          <a:xfrm>
            <a:off x="6201776" y="5698991"/>
            <a:ext cx="2026067" cy="954107"/>
          </a:xfrm>
          <a:prstGeom prst="rect">
            <a:avLst/>
          </a:prstGeom>
          <a:noFill/>
        </p:spPr>
        <p:txBody>
          <a:bodyPr wrap="none" rtlCol="0">
            <a:spAutoFit/>
          </a:bodyPr>
          <a:lstStyle/>
          <a:p>
            <a:pPr algn="ctr"/>
            <a:r>
              <a:rPr kumimoji="1" lang="en-US" altLang="ja-JP" sz="2800" dirty="0"/>
              <a:t>Other</a:t>
            </a:r>
          </a:p>
          <a:p>
            <a:pPr algn="ctr"/>
            <a:r>
              <a:rPr kumimoji="1" lang="en-US" altLang="ja-JP" sz="2800" dirty="0"/>
              <a:t>stakeholders</a:t>
            </a:r>
            <a:endParaRPr kumimoji="1" lang="ja-JP" altLang="en-US" sz="2800" dirty="0"/>
          </a:p>
        </p:txBody>
      </p:sp>
      <p:sp>
        <p:nvSpPr>
          <p:cNvPr id="15" name="テキスト ボックス 14"/>
          <p:cNvSpPr txBox="1"/>
          <p:nvPr/>
        </p:nvSpPr>
        <p:spPr>
          <a:xfrm>
            <a:off x="2341466" y="1256512"/>
            <a:ext cx="5074146" cy="646331"/>
          </a:xfrm>
          <a:prstGeom prst="rect">
            <a:avLst/>
          </a:prstGeom>
          <a:noFill/>
          <a:ln w="28575">
            <a:noFill/>
          </a:ln>
        </p:spPr>
        <p:txBody>
          <a:bodyPr wrap="none" rtlCol="0">
            <a:spAutoFit/>
          </a:bodyPr>
          <a:lstStyle/>
          <a:p>
            <a:r>
              <a:rPr lang="en-US" altLang="ja-JP" sz="3600" dirty="0" err="1"/>
              <a:t>IMDRF</a:t>
            </a:r>
            <a:r>
              <a:rPr lang="en-US" altLang="ja-JP" sz="3600" dirty="0"/>
              <a:t> </a:t>
            </a:r>
            <a:r>
              <a:rPr lang="en-US" altLang="ja-JP" sz="3600" i="1" dirty="0"/>
              <a:t>Essential Principles</a:t>
            </a:r>
            <a:endParaRPr kumimoji="1" lang="ja-JP" altLang="en-US" sz="3600" i="1" dirty="0"/>
          </a:p>
        </p:txBody>
      </p:sp>
      <p:sp>
        <p:nvSpPr>
          <p:cNvPr id="18" name="テキスト ボックス 17"/>
          <p:cNvSpPr txBox="1"/>
          <p:nvPr/>
        </p:nvSpPr>
        <p:spPr>
          <a:xfrm>
            <a:off x="1486969" y="2706231"/>
            <a:ext cx="6605270" cy="646331"/>
          </a:xfrm>
          <a:prstGeom prst="rect">
            <a:avLst/>
          </a:prstGeom>
          <a:noFill/>
          <a:ln w="57150">
            <a:solidFill>
              <a:schemeClr val="accent2"/>
            </a:solidFill>
          </a:ln>
        </p:spPr>
        <p:txBody>
          <a:bodyPr wrap="none" rtlCol="0">
            <a:spAutoFit/>
          </a:bodyPr>
          <a:lstStyle/>
          <a:p>
            <a:r>
              <a:rPr lang="en-US" altLang="ja-JP" sz="3600" dirty="0"/>
              <a:t>Optimized International Standards</a:t>
            </a:r>
            <a:endParaRPr kumimoji="1" lang="ja-JP" altLang="en-US" sz="3600" dirty="0"/>
          </a:p>
        </p:txBody>
      </p:sp>
      <p:sp>
        <p:nvSpPr>
          <p:cNvPr id="19" name="上矢印 18"/>
          <p:cNvSpPr/>
          <p:nvPr/>
        </p:nvSpPr>
        <p:spPr>
          <a:xfrm>
            <a:off x="4384490" y="2046096"/>
            <a:ext cx="810228" cy="454489"/>
          </a:xfrm>
          <a:prstGeom prst="up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rot="16200000">
            <a:off x="-53590" y="2880392"/>
            <a:ext cx="1536511" cy="400110"/>
          </a:xfrm>
          <a:prstGeom prst="rect">
            <a:avLst/>
          </a:prstGeom>
          <a:noFill/>
        </p:spPr>
        <p:txBody>
          <a:bodyPr wrap="none" rtlCol="0">
            <a:spAutoFit/>
          </a:bodyPr>
          <a:lstStyle/>
          <a:p>
            <a:r>
              <a:rPr kumimoji="1" lang="en-US" altLang="ja-JP" sz="2000" dirty="0"/>
              <a:t>International</a:t>
            </a:r>
            <a:endParaRPr kumimoji="1" lang="ja-JP" altLang="en-US" sz="2000" dirty="0"/>
          </a:p>
        </p:txBody>
      </p:sp>
      <p:sp>
        <p:nvSpPr>
          <p:cNvPr id="22" name="テキスト ボックス 21"/>
          <p:cNvSpPr txBox="1"/>
          <p:nvPr/>
        </p:nvSpPr>
        <p:spPr>
          <a:xfrm rot="16200000">
            <a:off x="-316802" y="5461276"/>
            <a:ext cx="2062937" cy="400110"/>
          </a:xfrm>
          <a:prstGeom prst="rect">
            <a:avLst/>
          </a:prstGeom>
          <a:noFill/>
        </p:spPr>
        <p:txBody>
          <a:bodyPr wrap="none" rtlCol="0">
            <a:spAutoFit/>
          </a:bodyPr>
          <a:lstStyle/>
          <a:p>
            <a:r>
              <a:rPr kumimoji="1" lang="en-US" altLang="ja-JP" sz="2000" dirty="0"/>
              <a:t>Regional/National</a:t>
            </a:r>
            <a:endParaRPr kumimoji="1" lang="ja-JP" altLang="en-US" sz="2000" dirty="0"/>
          </a:p>
        </p:txBody>
      </p:sp>
      <p:cxnSp>
        <p:nvCxnSpPr>
          <p:cNvPr id="24" name="直線コネクタ 23"/>
          <p:cNvCxnSpPr/>
          <p:nvPr/>
        </p:nvCxnSpPr>
        <p:spPr>
          <a:xfrm>
            <a:off x="428263" y="4352081"/>
            <a:ext cx="8380071" cy="0"/>
          </a:xfrm>
          <a:prstGeom prst="line">
            <a:avLst/>
          </a:prstGeom>
          <a:ln w="381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2220892" y="3540743"/>
            <a:ext cx="1441420" cy="646331"/>
          </a:xfrm>
          <a:prstGeom prst="rect">
            <a:avLst/>
          </a:prstGeom>
          <a:noFill/>
        </p:spPr>
        <p:txBody>
          <a:bodyPr wrap="none" rtlCol="0">
            <a:spAutoFit/>
          </a:bodyPr>
          <a:lstStyle/>
          <a:p>
            <a:r>
              <a:rPr lang="en-US" altLang="ja-JP" sz="3600" dirty="0" err="1"/>
              <a:t>IMDRF</a:t>
            </a:r>
            <a:endParaRPr kumimoji="1" lang="ja-JP" altLang="en-US" sz="3600" dirty="0"/>
          </a:p>
        </p:txBody>
      </p:sp>
      <p:sp>
        <p:nvSpPr>
          <p:cNvPr id="30" name="左右矢印 29"/>
          <p:cNvSpPr/>
          <p:nvPr/>
        </p:nvSpPr>
        <p:spPr>
          <a:xfrm>
            <a:off x="4046092" y="3752558"/>
            <a:ext cx="1428825" cy="241749"/>
          </a:xfrm>
          <a:prstGeom prst="lef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矢印コネクタ 31"/>
          <p:cNvCxnSpPr>
            <a:stCxn id="6" idx="0"/>
            <a:endCxn id="4" idx="2"/>
          </p:cNvCxnSpPr>
          <p:nvPr/>
        </p:nvCxnSpPr>
        <p:spPr>
          <a:xfrm flipH="1" flipV="1">
            <a:off x="6312460" y="4176495"/>
            <a:ext cx="60" cy="46209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6" name="円/楕円 35"/>
          <p:cNvSpPr/>
          <p:nvPr/>
        </p:nvSpPr>
        <p:spPr>
          <a:xfrm>
            <a:off x="1713053" y="5566374"/>
            <a:ext cx="6991109" cy="1196669"/>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上矢印 36"/>
          <p:cNvSpPr/>
          <p:nvPr/>
        </p:nvSpPr>
        <p:spPr>
          <a:xfrm>
            <a:off x="2480362" y="4176495"/>
            <a:ext cx="746198" cy="172660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上矢印 39"/>
          <p:cNvSpPr/>
          <p:nvPr/>
        </p:nvSpPr>
        <p:spPr>
          <a:xfrm>
            <a:off x="5725457" y="5207760"/>
            <a:ext cx="746198" cy="60421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917288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02" name="グループ化 7"/>
          <p:cNvGrpSpPr>
            <a:grpSpLocks/>
          </p:cNvGrpSpPr>
          <p:nvPr/>
        </p:nvGrpSpPr>
        <p:grpSpPr bwMode="auto">
          <a:xfrm>
            <a:off x="1403350" y="2345591"/>
            <a:ext cx="6858000" cy="3851275"/>
            <a:chOff x="1619672" y="3846145"/>
            <a:chExt cx="5976664" cy="3357307"/>
          </a:xfrm>
        </p:grpSpPr>
        <p:pic>
          <p:nvPicPr>
            <p:cNvPr id="153605" name="Picture 2" descr="C:\Users\Madoka\Pictures\どんぐり\DSC00943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3846145"/>
              <a:ext cx="2520280" cy="3357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0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3846145"/>
              <a:ext cx="2520280" cy="3357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07" name="テキスト ボックス 3"/>
            <p:cNvSpPr txBox="1">
              <a:spLocks noChangeArrowheads="1"/>
            </p:cNvSpPr>
            <p:nvPr/>
          </p:nvSpPr>
          <p:spPr bwMode="auto">
            <a:xfrm>
              <a:off x="5508104" y="3920691"/>
              <a:ext cx="8242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r>
                <a:rPr lang="en-US" altLang="ja-JP" sz="3600">
                  <a:solidFill>
                    <a:srgbClr val="FFFF00"/>
                  </a:solidFill>
                  <a:latin typeface="Arial" panose="020B0604020202020204" pitchFamily="34" charset="0"/>
                </a:rPr>
                <a:t>???</a:t>
              </a:r>
              <a:endParaRPr lang="ja-JP" altLang="en-US" sz="3600">
                <a:solidFill>
                  <a:srgbClr val="FFFF00"/>
                </a:solidFill>
                <a:latin typeface="Arial" panose="020B0604020202020204" pitchFamily="34" charset="0"/>
              </a:endParaRPr>
            </a:p>
          </p:txBody>
        </p:sp>
      </p:grpSp>
      <p:sp>
        <p:nvSpPr>
          <p:cNvPr id="153603" name="テキスト ボックス 5"/>
          <p:cNvSpPr txBox="1">
            <a:spLocks noChangeArrowheads="1"/>
          </p:cNvSpPr>
          <p:nvPr/>
        </p:nvSpPr>
        <p:spPr bwMode="auto">
          <a:xfrm>
            <a:off x="2648787" y="1333350"/>
            <a:ext cx="3809163" cy="646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6" rIns="91430" bIns="45716">
            <a:spAutoFit/>
          </a:bodyPr>
          <a:lstStyle>
            <a:lvl1pPr>
              <a:spcBef>
                <a:spcPct val="20000"/>
              </a:spcBef>
              <a:buClr>
                <a:schemeClr val="folHlink"/>
              </a:buClr>
              <a:buSzPct val="60000"/>
              <a:buFont typeface="Wingdings" panose="05000000000000000000" pitchFamily="2" charset="2"/>
              <a:buChar char="n"/>
              <a:defRPr kumimoji="1" sz="32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folHlink"/>
              </a:buClr>
              <a:buSzPct val="50000"/>
              <a:buFont typeface="Wingdings" panose="05000000000000000000" pitchFamily="2" charset="2"/>
              <a:buChar char="n"/>
              <a:defRPr kumimoji="1" sz="24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accent2"/>
              </a:buClr>
              <a:buSzPct val="55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kumimoji="1" sz="2000">
                <a:solidFill>
                  <a:schemeClr val="tx1"/>
                </a:solidFill>
                <a:latin typeface="Tahoma" panose="020B0604030504040204" pitchFamily="34" charset="0"/>
                <a:ea typeface="ＭＳ Ｐゴシック" panose="020B0600070205080204" pitchFamily="50" charset="-128"/>
              </a:defRPr>
            </a:lvl9pPr>
          </a:lstStyle>
          <a:p>
            <a:pPr>
              <a:spcBef>
                <a:spcPct val="0"/>
              </a:spcBef>
              <a:buClrTx/>
              <a:buSzTx/>
              <a:buFontTx/>
              <a:buNone/>
            </a:pPr>
            <a:r>
              <a:rPr lang="en-US" altLang="ja-JP" sz="3600" b="1" dirty="0">
                <a:latin typeface="+mn-lt"/>
              </a:rPr>
              <a:t>Any</a:t>
            </a:r>
            <a:r>
              <a:rPr lang="ja-JP" altLang="en-US" sz="3600" b="1" dirty="0">
                <a:latin typeface="+mn-lt"/>
              </a:rPr>
              <a:t> </a:t>
            </a:r>
            <a:r>
              <a:rPr lang="en-US" altLang="ja-JP" sz="3600" b="1" dirty="0">
                <a:latin typeface="+mn-lt"/>
              </a:rPr>
              <a:t>Questions?</a:t>
            </a:r>
          </a:p>
        </p:txBody>
      </p:sp>
    </p:spTree>
    <p:extLst>
      <p:ext uri="{BB962C8B-B14F-4D97-AF65-F5344CB8AC3E}">
        <p14:creationId xmlns:p14="http://schemas.microsoft.com/office/powerpoint/2010/main" val="13894866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721429" y="2884714"/>
            <a:ext cx="3909019" cy="1015663"/>
          </a:xfrm>
          <a:prstGeom prst="rect">
            <a:avLst/>
          </a:prstGeom>
          <a:noFill/>
        </p:spPr>
        <p:txBody>
          <a:bodyPr wrap="none" rtlCol="0">
            <a:spAutoFit/>
          </a:bodyPr>
          <a:lstStyle/>
          <a:p>
            <a:r>
              <a:rPr lang="en-US" altLang="ja-JP" sz="6000" dirty="0"/>
              <a:t>Thank you!!</a:t>
            </a:r>
            <a:endParaRPr kumimoji="1" lang="ja-JP" altLang="en-US" sz="6000" dirty="0"/>
          </a:p>
        </p:txBody>
      </p:sp>
    </p:spTree>
    <p:extLst>
      <p:ext uri="{BB962C8B-B14F-4D97-AF65-F5344CB8AC3E}">
        <p14:creationId xmlns:p14="http://schemas.microsoft.com/office/powerpoint/2010/main" val="3694473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86348" y="1037079"/>
            <a:ext cx="2396358" cy="1143000"/>
          </a:xfrm>
        </p:spPr>
        <p:txBody>
          <a:bodyPr/>
          <a:lstStyle/>
          <a:p>
            <a:r>
              <a:rPr lang="en-US" altLang="ja-JP" dirty="0"/>
              <a:t>Standard</a:t>
            </a:r>
            <a:endParaRPr kumimoji="1" lang="ja-JP" altLang="en-US" dirty="0"/>
          </a:p>
        </p:txBody>
      </p:sp>
      <p:sp>
        <p:nvSpPr>
          <p:cNvPr id="7" name="円/楕円 6"/>
          <p:cNvSpPr/>
          <p:nvPr/>
        </p:nvSpPr>
        <p:spPr>
          <a:xfrm>
            <a:off x="1032069" y="3932183"/>
            <a:ext cx="1412005" cy="1412005"/>
          </a:xfrm>
          <a:prstGeom prst="ellipse">
            <a:avLst/>
          </a:prstGeom>
          <a:noFill/>
          <a:ln w="381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1746919" y="4505619"/>
            <a:ext cx="1412005" cy="1412005"/>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1396408" y="3177868"/>
            <a:ext cx="1412005" cy="1412005"/>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2987230" y="3880760"/>
            <a:ext cx="1412005" cy="1412005"/>
          </a:xfrm>
          <a:prstGeom prst="ellipse">
            <a:avLst/>
          </a:prstGeom>
          <a:no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1765104" y="5311201"/>
            <a:ext cx="1412005" cy="1412005"/>
          </a:xfrm>
          <a:prstGeom prst="ellipse">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楕円 11"/>
          <p:cNvSpPr/>
          <p:nvPr/>
        </p:nvSpPr>
        <p:spPr>
          <a:xfrm>
            <a:off x="3327082" y="5075911"/>
            <a:ext cx="1412005" cy="1412005"/>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718593" y="4896075"/>
            <a:ext cx="1412005" cy="141200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7020272" y="4336076"/>
            <a:ext cx="1306488" cy="1306488"/>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1237587" y="3405145"/>
            <a:ext cx="3161648" cy="3161648"/>
          </a:xfrm>
          <a:prstGeom prst="ellipse">
            <a:avLst/>
          </a:prstGeom>
          <a:solidFill>
            <a:schemeClr val="accent1">
              <a:lumMod val="60000"/>
              <a:lumOff val="40000"/>
              <a:alpha val="61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p:cNvCxnSpPr>
            <a:stCxn id="14" idx="1"/>
          </p:cNvCxnSpPr>
          <p:nvPr/>
        </p:nvCxnSpPr>
        <p:spPr>
          <a:xfrm flipH="1" flipV="1">
            <a:off x="5440109" y="2128209"/>
            <a:ext cx="1771494" cy="239919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15" idx="0"/>
          </p:cNvCxnSpPr>
          <p:nvPr/>
        </p:nvCxnSpPr>
        <p:spPr>
          <a:xfrm flipV="1">
            <a:off x="2818411" y="2128209"/>
            <a:ext cx="1194848" cy="127693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rot="1931066">
            <a:off x="6138810" y="2930164"/>
            <a:ext cx="583814" cy="1015663"/>
          </a:xfrm>
          <a:prstGeom prst="rect">
            <a:avLst/>
          </a:prstGeom>
          <a:noFill/>
        </p:spPr>
        <p:txBody>
          <a:bodyPr wrap="none" rtlCol="0">
            <a:spAutoFit/>
          </a:bodyPr>
          <a:lstStyle/>
          <a:p>
            <a:r>
              <a:rPr kumimoji="1" lang="en-US" altLang="ja-JP" sz="6000" dirty="0"/>
              <a:t>X</a:t>
            </a:r>
            <a:endParaRPr kumimoji="1" lang="ja-JP" altLang="en-US" sz="6000" dirty="0"/>
          </a:p>
        </p:txBody>
      </p:sp>
      <p:sp>
        <p:nvSpPr>
          <p:cNvPr id="25" name="テキスト ボックス 24"/>
          <p:cNvSpPr txBox="1"/>
          <p:nvPr/>
        </p:nvSpPr>
        <p:spPr>
          <a:xfrm>
            <a:off x="7351152" y="4697857"/>
            <a:ext cx="644728" cy="646331"/>
          </a:xfrm>
          <a:prstGeom prst="rect">
            <a:avLst/>
          </a:prstGeom>
          <a:noFill/>
        </p:spPr>
        <p:txBody>
          <a:bodyPr wrap="none" rtlCol="0">
            <a:spAutoFit/>
          </a:bodyPr>
          <a:lstStyle/>
          <a:p>
            <a:r>
              <a:rPr kumimoji="1" lang="en-US" altLang="ja-JP" sz="3600" dirty="0"/>
              <a:t>E1</a:t>
            </a:r>
            <a:endParaRPr kumimoji="1" lang="ja-JP" altLang="en-US" sz="3600" dirty="0"/>
          </a:p>
        </p:txBody>
      </p:sp>
      <p:sp>
        <p:nvSpPr>
          <p:cNvPr id="26" name="テキスト ボックス 25"/>
          <p:cNvSpPr txBox="1"/>
          <p:nvPr/>
        </p:nvSpPr>
        <p:spPr>
          <a:xfrm>
            <a:off x="1834407" y="3480948"/>
            <a:ext cx="644728" cy="646331"/>
          </a:xfrm>
          <a:prstGeom prst="rect">
            <a:avLst/>
          </a:prstGeom>
          <a:noFill/>
        </p:spPr>
        <p:txBody>
          <a:bodyPr wrap="none" rtlCol="0">
            <a:spAutoFit/>
          </a:bodyPr>
          <a:lstStyle/>
          <a:p>
            <a:r>
              <a:rPr kumimoji="1" lang="en-US" altLang="ja-JP" sz="3600" dirty="0"/>
              <a:t>E1</a:t>
            </a:r>
            <a:endParaRPr kumimoji="1" lang="ja-JP" altLang="en-US" sz="3600" dirty="0"/>
          </a:p>
        </p:txBody>
      </p:sp>
      <p:sp>
        <p:nvSpPr>
          <p:cNvPr id="27" name="テキスト ボックス 26"/>
          <p:cNvSpPr txBox="1"/>
          <p:nvPr/>
        </p:nvSpPr>
        <p:spPr>
          <a:xfrm>
            <a:off x="2263655" y="4817150"/>
            <a:ext cx="644728" cy="646331"/>
          </a:xfrm>
          <a:prstGeom prst="rect">
            <a:avLst/>
          </a:prstGeom>
          <a:noFill/>
        </p:spPr>
        <p:txBody>
          <a:bodyPr wrap="none" rtlCol="0">
            <a:spAutoFit/>
          </a:bodyPr>
          <a:lstStyle/>
          <a:p>
            <a:r>
              <a:rPr kumimoji="1" lang="en-US" altLang="ja-JP" sz="3600" dirty="0"/>
              <a:t>E2</a:t>
            </a:r>
            <a:endParaRPr kumimoji="1" lang="ja-JP" altLang="en-US" sz="3600" dirty="0"/>
          </a:p>
        </p:txBody>
      </p:sp>
      <p:sp>
        <p:nvSpPr>
          <p:cNvPr id="28" name="テキスト ボックス 27"/>
          <p:cNvSpPr txBox="1"/>
          <p:nvPr/>
        </p:nvSpPr>
        <p:spPr>
          <a:xfrm>
            <a:off x="1102191" y="5273407"/>
            <a:ext cx="644728" cy="646331"/>
          </a:xfrm>
          <a:prstGeom prst="rect">
            <a:avLst/>
          </a:prstGeom>
          <a:noFill/>
        </p:spPr>
        <p:txBody>
          <a:bodyPr wrap="none" rtlCol="0">
            <a:spAutoFit/>
          </a:bodyPr>
          <a:lstStyle/>
          <a:p>
            <a:r>
              <a:rPr kumimoji="1" lang="en-US" altLang="ja-JP" sz="3600" dirty="0"/>
              <a:t>E3</a:t>
            </a:r>
            <a:endParaRPr kumimoji="1" lang="ja-JP" altLang="en-US" sz="3600" dirty="0"/>
          </a:p>
        </p:txBody>
      </p:sp>
      <p:sp>
        <p:nvSpPr>
          <p:cNvPr id="29" name="テキスト ボックス 28"/>
          <p:cNvSpPr txBox="1"/>
          <p:nvPr/>
        </p:nvSpPr>
        <p:spPr>
          <a:xfrm>
            <a:off x="1439453" y="4326842"/>
            <a:ext cx="644728" cy="646331"/>
          </a:xfrm>
          <a:prstGeom prst="rect">
            <a:avLst/>
          </a:prstGeom>
          <a:noFill/>
        </p:spPr>
        <p:txBody>
          <a:bodyPr wrap="none" rtlCol="0">
            <a:spAutoFit/>
          </a:bodyPr>
          <a:lstStyle/>
          <a:p>
            <a:r>
              <a:rPr kumimoji="1" lang="en-US" altLang="ja-JP" sz="3600" dirty="0"/>
              <a:t>E4</a:t>
            </a:r>
            <a:endParaRPr kumimoji="1" lang="ja-JP" altLang="en-US" sz="3600" dirty="0"/>
          </a:p>
        </p:txBody>
      </p:sp>
      <p:sp>
        <p:nvSpPr>
          <p:cNvPr id="30" name="テキスト ボックス 29"/>
          <p:cNvSpPr txBox="1"/>
          <p:nvPr/>
        </p:nvSpPr>
        <p:spPr>
          <a:xfrm>
            <a:off x="3548560" y="4315019"/>
            <a:ext cx="644728" cy="646331"/>
          </a:xfrm>
          <a:prstGeom prst="rect">
            <a:avLst/>
          </a:prstGeom>
          <a:noFill/>
        </p:spPr>
        <p:txBody>
          <a:bodyPr wrap="none" rtlCol="0">
            <a:spAutoFit/>
          </a:bodyPr>
          <a:lstStyle/>
          <a:p>
            <a:r>
              <a:rPr kumimoji="1" lang="en-US" altLang="ja-JP" sz="3600" dirty="0"/>
              <a:t>E5</a:t>
            </a:r>
            <a:endParaRPr kumimoji="1" lang="ja-JP" altLang="en-US" sz="3600" dirty="0"/>
          </a:p>
        </p:txBody>
      </p:sp>
      <p:sp>
        <p:nvSpPr>
          <p:cNvPr id="31" name="テキスト ボックス 30"/>
          <p:cNvSpPr txBox="1"/>
          <p:nvPr/>
        </p:nvSpPr>
        <p:spPr>
          <a:xfrm>
            <a:off x="2179173" y="5800445"/>
            <a:ext cx="644728" cy="646331"/>
          </a:xfrm>
          <a:prstGeom prst="rect">
            <a:avLst/>
          </a:prstGeom>
          <a:noFill/>
        </p:spPr>
        <p:txBody>
          <a:bodyPr wrap="none" rtlCol="0">
            <a:spAutoFit/>
          </a:bodyPr>
          <a:lstStyle/>
          <a:p>
            <a:r>
              <a:rPr kumimoji="1" lang="en-US" altLang="ja-JP" sz="3600" dirty="0"/>
              <a:t>E6</a:t>
            </a:r>
            <a:endParaRPr kumimoji="1" lang="ja-JP" altLang="en-US" sz="3600" dirty="0"/>
          </a:p>
        </p:txBody>
      </p:sp>
      <p:sp>
        <p:nvSpPr>
          <p:cNvPr id="32" name="テキスト ボックス 31"/>
          <p:cNvSpPr txBox="1"/>
          <p:nvPr/>
        </p:nvSpPr>
        <p:spPr>
          <a:xfrm>
            <a:off x="3772692" y="5597950"/>
            <a:ext cx="644728" cy="646331"/>
          </a:xfrm>
          <a:prstGeom prst="rect">
            <a:avLst/>
          </a:prstGeom>
          <a:noFill/>
        </p:spPr>
        <p:txBody>
          <a:bodyPr wrap="none" rtlCol="0">
            <a:spAutoFit/>
          </a:bodyPr>
          <a:lstStyle/>
          <a:p>
            <a:r>
              <a:rPr kumimoji="1" lang="en-US" altLang="ja-JP" sz="3600" dirty="0"/>
              <a:t>E6</a:t>
            </a:r>
            <a:endParaRPr kumimoji="1" lang="ja-JP" altLang="en-US" sz="3600" dirty="0"/>
          </a:p>
        </p:txBody>
      </p:sp>
      <p:sp>
        <p:nvSpPr>
          <p:cNvPr id="33" name="角丸四角形 32"/>
          <p:cNvSpPr/>
          <p:nvPr/>
        </p:nvSpPr>
        <p:spPr>
          <a:xfrm>
            <a:off x="2908383" y="1063857"/>
            <a:ext cx="3616865" cy="1026611"/>
          </a:xfrm>
          <a:prstGeom prst="roundRect">
            <a:avLst/>
          </a:prstGeom>
          <a:noFill/>
          <a:ln w="571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p:cNvSpPr>
            <a:spLocks noGrp="1"/>
          </p:cNvSpPr>
          <p:nvPr>
            <p:ph type="sldNum" sz="quarter" idx="12"/>
          </p:nvPr>
        </p:nvSpPr>
        <p:spPr/>
        <p:txBody>
          <a:bodyPr/>
          <a:lstStyle/>
          <a:p>
            <a:fld id="{8E4188AC-D11E-4F35-8D44-98C5082E44B3}" type="slidenum">
              <a:rPr lang="ja-JP" altLang="en-US" smtClean="0"/>
              <a:pPr/>
              <a:t>3</a:t>
            </a:fld>
            <a:endParaRPr lang="ja-JP" altLang="en-US"/>
          </a:p>
        </p:txBody>
      </p:sp>
      <p:sp>
        <p:nvSpPr>
          <p:cNvPr id="16" name="テキスト ボックス 15"/>
          <p:cNvSpPr txBox="1"/>
          <p:nvPr/>
        </p:nvSpPr>
        <p:spPr>
          <a:xfrm>
            <a:off x="4784527" y="6443702"/>
            <a:ext cx="3715120" cy="369332"/>
          </a:xfrm>
          <a:prstGeom prst="rect">
            <a:avLst/>
          </a:prstGeom>
          <a:noFill/>
        </p:spPr>
        <p:txBody>
          <a:bodyPr wrap="none" rtlCol="0">
            <a:spAutoFit/>
          </a:bodyPr>
          <a:lstStyle/>
          <a:p>
            <a:r>
              <a:rPr kumimoji="1" lang="en-US" altLang="ja-JP" dirty="0"/>
              <a:t>E: Experience, technology, knowledge</a:t>
            </a:r>
            <a:endParaRPr kumimoji="1" lang="ja-JP" altLang="en-US" dirty="0"/>
          </a:p>
        </p:txBody>
      </p:sp>
    </p:spTree>
    <p:extLst>
      <p:ext uri="{BB962C8B-B14F-4D97-AF65-F5344CB8AC3E}">
        <p14:creationId xmlns:p14="http://schemas.microsoft.com/office/powerpoint/2010/main" val="3949671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49879" y="1240971"/>
            <a:ext cx="5793922" cy="776289"/>
          </a:xfrm>
        </p:spPr>
        <p:txBody>
          <a:bodyPr/>
          <a:lstStyle/>
          <a:p>
            <a:r>
              <a:rPr lang="en-US" altLang="ja-JP" sz="4000" dirty="0" err="1">
                <a:latin typeface="+mn-lt"/>
              </a:rPr>
              <a:t>IMDRF</a:t>
            </a:r>
            <a:r>
              <a:rPr lang="en-US" altLang="ja-JP" sz="4000" dirty="0">
                <a:latin typeface="+mn-lt"/>
              </a:rPr>
              <a:t> Essential Principles</a:t>
            </a:r>
            <a:endParaRPr kumimoji="1" lang="ja-JP" altLang="en-US" sz="4000" dirty="0">
              <a:latin typeface="+mn-lt"/>
            </a:endParaRPr>
          </a:p>
        </p:txBody>
      </p:sp>
      <p:sp>
        <p:nvSpPr>
          <p:cNvPr id="3" name="コンテンツ プレースホルダー 2"/>
          <p:cNvSpPr>
            <a:spLocks noGrp="1"/>
          </p:cNvSpPr>
          <p:nvPr>
            <p:ph idx="1"/>
          </p:nvPr>
        </p:nvSpPr>
        <p:spPr>
          <a:xfrm>
            <a:off x="601436" y="2261054"/>
            <a:ext cx="8090807" cy="4351338"/>
          </a:xfrm>
        </p:spPr>
        <p:txBody>
          <a:bodyPr/>
          <a:lstStyle/>
          <a:p>
            <a:r>
              <a:rPr lang="en-US" altLang="ja-JP" dirty="0"/>
              <a:t>The </a:t>
            </a:r>
            <a:r>
              <a:rPr lang="en-US" altLang="ja-JP" dirty="0" err="1"/>
              <a:t>IMDRF</a:t>
            </a:r>
            <a:r>
              <a:rPr lang="en-US" altLang="ja-JP" dirty="0"/>
              <a:t> EPs provide </a:t>
            </a:r>
            <a:r>
              <a:rPr lang="en-US" altLang="ja-JP" b="1" dirty="0">
                <a:solidFill>
                  <a:schemeClr val="accent2"/>
                </a:solidFill>
              </a:rPr>
              <a:t>broad, high-level criteria for design, production, and postproduction (including post-market surveillance) throughout the life-cycle of all medical devices.</a:t>
            </a:r>
            <a:r>
              <a:rPr lang="en-US" altLang="ja-JP" dirty="0"/>
              <a:t> They provide </a:t>
            </a:r>
            <a:r>
              <a:rPr lang="en-US" altLang="ja-JP" b="1" dirty="0">
                <a:solidFill>
                  <a:schemeClr val="accent5">
                    <a:lumMod val="75000"/>
                  </a:schemeClr>
                </a:solidFill>
              </a:rPr>
              <a:t>a framework for regulatory expectations and represent a consensus on fundamental design and manufacturing requirements</a:t>
            </a:r>
            <a:r>
              <a:rPr lang="en-US" altLang="ja-JP" dirty="0"/>
              <a:t> that, when met, indicate that a medical device is safe and performs as intended and offers significant benefit.</a:t>
            </a:r>
            <a:endParaRPr kumimoji="1" lang="ja-JP" altLang="en-US" dirty="0"/>
          </a:p>
        </p:txBody>
      </p:sp>
      <p:sp>
        <p:nvSpPr>
          <p:cNvPr id="5" name="スライド番号プレースホルダー 4"/>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4</a:t>
            </a:fld>
            <a:endParaRPr kumimoji="1" lang="ja-JP" altLang="en-US"/>
          </a:p>
        </p:txBody>
      </p:sp>
    </p:spTree>
    <p:extLst>
      <p:ext uri="{BB962C8B-B14F-4D97-AF65-F5344CB8AC3E}">
        <p14:creationId xmlns:p14="http://schemas.microsoft.com/office/powerpoint/2010/main" val="2380165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36914" y="1070881"/>
            <a:ext cx="6196694" cy="776289"/>
          </a:xfrm>
        </p:spPr>
        <p:txBody>
          <a:bodyPr/>
          <a:lstStyle/>
          <a:p>
            <a:r>
              <a:rPr lang="en-US" altLang="ja-JP" sz="4000" dirty="0">
                <a:latin typeface="+mn-lt"/>
              </a:rPr>
              <a:t>“</a:t>
            </a:r>
            <a:r>
              <a:rPr lang="en-US" altLang="ja-JP" sz="4000" dirty="0" err="1">
                <a:latin typeface="+mn-lt"/>
              </a:rPr>
              <a:t>IMDRF</a:t>
            </a:r>
            <a:r>
              <a:rPr lang="en-US" altLang="ja-JP" sz="4000" dirty="0">
                <a:latin typeface="+mn-lt"/>
              </a:rPr>
              <a:t> Essential Principles” </a:t>
            </a:r>
            <a:endParaRPr kumimoji="1" lang="ja-JP" altLang="en-US" sz="4000" dirty="0">
              <a:latin typeface="+mn-lt"/>
            </a:endParaRPr>
          </a:p>
        </p:txBody>
      </p:sp>
      <p:sp>
        <p:nvSpPr>
          <p:cNvPr id="3" name="コンテンツ プレースホルダー 2"/>
          <p:cNvSpPr>
            <a:spLocks noGrp="1"/>
          </p:cNvSpPr>
          <p:nvPr>
            <p:ph idx="1"/>
          </p:nvPr>
        </p:nvSpPr>
        <p:spPr>
          <a:xfrm>
            <a:off x="666750" y="1926091"/>
            <a:ext cx="8390164" cy="4351338"/>
          </a:xfrm>
        </p:spPr>
        <p:txBody>
          <a:bodyPr/>
          <a:lstStyle/>
          <a:p>
            <a:pPr marL="0" indent="0">
              <a:buNone/>
            </a:pPr>
            <a:r>
              <a:rPr kumimoji="1" lang="en-US" altLang="ja-JP" dirty="0"/>
              <a:t>Chapter 4: General Principles</a:t>
            </a:r>
          </a:p>
          <a:p>
            <a:pPr marL="1611313" indent="-1611313">
              <a:buNone/>
            </a:pPr>
            <a:r>
              <a:rPr lang="en-US" altLang="ja-JP" dirty="0"/>
              <a:t>Chapter 5: Essential Principles Applicable to all Medical Devices and </a:t>
            </a:r>
            <a:r>
              <a:rPr lang="en-US" altLang="ja-JP" dirty="0" err="1"/>
              <a:t>IVD</a:t>
            </a:r>
            <a:r>
              <a:rPr lang="en-US" altLang="ja-JP" dirty="0"/>
              <a:t> Medical Devices</a:t>
            </a:r>
          </a:p>
          <a:p>
            <a:pPr marL="1611313" indent="-1611313">
              <a:buNone/>
            </a:pPr>
            <a:r>
              <a:rPr lang="en-US" altLang="ja-JP" dirty="0"/>
              <a:t>Chapter 6: Essential Principles Applicable to Medical Devices other than </a:t>
            </a:r>
            <a:r>
              <a:rPr lang="en-US" altLang="ja-JP" dirty="0" err="1"/>
              <a:t>IVD</a:t>
            </a:r>
            <a:r>
              <a:rPr lang="en-US" altLang="ja-JP" dirty="0"/>
              <a:t> Medical Devices</a:t>
            </a:r>
          </a:p>
          <a:p>
            <a:pPr marL="1611313" indent="-1611313">
              <a:buNone/>
            </a:pPr>
            <a:r>
              <a:rPr lang="en-US" altLang="ja-JP" dirty="0"/>
              <a:t>Chapter</a:t>
            </a:r>
            <a:r>
              <a:rPr lang="ja-JP" altLang="en-US" dirty="0"/>
              <a:t> </a:t>
            </a:r>
            <a:r>
              <a:rPr lang="en-US" altLang="ja-JP" dirty="0"/>
              <a:t>7:Essential Principles Applicable to </a:t>
            </a:r>
            <a:r>
              <a:rPr lang="en-US" altLang="ja-JP" dirty="0" err="1"/>
              <a:t>IVD</a:t>
            </a:r>
            <a:r>
              <a:rPr lang="en-US" altLang="ja-JP" dirty="0"/>
              <a:t> Medical Devices</a:t>
            </a:r>
            <a:endParaRPr lang="ja-JP" altLang="ja-JP" dirty="0"/>
          </a:p>
          <a:p>
            <a:pPr marL="1882775" indent="-1882775">
              <a:buNone/>
            </a:pPr>
            <a:r>
              <a:rPr lang="en-US" altLang="ja-JP" dirty="0"/>
              <a:t>Appendix A: Use of Standards in Meeting Essential Principles</a:t>
            </a:r>
            <a:endParaRPr lang="ja-JP" altLang="ja-JP" dirty="0"/>
          </a:p>
          <a:p>
            <a:pPr marL="0" indent="0">
              <a:buNone/>
            </a:pPr>
            <a:r>
              <a:rPr lang="en-US" altLang="ja-JP" dirty="0"/>
              <a:t>Appendix B: Guidance on Essential Principles</a:t>
            </a:r>
            <a:endParaRPr kumimoji="1" lang="ja-JP" altLang="en-US" dirty="0"/>
          </a:p>
        </p:txBody>
      </p:sp>
      <p:sp>
        <p:nvSpPr>
          <p:cNvPr id="5" name="スライド番号プレースホルダー 4"/>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5</a:t>
            </a:fld>
            <a:endParaRPr kumimoji="1" lang="ja-JP" altLang="en-US"/>
          </a:p>
        </p:txBody>
      </p:sp>
    </p:spTree>
    <p:extLst>
      <p:ext uri="{BB962C8B-B14F-4D97-AF65-F5344CB8AC3E}">
        <p14:creationId xmlns:p14="http://schemas.microsoft.com/office/powerpoint/2010/main" val="4052591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6457950" y="6356351"/>
            <a:ext cx="2057400" cy="365125"/>
          </a:xfrm>
        </p:spPr>
        <p:txBody>
          <a:bodyPr/>
          <a:lstStyle/>
          <a:p>
            <a:fld id="{9ADEE1D8-2EA4-43A6-9402-E8537A0D80EF}" type="slidenum">
              <a:rPr kumimoji="1" lang="ja-JP" altLang="en-US" smtClean="0"/>
              <a:t>6</a:t>
            </a:fld>
            <a:endParaRPr kumimoji="1" lang="ja-JP" altLang="en-US" dirty="0"/>
          </a:p>
        </p:txBody>
      </p:sp>
      <p:sp>
        <p:nvSpPr>
          <p:cNvPr id="24" name="フリーフォーム 23"/>
          <p:cNvSpPr/>
          <p:nvPr/>
        </p:nvSpPr>
        <p:spPr>
          <a:xfrm>
            <a:off x="374073" y="5604881"/>
            <a:ext cx="6442363" cy="235527"/>
          </a:xfrm>
          <a:custGeom>
            <a:avLst/>
            <a:gdLst>
              <a:gd name="connsiteX0" fmla="*/ 0 w 6442363"/>
              <a:gd name="connsiteY0" fmla="*/ 221673 h 235527"/>
              <a:gd name="connsiteX1" fmla="*/ 69272 w 6442363"/>
              <a:gd name="connsiteY1" fmla="*/ 235527 h 235527"/>
              <a:gd name="connsiteX2" fmla="*/ 374072 w 6442363"/>
              <a:gd name="connsiteY2" fmla="*/ 221673 h 235527"/>
              <a:gd name="connsiteX3" fmla="*/ 484909 w 6442363"/>
              <a:gd name="connsiteY3" fmla="*/ 207818 h 235527"/>
              <a:gd name="connsiteX4" fmla="*/ 609600 w 6442363"/>
              <a:gd name="connsiteY4" fmla="*/ 193964 h 235527"/>
              <a:gd name="connsiteX5" fmla="*/ 1260763 w 6442363"/>
              <a:gd name="connsiteY5" fmla="*/ 207818 h 235527"/>
              <a:gd name="connsiteX6" fmla="*/ 1787236 w 6442363"/>
              <a:gd name="connsiteY6" fmla="*/ 180109 h 235527"/>
              <a:gd name="connsiteX7" fmla="*/ 1856509 w 6442363"/>
              <a:gd name="connsiteY7" fmla="*/ 152400 h 235527"/>
              <a:gd name="connsiteX8" fmla="*/ 2299854 w 6442363"/>
              <a:gd name="connsiteY8" fmla="*/ 124691 h 235527"/>
              <a:gd name="connsiteX9" fmla="*/ 2812472 w 6442363"/>
              <a:gd name="connsiteY9" fmla="*/ 96982 h 235527"/>
              <a:gd name="connsiteX10" fmla="*/ 3505200 w 6442363"/>
              <a:gd name="connsiteY10" fmla="*/ 83127 h 235527"/>
              <a:gd name="connsiteX11" fmla="*/ 4003963 w 6442363"/>
              <a:gd name="connsiteY11" fmla="*/ 55418 h 235527"/>
              <a:gd name="connsiteX12" fmla="*/ 4682836 w 6442363"/>
              <a:gd name="connsiteY12" fmla="*/ 41564 h 235527"/>
              <a:gd name="connsiteX13" fmla="*/ 4849091 w 6442363"/>
              <a:gd name="connsiteY13" fmla="*/ 27709 h 235527"/>
              <a:gd name="connsiteX14" fmla="*/ 4932218 w 6442363"/>
              <a:gd name="connsiteY14" fmla="*/ 13855 h 235527"/>
              <a:gd name="connsiteX15" fmla="*/ 5181600 w 6442363"/>
              <a:gd name="connsiteY15" fmla="*/ 0 h 235527"/>
              <a:gd name="connsiteX16" fmla="*/ 5583382 w 6442363"/>
              <a:gd name="connsiteY16" fmla="*/ 13855 h 235527"/>
              <a:gd name="connsiteX17" fmla="*/ 5735782 w 6442363"/>
              <a:gd name="connsiteY17" fmla="*/ 41564 h 235527"/>
              <a:gd name="connsiteX18" fmla="*/ 5777345 w 6442363"/>
              <a:gd name="connsiteY18" fmla="*/ 55418 h 235527"/>
              <a:gd name="connsiteX19" fmla="*/ 6040582 w 6442363"/>
              <a:gd name="connsiteY19" fmla="*/ 69273 h 235527"/>
              <a:gd name="connsiteX20" fmla="*/ 6442363 w 6442363"/>
              <a:gd name="connsiteY20" fmla="*/ 55418 h 235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42363" h="235527">
                <a:moveTo>
                  <a:pt x="0" y="221673"/>
                </a:moveTo>
                <a:cubicBezTo>
                  <a:pt x="23091" y="226291"/>
                  <a:pt x="45724" y="235527"/>
                  <a:pt x="69272" y="235527"/>
                </a:cubicBezTo>
                <a:cubicBezTo>
                  <a:pt x="170977" y="235527"/>
                  <a:pt x="272592" y="228438"/>
                  <a:pt x="374072" y="221673"/>
                </a:cubicBezTo>
                <a:cubicBezTo>
                  <a:pt x="411223" y="219196"/>
                  <a:pt x="447931" y="212168"/>
                  <a:pt x="484909" y="207818"/>
                </a:cubicBezTo>
                <a:lnTo>
                  <a:pt x="609600" y="193964"/>
                </a:lnTo>
                <a:cubicBezTo>
                  <a:pt x="826654" y="198582"/>
                  <a:pt x="1043660" y="207818"/>
                  <a:pt x="1260763" y="207818"/>
                </a:cubicBezTo>
                <a:cubicBezTo>
                  <a:pt x="1426309" y="207818"/>
                  <a:pt x="1618022" y="192196"/>
                  <a:pt x="1787236" y="180109"/>
                </a:cubicBezTo>
                <a:cubicBezTo>
                  <a:pt x="1810327" y="170873"/>
                  <a:pt x="1832065" y="156983"/>
                  <a:pt x="1856509" y="152400"/>
                </a:cubicBezTo>
                <a:cubicBezTo>
                  <a:pt x="1933591" y="137947"/>
                  <a:pt x="2285363" y="125381"/>
                  <a:pt x="2299854" y="124691"/>
                </a:cubicBezTo>
                <a:cubicBezTo>
                  <a:pt x="2519488" y="88087"/>
                  <a:pt x="2379294" y="107678"/>
                  <a:pt x="2812472" y="96982"/>
                </a:cubicBezTo>
                <a:lnTo>
                  <a:pt x="3505200" y="83127"/>
                </a:lnTo>
                <a:cubicBezTo>
                  <a:pt x="3732393" y="54729"/>
                  <a:pt x="3620651" y="65374"/>
                  <a:pt x="4003963" y="55418"/>
                </a:cubicBezTo>
                <a:lnTo>
                  <a:pt x="4682836" y="41564"/>
                </a:lnTo>
                <a:cubicBezTo>
                  <a:pt x="4738254" y="36946"/>
                  <a:pt x="4793821" y="33850"/>
                  <a:pt x="4849091" y="27709"/>
                </a:cubicBezTo>
                <a:cubicBezTo>
                  <a:pt x="4877010" y="24607"/>
                  <a:pt x="4904224" y="16188"/>
                  <a:pt x="4932218" y="13855"/>
                </a:cubicBezTo>
                <a:cubicBezTo>
                  <a:pt x="5015186" y="6941"/>
                  <a:pt x="5098473" y="4618"/>
                  <a:pt x="5181600" y="0"/>
                </a:cubicBezTo>
                <a:cubicBezTo>
                  <a:pt x="5315527" y="4618"/>
                  <a:pt x="5449593" y="6210"/>
                  <a:pt x="5583382" y="13855"/>
                </a:cubicBezTo>
                <a:cubicBezTo>
                  <a:pt x="5599401" y="14770"/>
                  <a:pt x="5714690" y="36291"/>
                  <a:pt x="5735782" y="41564"/>
                </a:cubicBezTo>
                <a:cubicBezTo>
                  <a:pt x="5749950" y="45106"/>
                  <a:pt x="5762801" y="54096"/>
                  <a:pt x="5777345" y="55418"/>
                </a:cubicBezTo>
                <a:cubicBezTo>
                  <a:pt x="5864851" y="63373"/>
                  <a:pt x="5952836" y="64655"/>
                  <a:pt x="6040582" y="69273"/>
                </a:cubicBezTo>
                <a:cubicBezTo>
                  <a:pt x="6405403" y="54680"/>
                  <a:pt x="6271398" y="55418"/>
                  <a:pt x="6442363" y="55418"/>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リーフォーム 24"/>
          <p:cNvSpPr/>
          <p:nvPr/>
        </p:nvSpPr>
        <p:spPr>
          <a:xfrm>
            <a:off x="581891" y="3620946"/>
            <a:ext cx="6179127" cy="775854"/>
          </a:xfrm>
          <a:custGeom>
            <a:avLst/>
            <a:gdLst>
              <a:gd name="connsiteX0" fmla="*/ 0 w 6179127"/>
              <a:gd name="connsiteY0" fmla="*/ 457200 h 775854"/>
              <a:gd name="connsiteX1" fmla="*/ 110836 w 6179127"/>
              <a:gd name="connsiteY1" fmla="*/ 429491 h 775854"/>
              <a:gd name="connsiteX2" fmla="*/ 193964 w 6179127"/>
              <a:gd name="connsiteY2" fmla="*/ 374073 h 775854"/>
              <a:gd name="connsiteX3" fmla="*/ 249382 w 6179127"/>
              <a:gd name="connsiteY3" fmla="*/ 346364 h 775854"/>
              <a:gd name="connsiteX4" fmla="*/ 332509 w 6179127"/>
              <a:gd name="connsiteY4" fmla="*/ 318654 h 775854"/>
              <a:gd name="connsiteX5" fmla="*/ 554182 w 6179127"/>
              <a:gd name="connsiteY5" fmla="*/ 332509 h 775854"/>
              <a:gd name="connsiteX6" fmla="*/ 595745 w 6179127"/>
              <a:gd name="connsiteY6" fmla="*/ 346364 h 775854"/>
              <a:gd name="connsiteX7" fmla="*/ 623454 w 6179127"/>
              <a:gd name="connsiteY7" fmla="*/ 387927 h 775854"/>
              <a:gd name="connsiteX8" fmla="*/ 692727 w 6179127"/>
              <a:gd name="connsiteY8" fmla="*/ 457200 h 775854"/>
              <a:gd name="connsiteX9" fmla="*/ 762000 w 6179127"/>
              <a:gd name="connsiteY9" fmla="*/ 540327 h 775854"/>
              <a:gd name="connsiteX10" fmla="*/ 831273 w 6179127"/>
              <a:gd name="connsiteY10" fmla="*/ 609600 h 775854"/>
              <a:gd name="connsiteX11" fmla="*/ 900545 w 6179127"/>
              <a:gd name="connsiteY11" fmla="*/ 678873 h 775854"/>
              <a:gd name="connsiteX12" fmla="*/ 983673 w 6179127"/>
              <a:gd name="connsiteY12" fmla="*/ 748145 h 775854"/>
              <a:gd name="connsiteX13" fmla="*/ 1108364 w 6179127"/>
              <a:gd name="connsiteY13" fmla="*/ 775854 h 775854"/>
              <a:gd name="connsiteX14" fmla="*/ 1385454 w 6179127"/>
              <a:gd name="connsiteY14" fmla="*/ 762000 h 775854"/>
              <a:gd name="connsiteX15" fmla="*/ 1496291 w 6179127"/>
              <a:gd name="connsiteY15" fmla="*/ 748145 h 775854"/>
              <a:gd name="connsiteX16" fmla="*/ 1745673 w 6179127"/>
              <a:gd name="connsiteY16" fmla="*/ 734291 h 775854"/>
              <a:gd name="connsiteX17" fmla="*/ 2036618 w 6179127"/>
              <a:gd name="connsiteY17" fmla="*/ 692727 h 775854"/>
              <a:gd name="connsiteX18" fmla="*/ 2105891 w 6179127"/>
              <a:gd name="connsiteY18" fmla="*/ 678873 h 775854"/>
              <a:gd name="connsiteX19" fmla="*/ 2147454 w 6179127"/>
              <a:gd name="connsiteY19" fmla="*/ 665018 h 775854"/>
              <a:gd name="connsiteX20" fmla="*/ 2396836 w 6179127"/>
              <a:gd name="connsiteY20" fmla="*/ 623454 h 775854"/>
              <a:gd name="connsiteX21" fmla="*/ 2563091 w 6179127"/>
              <a:gd name="connsiteY21" fmla="*/ 581891 h 775854"/>
              <a:gd name="connsiteX22" fmla="*/ 2618509 w 6179127"/>
              <a:gd name="connsiteY22" fmla="*/ 568036 h 775854"/>
              <a:gd name="connsiteX23" fmla="*/ 2673927 w 6179127"/>
              <a:gd name="connsiteY23" fmla="*/ 554182 h 775854"/>
              <a:gd name="connsiteX24" fmla="*/ 2770909 w 6179127"/>
              <a:gd name="connsiteY24" fmla="*/ 526473 h 775854"/>
              <a:gd name="connsiteX25" fmla="*/ 2812473 w 6179127"/>
              <a:gd name="connsiteY25" fmla="*/ 498764 h 775854"/>
              <a:gd name="connsiteX26" fmla="*/ 2867891 w 6179127"/>
              <a:gd name="connsiteY26" fmla="*/ 484909 h 775854"/>
              <a:gd name="connsiteX27" fmla="*/ 2951018 w 6179127"/>
              <a:gd name="connsiteY27" fmla="*/ 457200 h 775854"/>
              <a:gd name="connsiteX28" fmla="*/ 3048000 w 6179127"/>
              <a:gd name="connsiteY28" fmla="*/ 429491 h 775854"/>
              <a:gd name="connsiteX29" fmla="*/ 3089564 w 6179127"/>
              <a:gd name="connsiteY29" fmla="*/ 415636 h 775854"/>
              <a:gd name="connsiteX30" fmla="*/ 3241964 w 6179127"/>
              <a:gd name="connsiteY30" fmla="*/ 374073 h 775854"/>
              <a:gd name="connsiteX31" fmla="*/ 3325091 w 6179127"/>
              <a:gd name="connsiteY31" fmla="*/ 318654 h 775854"/>
              <a:gd name="connsiteX32" fmla="*/ 3491345 w 6179127"/>
              <a:gd name="connsiteY32" fmla="*/ 277091 h 775854"/>
              <a:gd name="connsiteX33" fmla="*/ 3726873 w 6179127"/>
              <a:gd name="connsiteY33" fmla="*/ 249382 h 775854"/>
              <a:gd name="connsiteX34" fmla="*/ 3810000 w 6179127"/>
              <a:gd name="connsiteY34" fmla="*/ 221673 h 775854"/>
              <a:gd name="connsiteX35" fmla="*/ 3851564 w 6179127"/>
              <a:gd name="connsiteY35" fmla="*/ 207818 h 775854"/>
              <a:gd name="connsiteX36" fmla="*/ 3934691 w 6179127"/>
              <a:gd name="connsiteY36" fmla="*/ 193964 h 775854"/>
              <a:gd name="connsiteX37" fmla="*/ 4156364 w 6179127"/>
              <a:gd name="connsiteY37" fmla="*/ 166254 h 775854"/>
              <a:gd name="connsiteX38" fmla="*/ 4211782 w 6179127"/>
              <a:gd name="connsiteY38" fmla="*/ 152400 h 775854"/>
              <a:gd name="connsiteX39" fmla="*/ 4294909 w 6179127"/>
              <a:gd name="connsiteY39" fmla="*/ 124691 h 775854"/>
              <a:gd name="connsiteX40" fmla="*/ 4433454 w 6179127"/>
              <a:gd name="connsiteY40" fmla="*/ 96982 h 775854"/>
              <a:gd name="connsiteX41" fmla="*/ 4572000 w 6179127"/>
              <a:gd name="connsiteY41" fmla="*/ 69273 h 775854"/>
              <a:gd name="connsiteX42" fmla="*/ 4655127 w 6179127"/>
              <a:gd name="connsiteY42" fmla="*/ 41564 h 775854"/>
              <a:gd name="connsiteX43" fmla="*/ 4738254 w 6179127"/>
              <a:gd name="connsiteY43" fmla="*/ 27709 h 775854"/>
              <a:gd name="connsiteX44" fmla="*/ 4807527 w 6179127"/>
              <a:gd name="connsiteY44" fmla="*/ 13854 h 775854"/>
              <a:gd name="connsiteX45" fmla="*/ 4904509 w 6179127"/>
              <a:gd name="connsiteY45" fmla="*/ 0 h 775854"/>
              <a:gd name="connsiteX46" fmla="*/ 5167745 w 6179127"/>
              <a:gd name="connsiteY46" fmla="*/ 13854 h 775854"/>
              <a:gd name="connsiteX47" fmla="*/ 5209309 w 6179127"/>
              <a:gd name="connsiteY47" fmla="*/ 27709 h 775854"/>
              <a:gd name="connsiteX48" fmla="*/ 5278582 w 6179127"/>
              <a:gd name="connsiteY48" fmla="*/ 41564 h 775854"/>
              <a:gd name="connsiteX49" fmla="*/ 5320145 w 6179127"/>
              <a:gd name="connsiteY49" fmla="*/ 55418 h 775854"/>
              <a:gd name="connsiteX50" fmla="*/ 5430982 w 6179127"/>
              <a:gd name="connsiteY50" fmla="*/ 83127 h 775854"/>
              <a:gd name="connsiteX51" fmla="*/ 5472545 w 6179127"/>
              <a:gd name="connsiteY51" fmla="*/ 110836 h 775854"/>
              <a:gd name="connsiteX52" fmla="*/ 5624945 w 6179127"/>
              <a:gd name="connsiteY52" fmla="*/ 152400 h 775854"/>
              <a:gd name="connsiteX53" fmla="*/ 5666509 w 6179127"/>
              <a:gd name="connsiteY53" fmla="*/ 166254 h 775854"/>
              <a:gd name="connsiteX54" fmla="*/ 5777345 w 6179127"/>
              <a:gd name="connsiteY54" fmla="*/ 221673 h 775854"/>
              <a:gd name="connsiteX55" fmla="*/ 5888182 w 6179127"/>
              <a:gd name="connsiteY55" fmla="*/ 249382 h 775854"/>
              <a:gd name="connsiteX56" fmla="*/ 5943600 w 6179127"/>
              <a:gd name="connsiteY56" fmla="*/ 263236 h 775854"/>
              <a:gd name="connsiteX57" fmla="*/ 6179127 w 6179127"/>
              <a:gd name="connsiteY57" fmla="*/ 277091 h 775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179127" h="775854">
                <a:moveTo>
                  <a:pt x="0" y="457200"/>
                </a:moveTo>
                <a:cubicBezTo>
                  <a:pt x="19189" y="453362"/>
                  <a:pt x="86874" y="442803"/>
                  <a:pt x="110836" y="429491"/>
                </a:cubicBezTo>
                <a:cubicBezTo>
                  <a:pt x="139948" y="413318"/>
                  <a:pt x="164177" y="388966"/>
                  <a:pt x="193964" y="374073"/>
                </a:cubicBezTo>
                <a:cubicBezTo>
                  <a:pt x="212437" y="364837"/>
                  <a:pt x="230206" y="354034"/>
                  <a:pt x="249382" y="346364"/>
                </a:cubicBezTo>
                <a:cubicBezTo>
                  <a:pt x="276501" y="335516"/>
                  <a:pt x="332509" y="318654"/>
                  <a:pt x="332509" y="318654"/>
                </a:cubicBezTo>
                <a:cubicBezTo>
                  <a:pt x="406400" y="323272"/>
                  <a:pt x="480554" y="324758"/>
                  <a:pt x="554182" y="332509"/>
                </a:cubicBezTo>
                <a:cubicBezTo>
                  <a:pt x="568706" y="334038"/>
                  <a:pt x="584341" y="337241"/>
                  <a:pt x="595745" y="346364"/>
                </a:cubicBezTo>
                <a:cubicBezTo>
                  <a:pt x="608747" y="356766"/>
                  <a:pt x="612489" y="375396"/>
                  <a:pt x="623454" y="387927"/>
                </a:cubicBezTo>
                <a:cubicBezTo>
                  <a:pt x="644958" y="412503"/>
                  <a:pt x="674613" y="430029"/>
                  <a:pt x="692727" y="457200"/>
                </a:cubicBezTo>
                <a:cubicBezTo>
                  <a:pt x="761523" y="560396"/>
                  <a:pt x="673103" y="433652"/>
                  <a:pt x="762000" y="540327"/>
                </a:cubicBezTo>
                <a:cubicBezTo>
                  <a:pt x="819729" y="609601"/>
                  <a:pt x="755071" y="558799"/>
                  <a:pt x="831273" y="609600"/>
                </a:cubicBezTo>
                <a:cubicBezTo>
                  <a:pt x="882071" y="685798"/>
                  <a:pt x="831275" y="621148"/>
                  <a:pt x="900545" y="678873"/>
                </a:cubicBezTo>
                <a:cubicBezTo>
                  <a:pt x="935792" y="708245"/>
                  <a:pt x="941181" y="729934"/>
                  <a:pt x="983673" y="748145"/>
                </a:cubicBezTo>
                <a:cubicBezTo>
                  <a:pt x="1000798" y="755484"/>
                  <a:pt x="1096029" y="773387"/>
                  <a:pt x="1108364" y="775854"/>
                </a:cubicBezTo>
                <a:cubicBezTo>
                  <a:pt x="1200727" y="771236"/>
                  <a:pt x="1293210" y="768589"/>
                  <a:pt x="1385454" y="762000"/>
                </a:cubicBezTo>
                <a:cubicBezTo>
                  <a:pt x="1422593" y="759347"/>
                  <a:pt x="1459167" y="751001"/>
                  <a:pt x="1496291" y="748145"/>
                </a:cubicBezTo>
                <a:cubicBezTo>
                  <a:pt x="1579301" y="741760"/>
                  <a:pt x="1662546" y="738909"/>
                  <a:pt x="1745673" y="734291"/>
                </a:cubicBezTo>
                <a:cubicBezTo>
                  <a:pt x="1868289" y="720667"/>
                  <a:pt x="1906918" y="718666"/>
                  <a:pt x="2036618" y="692727"/>
                </a:cubicBezTo>
                <a:cubicBezTo>
                  <a:pt x="2059709" y="688109"/>
                  <a:pt x="2083046" y="684584"/>
                  <a:pt x="2105891" y="678873"/>
                </a:cubicBezTo>
                <a:cubicBezTo>
                  <a:pt x="2120059" y="675331"/>
                  <a:pt x="2133086" y="667630"/>
                  <a:pt x="2147454" y="665018"/>
                </a:cubicBezTo>
                <a:cubicBezTo>
                  <a:pt x="2334874" y="630942"/>
                  <a:pt x="2184023" y="676657"/>
                  <a:pt x="2396836" y="623454"/>
                </a:cubicBezTo>
                <a:lnTo>
                  <a:pt x="2563091" y="581891"/>
                </a:lnTo>
                <a:lnTo>
                  <a:pt x="2618509" y="568036"/>
                </a:lnTo>
                <a:cubicBezTo>
                  <a:pt x="2636982" y="563418"/>
                  <a:pt x="2655863" y="560203"/>
                  <a:pt x="2673927" y="554182"/>
                </a:cubicBezTo>
                <a:cubicBezTo>
                  <a:pt x="2733555" y="534306"/>
                  <a:pt x="2701323" y="543869"/>
                  <a:pt x="2770909" y="526473"/>
                </a:cubicBezTo>
                <a:cubicBezTo>
                  <a:pt x="2784764" y="517237"/>
                  <a:pt x="2797168" y="505323"/>
                  <a:pt x="2812473" y="498764"/>
                </a:cubicBezTo>
                <a:cubicBezTo>
                  <a:pt x="2829975" y="491263"/>
                  <a:pt x="2849653" y="490381"/>
                  <a:pt x="2867891" y="484909"/>
                </a:cubicBezTo>
                <a:cubicBezTo>
                  <a:pt x="2895867" y="476516"/>
                  <a:pt x="2923309" y="466436"/>
                  <a:pt x="2951018" y="457200"/>
                </a:cubicBezTo>
                <a:cubicBezTo>
                  <a:pt x="3050686" y="423977"/>
                  <a:pt x="2926209" y="464288"/>
                  <a:pt x="3048000" y="429491"/>
                </a:cubicBezTo>
                <a:cubicBezTo>
                  <a:pt x="3062042" y="425479"/>
                  <a:pt x="3075474" y="419479"/>
                  <a:pt x="3089564" y="415636"/>
                </a:cubicBezTo>
                <a:cubicBezTo>
                  <a:pt x="3261464" y="368754"/>
                  <a:pt x="3146288" y="405963"/>
                  <a:pt x="3241964" y="374073"/>
                </a:cubicBezTo>
                <a:cubicBezTo>
                  <a:pt x="3269673" y="355600"/>
                  <a:pt x="3293498" y="329185"/>
                  <a:pt x="3325091" y="318654"/>
                </a:cubicBezTo>
                <a:cubicBezTo>
                  <a:pt x="3434868" y="282062"/>
                  <a:pt x="3379408" y="295747"/>
                  <a:pt x="3491345" y="277091"/>
                </a:cubicBezTo>
                <a:cubicBezTo>
                  <a:pt x="3614537" y="236026"/>
                  <a:pt x="3428976" y="294066"/>
                  <a:pt x="3726873" y="249382"/>
                </a:cubicBezTo>
                <a:cubicBezTo>
                  <a:pt x="3755758" y="245049"/>
                  <a:pt x="3782291" y="230909"/>
                  <a:pt x="3810000" y="221673"/>
                </a:cubicBezTo>
                <a:cubicBezTo>
                  <a:pt x="3823855" y="217055"/>
                  <a:pt x="3837159" y="210219"/>
                  <a:pt x="3851564" y="207818"/>
                </a:cubicBezTo>
                <a:cubicBezTo>
                  <a:pt x="3879273" y="203200"/>
                  <a:pt x="3906857" y="197760"/>
                  <a:pt x="3934691" y="193964"/>
                </a:cubicBezTo>
                <a:cubicBezTo>
                  <a:pt x="4008474" y="183903"/>
                  <a:pt x="4084121" y="184314"/>
                  <a:pt x="4156364" y="166254"/>
                </a:cubicBezTo>
                <a:cubicBezTo>
                  <a:pt x="4174837" y="161636"/>
                  <a:pt x="4193544" y="157871"/>
                  <a:pt x="4211782" y="152400"/>
                </a:cubicBezTo>
                <a:cubicBezTo>
                  <a:pt x="4239758" y="144007"/>
                  <a:pt x="4266099" y="129493"/>
                  <a:pt x="4294909" y="124691"/>
                </a:cubicBezTo>
                <a:cubicBezTo>
                  <a:pt x="4488295" y="92459"/>
                  <a:pt x="4288777" y="127984"/>
                  <a:pt x="4433454" y="96982"/>
                </a:cubicBezTo>
                <a:cubicBezTo>
                  <a:pt x="4479505" y="87114"/>
                  <a:pt x="4527320" y="84166"/>
                  <a:pt x="4572000" y="69273"/>
                </a:cubicBezTo>
                <a:cubicBezTo>
                  <a:pt x="4599709" y="60037"/>
                  <a:pt x="4626317" y="46366"/>
                  <a:pt x="4655127" y="41564"/>
                </a:cubicBezTo>
                <a:lnTo>
                  <a:pt x="4738254" y="27709"/>
                </a:lnTo>
                <a:cubicBezTo>
                  <a:pt x="4761422" y="23496"/>
                  <a:pt x="4784299" y="17725"/>
                  <a:pt x="4807527" y="13854"/>
                </a:cubicBezTo>
                <a:cubicBezTo>
                  <a:pt x="4839738" y="8485"/>
                  <a:pt x="4872182" y="4618"/>
                  <a:pt x="4904509" y="0"/>
                </a:cubicBezTo>
                <a:cubicBezTo>
                  <a:pt x="4992254" y="4618"/>
                  <a:pt x="5080239" y="5899"/>
                  <a:pt x="5167745" y="13854"/>
                </a:cubicBezTo>
                <a:cubicBezTo>
                  <a:pt x="5182289" y="15176"/>
                  <a:pt x="5195141" y="24167"/>
                  <a:pt x="5209309" y="27709"/>
                </a:cubicBezTo>
                <a:cubicBezTo>
                  <a:pt x="5232154" y="33420"/>
                  <a:pt x="5255737" y="35853"/>
                  <a:pt x="5278582" y="41564"/>
                </a:cubicBezTo>
                <a:cubicBezTo>
                  <a:pt x="5292750" y="45106"/>
                  <a:pt x="5305977" y="51876"/>
                  <a:pt x="5320145" y="55418"/>
                </a:cubicBezTo>
                <a:lnTo>
                  <a:pt x="5430982" y="83127"/>
                </a:lnTo>
                <a:cubicBezTo>
                  <a:pt x="5444836" y="92363"/>
                  <a:pt x="5457329" y="104073"/>
                  <a:pt x="5472545" y="110836"/>
                </a:cubicBezTo>
                <a:cubicBezTo>
                  <a:pt x="5548968" y="144802"/>
                  <a:pt x="5550448" y="133776"/>
                  <a:pt x="5624945" y="152400"/>
                </a:cubicBezTo>
                <a:cubicBezTo>
                  <a:pt x="5639113" y="155942"/>
                  <a:pt x="5652654" y="161636"/>
                  <a:pt x="5666509" y="166254"/>
                </a:cubicBezTo>
                <a:cubicBezTo>
                  <a:pt x="5714870" y="214617"/>
                  <a:pt x="5681827" y="189834"/>
                  <a:pt x="5777345" y="221673"/>
                </a:cubicBezTo>
                <a:cubicBezTo>
                  <a:pt x="5851609" y="246427"/>
                  <a:pt x="5787884" y="227094"/>
                  <a:pt x="5888182" y="249382"/>
                </a:cubicBezTo>
                <a:cubicBezTo>
                  <a:pt x="5906770" y="253513"/>
                  <a:pt x="5924663" y="261243"/>
                  <a:pt x="5943600" y="263236"/>
                </a:cubicBezTo>
                <a:cubicBezTo>
                  <a:pt x="6081060" y="277705"/>
                  <a:pt x="6092578" y="277091"/>
                  <a:pt x="6179127" y="277091"/>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リーフォーム 25"/>
          <p:cNvSpPr/>
          <p:nvPr/>
        </p:nvSpPr>
        <p:spPr>
          <a:xfrm>
            <a:off x="623455" y="1403076"/>
            <a:ext cx="6165272" cy="1316182"/>
          </a:xfrm>
          <a:custGeom>
            <a:avLst/>
            <a:gdLst>
              <a:gd name="connsiteX0" fmla="*/ 0 w 6165272"/>
              <a:gd name="connsiteY0" fmla="*/ 955964 h 1316182"/>
              <a:gd name="connsiteX1" fmla="*/ 13854 w 6165272"/>
              <a:gd name="connsiteY1" fmla="*/ 803564 h 1316182"/>
              <a:gd name="connsiteX2" fmla="*/ 27709 w 6165272"/>
              <a:gd name="connsiteY2" fmla="*/ 762000 h 1316182"/>
              <a:gd name="connsiteX3" fmla="*/ 41563 w 6165272"/>
              <a:gd name="connsiteY3" fmla="*/ 692727 h 1316182"/>
              <a:gd name="connsiteX4" fmla="*/ 83127 w 6165272"/>
              <a:gd name="connsiteY4" fmla="*/ 651164 h 1316182"/>
              <a:gd name="connsiteX5" fmla="*/ 110836 w 6165272"/>
              <a:gd name="connsiteY5" fmla="*/ 609600 h 1316182"/>
              <a:gd name="connsiteX6" fmla="*/ 193963 w 6165272"/>
              <a:gd name="connsiteY6" fmla="*/ 581891 h 1316182"/>
              <a:gd name="connsiteX7" fmla="*/ 221672 w 6165272"/>
              <a:gd name="connsiteY7" fmla="*/ 540327 h 1316182"/>
              <a:gd name="connsiteX8" fmla="*/ 332509 w 6165272"/>
              <a:gd name="connsiteY8" fmla="*/ 512618 h 1316182"/>
              <a:gd name="connsiteX9" fmla="*/ 415636 w 6165272"/>
              <a:gd name="connsiteY9" fmla="*/ 484909 h 1316182"/>
              <a:gd name="connsiteX10" fmla="*/ 457200 w 6165272"/>
              <a:gd name="connsiteY10" fmla="*/ 471055 h 1316182"/>
              <a:gd name="connsiteX11" fmla="*/ 637309 w 6165272"/>
              <a:gd name="connsiteY11" fmla="*/ 484909 h 1316182"/>
              <a:gd name="connsiteX12" fmla="*/ 720436 w 6165272"/>
              <a:gd name="connsiteY12" fmla="*/ 512618 h 1316182"/>
              <a:gd name="connsiteX13" fmla="*/ 762000 w 6165272"/>
              <a:gd name="connsiteY13" fmla="*/ 526473 h 1316182"/>
              <a:gd name="connsiteX14" fmla="*/ 845127 w 6165272"/>
              <a:gd name="connsiteY14" fmla="*/ 595746 h 1316182"/>
              <a:gd name="connsiteX15" fmla="*/ 872836 w 6165272"/>
              <a:gd name="connsiteY15" fmla="*/ 637309 h 1316182"/>
              <a:gd name="connsiteX16" fmla="*/ 914400 w 6165272"/>
              <a:gd name="connsiteY16" fmla="*/ 678873 h 1316182"/>
              <a:gd name="connsiteX17" fmla="*/ 942109 w 6165272"/>
              <a:gd name="connsiteY17" fmla="*/ 734291 h 1316182"/>
              <a:gd name="connsiteX18" fmla="*/ 969818 w 6165272"/>
              <a:gd name="connsiteY18" fmla="*/ 775855 h 1316182"/>
              <a:gd name="connsiteX19" fmla="*/ 1025236 w 6165272"/>
              <a:gd name="connsiteY19" fmla="*/ 845127 h 1316182"/>
              <a:gd name="connsiteX20" fmla="*/ 1080654 w 6165272"/>
              <a:gd name="connsiteY20" fmla="*/ 928255 h 1316182"/>
              <a:gd name="connsiteX21" fmla="*/ 1108363 w 6165272"/>
              <a:gd name="connsiteY21" fmla="*/ 969818 h 1316182"/>
              <a:gd name="connsiteX22" fmla="*/ 1136072 w 6165272"/>
              <a:gd name="connsiteY22" fmla="*/ 1011382 h 1316182"/>
              <a:gd name="connsiteX23" fmla="*/ 1149927 w 6165272"/>
              <a:gd name="connsiteY23" fmla="*/ 1052946 h 1316182"/>
              <a:gd name="connsiteX24" fmla="*/ 1205345 w 6165272"/>
              <a:gd name="connsiteY24" fmla="*/ 1136073 h 1316182"/>
              <a:gd name="connsiteX25" fmla="*/ 1288472 w 6165272"/>
              <a:gd name="connsiteY25" fmla="*/ 1191491 h 1316182"/>
              <a:gd name="connsiteX26" fmla="*/ 1302327 w 6165272"/>
              <a:gd name="connsiteY26" fmla="*/ 1233055 h 1316182"/>
              <a:gd name="connsiteX27" fmla="*/ 1343890 w 6165272"/>
              <a:gd name="connsiteY27" fmla="*/ 1246909 h 1316182"/>
              <a:gd name="connsiteX28" fmla="*/ 1371600 w 6165272"/>
              <a:gd name="connsiteY28" fmla="*/ 1274618 h 1316182"/>
              <a:gd name="connsiteX29" fmla="*/ 1454727 w 6165272"/>
              <a:gd name="connsiteY29" fmla="*/ 1316182 h 1316182"/>
              <a:gd name="connsiteX30" fmla="*/ 1593272 w 6165272"/>
              <a:gd name="connsiteY30" fmla="*/ 1302327 h 1316182"/>
              <a:gd name="connsiteX31" fmla="*/ 1634836 w 6165272"/>
              <a:gd name="connsiteY31" fmla="*/ 1274618 h 1316182"/>
              <a:gd name="connsiteX32" fmla="*/ 1676400 w 6165272"/>
              <a:gd name="connsiteY32" fmla="*/ 1260764 h 1316182"/>
              <a:gd name="connsiteX33" fmla="*/ 1704109 w 6165272"/>
              <a:gd name="connsiteY33" fmla="*/ 1219200 h 1316182"/>
              <a:gd name="connsiteX34" fmla="*/ 1787236 w 6165272"/>
              <a:gd name="connsiteY34" fmla="*/ 1177636 h 1316182"/>
              <a:gd name="connsiteX35" fmla="*/ 1870363 w 6165272"/>
              <a:gd name="connsiteY35" fmla="*/ 1052946 h 1316182"/>
              <a:gd name="connsiteX36" fmla="*/ 1898072 w 6165272"/>
              <a:gd name="connsiteY36" fmla="*/ 1011382 h 1316182"/>
              <a:gd name="connsiteX37" fmla="*/ 1939636 w 6165272"/>
              <a:gd name="connsiteY37" fmla="*/ 983673 h 1316182"/>
              <a:gd name="connsiteX38" fmla="*/ 1981200 w 6165272"/>
              <a:gd name="connsiteY38" fmla="*/ 900546 h 1316182"/>
              <a:gd name="connsiteX39" fmla="*/ 2008909 w 6165272"/>
              <a:gd name="connsiteY39" fmla="*/ 872836 h 1316182"/>
              <a:gd name="connsiteX40" fmla="*/ 2078181 w 6165272"/>
              <a:gd name="connsiteY40" fmla="*/ 803564 h 1316182"/>
              <a:gd name="connsiteX41" fmla="*/ 2189018 w 6165272"/>
              <a:gd name="connsiteY41" fmla="*/ 706582 h 1316182"/>
              <a:gd name="connsiteX42" fmla="*/ 2230581 w 6165272"/>
              <a:gd name="connsiteY42" fmla="*/ 678873 h 1316182"/>
              <a:gd name="connsiteX43" fmla="*/ 2272145 w 6165272"/>
              <a:gd name="connsiteY43" fmla="*/ 651164 h 1316182"/>
              <a:gd name="connsiteX44" fmla="*/ 2355272 w 6165272"/>
              <a:gd name="connsiteY44" fmla="*/ 581891 h 1316182"/>
              <a:gd name="connsiteX45" fmla="*/ 2438400 w 6165272"/>
              <a:gd name="connsiteY45" fmla="*/ 554182 h 1316182"/>
              <a:gd name="connsiteX46" fmla="*/ 2563090 w 6165272"/>
              <a:gd name="connsiteY46" fmla="*/ 471055 h 1316182"/>
              <a:gd name="connsiteX47" fmla="*/ 2604654 w 6165272"/>
              <a:gd name="connsiteY47" fmla="*/ 443346 h 1316182"/>
              <a:gd name="connsiteX48" fmla="*/ 2673927 w 6165272"/>
              <a:gd name="connsiteY48" fmla="*/ 401782 h 1316182"/>
              <a:gd name="connsiteX49" fmla="*/ 2951018 w 6165272"/>
              <a:gd name="connsiteY49" fmla="*/ 415636 h 1316182"/>
              <a:gd name="connsiteX50" fmla="*/ 3020290 w 6165272"/>
              <a:gd name="connsiteY50" fmla="*/ 484909 h 1316182"/>
              <a:gd name="connsiteX51" fmla="*/ 3048000 w 6165272"/>
              <a:gd name="connsiteY51" fmla="*/ 512618 h 1316182"/>
              <a:gd name="connsiteX52" fmla="*/ 3061854 w 6165272"/>
              <a:gd name="connsiteY52" fmla="*/ 554182 h 1316182"/>
              <a:gd name="connsiteX53" fmla="*/ 3089563 w 6165272"/>
              <a:gd name="connsiteY53" fmla="*/ 665018 h 1316182"/>
              <a:gd name="connsiteX54" fmla="*/ 3131127 w 6165272"/>
              <a:gd name="connsiteY54" fmla="*/ 817418 h 1316182"/>
              <a:gd name="connsiteX55" fmla="*/ 3158836 w 6165272"/>
              <a:gd name="connsiteY55" fmla="*/ 1052946 h 1316182"/>
              <a:gd name="connsiteX56" fmla="*/ 3228109 w 6165272"/>
              <a:gd name="connsiteY56" fmla="*/ 1177636 h 1316182"/>
              <a:gd name="connsiteX57" fmla="*/ 3269672 w 6165272"/>
              <a:gd name="connsiteY57" fmla="*/ 1191491 h 1316182"/>
              <a:gd name="connsiteX58" fmla="*/ 3491345 w 6165272"/>
              <a:gd name="connsiteY58" fmla="*/ 1177636 h 1316182"/>
              <a:gd name="connsiteX59" fmla="*/ 3560618 w 6165272"/>
              <a:gd name="connsiteY59" fmla="*/ 1108364 h 1316182"/>
              <a:gd name="connsiteX60" fmla="*/ 3671454 w 6165272"/>
              <a:gd name="connsiteY60" fmla="*/ 1025236 h 1316182"/>
              <a:gd name="connsiteX61" fmla="*/ 3754581 w 6165272"/>
              <a:gd name="connsiteY61" fmla="*/ 955964 h 1316182"/>
              <a:gd name="connsiteX62" fmla="*/ 3810000 w 6165272"/>
              <a:gd name="connsiteY62" fmla="*/ 900546 h 1316182"/>
              <a:gd name="connsiteX63" fmla="*/ 3865418 w 6165272"/>
              <a:gd name="connsiteY63" fmla="*/ 831273 h 1316182"/>
              <a:gd name="connsiteX64" fmla="*/ 3906981 w 6165272"/>
              <a:gd name="connsiteY64" fmla="*/ 775855 h 1316182"/>
              <a:gd name="connsiteX65" fmla="*/ 3934690 w 6165272"/>
              <a:gd name="connsiteY65" fmla="*/ 720436 h 1316182"/>
              <a:gd name="connsiteX66" fmla="*/ 4031672 w 6165272"/>
              <a:gd name="connsiteY66" fmla="*/ 581891 h 1316182"/>
              <a:gd name="connsiteX67" fmla="*/ 4073236 w 6165272"/>
              <a:gd name="connsiteY67" fmla="*/ 540327 h 1316182"/>
              <a:gd name="connsiteX68" fmla="*/ 4197927 w 6165272"/>
              <a:gd name="connsiteY68" fmla="*/ 457200 h 1316182"/>
              <a:gd name="connsiteX69" fmla="*/ 4239490 w 6165272"/>
              <a:gd name="connsiteY69" fmla="*/ 429491 h 1316182"/>
              <a:gd name="connsiteX70" fmla="*/ 4267200 w 6165272"/>
              <a:gd name="connsiteY70" fmla="*/ 401782 h 1316182"/>
              <a:gd name="connsiteX71" fmla="*/ 4294909 w 6165272"/>
              <a:gd name="connsiteY71" fmla="*/ 360218 h 1316182"/>
              <a:gd name="connsiteX72" fmla="*/ 4336472 w 6165272"/>
              <a:gd name="connsiteY72" fmla="*/ 346364 h 1316182"/>
              <a:gd name="connsiteX73" fmla="*/ 4391890 w 6165272"/>
              <a:gd name="connsiteY73" fmla="*/ 304800 h 1316182"/>
              <a:gd name="connsiteX74" fmla="*/ 4461163 w 6165272"/>
              <a:gd name="connsiteY74" fmla="*/ 249382 h 1316182"/>
              <a:gd name="connsiteX75" fmla="*/ 4502727 w 6165272"/>
              <a:gd name="connsiteY75" fmla="*/ 235527 h 1316182"/>
              <a:gd name="connsiteX76" fmla="*/ 4558145 w 6165272"/>
              <a:gd name="connsiteY76" fmla="*/ 193964 h 1316182"/>
              <a:gd name="connsiteX77" fmla="*/ 4682836 w 6165272"/>
              <a:gd name="connsiteY77" fmla="*/ 96982 h 1316182"/>
              <a:gd name="connsiteX78" fmla="*/ 4765963 w 6165272"/>
              <a:gd name="connsiteY78" fmla="*/ 83127 h 1316182"/>
              <a:gd name="connsiteX79" fmla="*/ 4821381 w 6165272"/>
              <a:gd name="connsiteY79" fmla="*/ 55418 h 1316182"/>
              <a:gd name="connsiteX80" fmla="*/ 4862945 w 6165272"/>
              <a:gd name="connsiteY80" fmla="*/ 27709 h 1316182"/>
              <a:gd name="connsiteX81" fmla="*/ 4946072 w 6165272"/>
              <a:gd name="connsiteY81" fmla="*/ 0 h 1316182"/>
              <a:gd name="connsiteX82" fmla="*/ 5237018 w 6165272"/>
              <a:gd name="connsiteY82" fmla="*/ 55418 h 1316182"/>
              <a:gd name="connsiteX83" fmla="*/ 5430981 w 6165272"/>
              <a:gd name="connsiteY83" fmla="*/ 96982 h 1316182"/>
              <a:gd name="connsiteX84" fmla="*/ 5514109 w 6165272"/>
              <a:gd name="connsiteY84" fmla="*/ 138546 h 1316182"/>
              <a:gd name="connsiteX85" fmla="*/ 5569527 w 6165272"/>
              <a:gd name="connsiteY85" fmla="*/ 152400 h 1316182"/>
              <a:gd name="connsiteX86" fmla="*/ 5666509 w 6165272"/>
              <a:gd name="connsiteY86" fmla="*/ 180109 h 1316182"/>
              <a:gd name="connsiteX87" fmla="*/ 5805054 w 6165272"/>
              <a:gd name="connsiteY87" fmla="*/ 263236 h 1316182"/>
              <a:gd name="connsiteX88" fmla="*/ 5846618 w 6165272"/>
              <a:gd name="connsiteY88" fmla="*/ 290946 h 1316182"/>
              <a:gd name="connsiteX89" fmla="*/ 5929745 w 6165272"/>
              <a:gd name="connsiteY89" fmla="*/ 374073 h 1316182"/>
              <a:gd name="connsiteX90" fmla="*/ 6012872 w 6165272"/>
              <a:gd name="connsiteY90" fmla="*/ 540327 h 1316182"/>
              <a:gd name="connsiteX91" fmla="*/ 6040581 w 6165272"/>
              <a:gd name="connsiteY91" fmla="*/ 623455 h 1316182"/>
              <a:gd name="connsiteX92" fmla="*/ 6054436 w 6165272"/>
              <a:gd name="connsiteY92" fmla="*/ 665018 h 1316182"/>
              <a:gd name="connsiteX93" fmla="*/ 6068290 w 6165272"/>
              <a:gd name="connsiteY93" fmla="*/ 748146 h 1316182"/>
              <a:gd name="connsiteX94" fmla="*/ 6137563 w 6165272"/>
              <a:gd name="connsiteY94" fmla="*/ 803564 h 1316182"/>
              <a:gd name="connsiteX95" fmla="*/ 6165272 w 6165272"/>
              <a:gd name="connsiteY95" fmla="*/ 845127 h 1316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6165272" h="1316182">
                <a:moveTo>
                  <a:pt x="0" y="955964"/>
                </a:moveTo>
                <a:cubicBezTo>
                  <a:pt x="4618" y="905164"/>
                  <a:pt x="6640" y="854061"/>
                  <a:pt x="13854" y="803564"/>
                </a:cubicBezTo>
                <a:cubicBezTo>
                  <a:pt x="15919" y="789107"/>
                  <a:pt x="24167" y="776168"/>
                  <a:pt x="27709" y="762000"/>
                </a:cubicBezTo>
                <a:cubicBezTo>
                  <a:pt x="33420" y="739155"/>
                  <a:pt x="31032" y="713789"/>
                  <a:pt x="41563" y="692727"/>
                </a:cubicBezTo>
                <a:cubicBezTo>
                  <a:pt x="50325" y="675202"/>
                  <a:pt x="70584" y="666216"/>
                  <a:pt x="83127" y="651164"/>
                </a:cubicBezTo>
                <a:cubicBezTo>
                  <a:pt x="93787" y="638372"/>
                  <a:pt x="96716" y="618425"/>
                  <a:pt x="110836" y="609600"/>
                </a:cubicBezTo>
                <a:cubicBezTo>
                  <a:pt x="135604" y="594120"/>
                  <a:pt x="193963" y="581891"/>
                  <a:pt x="193963" y="581891"/>
                </a:cubicBezTo>
                <a:cubicBezTo>
                  <a:pt x="203199" y="568036"/>
                  <a:pt x="208670" y="550729"/>
                  <a:pt x="221672" y="540327"/>
                </a:cubicBezTo>
                <a:cubicBezTo>
                  <a:pt x="236166" y="528732"/>
                  <a:pt x="328588" y="513688"/>
                  <a:pt x="332509" y="512618"/>
                </a:cubicBezTo>
                <a:cubicBezTo>
                  <a:pt x="360688" y="504933"/>
                  <a:pt x="387927" y="494145"/>
                  <a:pt x="415636" y="484909"/>
                </a:cubicBezTo>
                <a:lnTo>
                  <a:pt x="457200" y="471055"/>
                </a:lnTo>
                <a:cubicBezTo>
                  <a:pt x="517236" y="475673"/>
                  <a:pt x="577832" y="475518"/>
                  <a:pt x="637309" y="484909"/>
                </a:cubicBezTo>
                <a:cubicBezTo>
                  <a:pt x="666159" y="489464"/>
                  <a:pt x="692727" y="503382"/>
                  <a:pt x="720436" y="512618"/>
                </a:cubicBezTo>
                <a:cubicBezTo>
                  <a:pt x="734291" y="517236"/>
                  <a:pt x="749849" y="518372"/>
                  <a:pt x="762000" y="526473"/>
                </a:cubicBezTo>
                <a:cubicBezTo>
                  <a:pt x="802868" y="553719"/>
                  <a:pt x="811791" y="555743"/>
                  <a:pt x="845127" y="595746"/>
                </a:cubicBezTo>
                <a:cubicBezTo>
                  <a:pt x="855787" y="608538"/>
                  <a:pt x="862176" y="624517"/>
                  <a:pt x="872836" y="637309"/>
                </a:cubicBezTo>
                <a:cubicBezTo>
                  <a:pt x="885379" y="652361"/>
                  <a:pt x="903012" y="662929"/>
                  <a:pt x="914400" y="678873"/>
                </a:cubicBezTo>
                <a:cubicBezTo>
                  <a:pt x="926404" y="695679"/>
                  <a:pt x="931862" y="716359"/>
                  <a:pt x="942109" y="734291"/>
                </a:cubicBezTo>
                <a:cubicBezTo>
                  <a:pt x="950370" y="748748"/>
                  <a:pt x="960582" y="762000"/>
                  <a:pt x="969818" y="775855"/>
                </a:cubicBezTo>
                <a:cubicBezTo>
                  <a:pt x="1001017" y="869454"/>
                  <a:pt x="957748" y="767998"/>
                  <a:pt x="1025236" y="845127"/>
                </a:cubicBezTo>
                <a:cubicBezTo>
                  <a:pt x="1047166" y="870190"/>
                  <a:pt x="1062181" y="900546"/>
                  <a:pt x="1080654" y="928255"/>
                </a:cubicBezTo>
                <a:lnTo>
                  <a:pt x="1108363" y="969818"/>
                </a:lnTo>
                <a:cubicBezTo>
                  <a:pt x="1117599" y="983673"/>
                  <a:pt x="1130806" y="995585"/>
                  <a:pt x="1136072" y="1011382"/>
                </a:cubicBezTo>
                <a:cubicBezTo>
                  <a:pt x="1140690" y="1025237"/>
                  <a:pt x="1142835" y="1040180"/>
                  <a:pt x="1149927" y="1052946"/>
                </a:cubicBezTo>
                <a:cubicBezTo>
                  <a:pt x="1166100" y="1082057"/>
                  <a:pt x="1177636" y="1117600"/>
                  <a:pt x="1205345" y="1136073"/>
                </a:cubicBezTo>
                <a:lnTo>
                  <a:pt x="1288472" y="1191491"/>
                </a:lnTo>
                <a:cubicBezTo>
                  <a:pt x="1293090" y="1205346"/>
                  <a:pt x="1292000" y="1222728"/>
                  <a:pt x="1302327" y="1233055"/>
                </a:cubicBezTo>
                <a:cubicBezTo>
                  <a:pt x="1312653" y="1243381"/>
                  <a:pt x="1331367" y="1239396"/>
                  <a:pt x="1343890" y="1246909"/>
                </a:cubicBezTo>
                <a:cubicBezTo>
                  <a:pt x="1355091" y="1253629"/>
                  <a:pt x="1361400" y="1266458"/>
                  <a:pt x="1371600" y="1274618"/>
                </a:cubicBezTo>
                <a:cubicBezTo>
                  <a:pt x="1409969" y="1305313"/>
                  <a:pt x="1410826" y="1301548"/>
                  <a:pt x="1454727" y="1316182"/>
                </a:cubicBezTo>
                <a:cubicBezTo>
                  <a:pt x="1500909" y="1311564"/>
                  <a:pt x="1548049" y="1312763"/>
                  <a:pt x="1593272" y="1302327"/>
                </a:cubicBezTo>
                <a:cubicBezTo>
                  <a:pt x="1609497" y="1298583"/>
                  <a:pt x="1619943" y="1282064"/>
                  <a:pt x="1634836" y="1274618"/>
                </a:cubicBezTo>
                <a:cubicBezTo>
                  <a:pt x="1647898" y="1268087"/>
                  <a:pt x="1662545" y="1265382"/>
                  <a:pt x="1676400" y="1260764"/>
                </a:cubicBezTo>
                <a:cubicBezTo>
                  <a:pt x="1685636" y="1246909"/>
                  <a:pt x="1692335" y="1230974"/>
                  <a:pt x="1704109" y="1219200"/>
                </a:cubicBezTo>
                <a:cubicBezTo>
                  <a:pt x="1730966" y="1192343"/>
                  <a:pt x="1753432" y="1188904"/>
                  <a:pt x="1787236" y="1177636"/>
                </a:cubicBezTo>
                <a:lnTo>
                  <a:pt x="1870363" y="1052946"/>
                </a:lnTo>
                <a:cubicBezTo>
                  <a:pt x="1879599" y="1039091"/>
                  <a:pt x="1884217" y="1020618"/>
                  <a:pt x="1898072" y="1011382"/>
                </a:cubicBezTo>
                <a:lnTo>
                  <a:pt x="1939636" y="983673"/>
                </a:lnTo>
                <a:cubicBezTo>
                  <a:pt x="1954270" y="939769"/>
                  <a:pt x="1950503" y="938917"/>
                  <a:pt x="1981200" y="900546"/>
                </a:cubicBezTo>
                <a:cubicBezTo>
                  <a:pt x="1989360" y="890346"/>
                  <a:pt x="2000749" y="883036"/>
                  <a:pt x="2008909" y="872836"/>
                </a:cubicBezTo>
                <a:cubicBezTo>
                  <a:pt x="2061686" y="806864"/>
                  <a:pt x="2006932" y="851064"/>
                  <a:pt x="2078181" y="803564"/>
                </a:cubicBezTo>
                <a:cubicBezTo>
                  <a:pt x="2124363" y="734290"/>
                  <a:pt x="2092035" y="771237"/>
                  <a:pt x="2189018" y="706582"/>
                </a:cubicBezTo>
                <a:lnTo>
                  <a:pt x="2230581" y="678873"/>
                </a:lnTo>
                <a:lnTo>
                  <a:pt x="2272145" y="651164"/>
                </a:lnTo>
                <a:cubicBezTo>
                  <a:pt x="2306157" y="600146"/>
                  <a:pt x="2291353" y="607459"/>
                  <a:pt x="2355272" y="581891"/>
                </a:cubicBezTo>
                <a:cubicBezTo>
                  <a:pt x="2382391" y="571043"/>
                  <a:pt x="2438400" y="554182"/>
                  <a:pt x="2438400" y="554182"/>
                </a:cubicBezTo>
                <a:lnTo>
                  <a:pt x="2563090" y="471055"/>
                </a:lnTo>
                <a:cubicBezTo>
                  <a:pt x="2576945" y="461819"/>
                  <a:pt x="2592880" y="455120"/>
                  <a:pt x="2604654" y="443346"/>
                </a:cubicBezTo>
                <a:cubicBezTo>
                  <a:pt x="2642689" y="405309"/>
                  <a:pt x="2619971" y="419767"/>
                  <a:pt x="2673927" y="401782"/>
                </a:cubicBezTo>
                <a:lnTo>
                  <a:pt x="2951018" y="415636"/>
                </a:lnTo>
                <a:cubicBezTo>
                  <a:pt x="2982772" y="423257"/>
                  <a:pt x="2997199" y="461818"/>
                  <a:pt x="3020290" y="484909"/>
                </a:cubicBezTo>
                <a:lnTo>
                  <a:pt x="3048000" y="512618"/>
                </a:lnTo>
                <a:cubicBezTo>
                  <a:pt x="3052618" y="526473"/>
                  <a:pt x="3058011" y="540093"/>
                  <a:pt x="3061854" y="554182"/>
                </a:cubicBezTo>
                <a:cubicBezTo>
                  <a:pt x="3071874" y="590923"/>
                  <a:pt x="3077520" y="628890"/>
                  <a:pt x="3089563" y="665018"/>
                </a:cubicBezTo>
                <a:cubicBezTo>
                  <a:pt x="3124718" y="770486"/>
                  <a:pt x="3111544" y="719505"/>
                  <a:pt x="3131127" y="817418"/>
                </a:cubicBezTo>
                <a:cubicBezTo>
                  <a:pt x="3137582" y="894880"/>
                  <a:pt x="3138036" y="976679"/>
                  <a:pt x="3158836" y="1052946"/>
                </a:cubicBezTo>
                <a:cubicBezTo>
                  <a:pt x="3174902" y="1111854"/>
                  <a:pt x="3177858" y="1144136"/>
                  <a:pt x="3228109" y="1177636"/>
                </a:cubicBezTo>
                <a:cubicBezTo>
                  <a:pt x="3240260" y="1185737"/>
                  <a:pt x="3255818" y="1186873"/>
                  <a:pt x="3269672" y="1191491"/>
                </a:cubicBezTo>
                <a:cubicBezTo>
                  <a:pt x="3343563" y="1186873"/>
                  <a:pt x="3418216" y="1189183"/>
                  <a:pt x="3491345" y="1177636"/>
                </a:cubicBezTo>
                <a:cubicBezTo>
                  <a:pt x="3538641" y="1170168"/>
                  <a:pt x="3531795" y="1134305"/>
                  <a:pt x="3560618" y="1108364"/>
                </a:cubicBezTo>
                <a:cubicBezTo>
                  <a:pt x="3594945" y="1077470"/>
                  <a:pt x="3638798" y="1057891"/>
                  <a:pt x="3671454" y="1025236"/>
                </a:cubicBezTo>
                <a:cubicBezTo>
                  <a:pt x="3724792" y="971899"/>
                  <a:pt x="3696716" y="994541"/>
                  <a:pt x="3754581" y="955964"/>
                </a:cubicBezTo>
                <a:cubicBezTo>
                  <a:pt x="3779213" y="882071"/>
                  <a:pt x="3748423" y="937492"/>
                  <a:pt x="3810000" y="900546"/>
                </a:cubicBezTo>
                <a:cubicBezTo>
                  <a:pt x="3833167" y="886646"/>
                  <a:pt x="3851262" y="851092"/>
                  <a:pt x="3865418" y="831273"/>
                </a:cubicBezTo>
                <a:cubicBezTo>
                  <a:pt x="3878839" y="812483"/>
                  <a:pt x="3894743" y="795436"/>
                  <a:pt x="3906981" y="775855"/>
                </a:cubicBezTo>
                <a:cubicBezTo>
                  <a:pt x="3917927" y="758341"/>
                  <a:pt x="3924064" y="738146"/>
                  <a:pt x="3934690" y="720436"/>
                </a:cubicBezTo>
                <a:cubicBezTo>
                  <a:pt x="3950582" y="693949"/>
                  <a:pt x="4006416" y="611357"/>
                  <a:pt x="4031672" y="581891"/>
                </a:cubicBezTo>
                <a:cubicBezTo>
                  <a:pt x="4044423" y="567015"/>
                  <a:pt x="4057770" y="552356"/>
                  <a:pt x="4073236" y="540327"/>
                </a:cubicBezTo>
                <a:cubicBezTo>
                  <a:pt x="4073246" y="540319"/>
                  <a:pt x="4177140" y="471058"/>
                  <a:pt x="4197927" y="457200"/>
                </a:cubicBezTo>
                <a:cubicBezTo>
                  <a:pt x="4211781" y="447964"/>
                  <a:pt x="4227716" y="441265"/>
                  <a:pt x="4239490" y="429491"/>
                </a:cubicBezTo>
                <a:cubicBezTo>
                  <a:pt x="4248727" y="420255"/>
                  <a:pt x="4259040" y="411982"/>
                  <a:pt x="4267200" y="401782"/>
                </a:cubicBezTo>
                <a:cubicBezTo>
                  <a:pt x="4277602" y="388780"/>
                  <a:pt x="4281907" y="370620"/>
                  <a:pt x="4294909" y="360218"/>
                </a:cubicBezTo>
                <a:cubicBezTo>
                  <a:pt x="4306313" y="351095"/>
                  <a:pt x="4322618" y="350982"/>
                  <a:pt x="4336472" y="346364"/>
                </a:cubicBezTo>
                <a:cubicBezTo>
                  <a:pt x="4354945" y="332509"/>
                  <a:pt x="4374151" y="319582"/>
                  <a:pt x="4391890" y="304800"/>
                </a:cubicBezTo>
                <a:cubicBezTo>
                  <a:pt x="4430546" y="272587"/>
                  <a:pt x="4409787" y="275070"/>
                  <a:pt x="4461163" y="249382"/>
                </a:cubicBezTo>
                <a:cubicBezTo>
                  <a:pt x="4474225" y="242851"/>
                  <a:pt x="4488872" y="240145"/>
                  <a:pt x="4502727" y="235527"/>
                </a:cubicBezTo>
                <a:cubicBezTo>
                  <a:pt x="4521200" y="221673"/>
                  <a:pt x="4540613" y="208991"/>
                  <a:pt x="4558145" y="193964"/>
                </a:cubicBezTo>
                <a:cubicBezTo>
                  <a:pt x="4594367" y="162917"/>
                  <a:pt x="4632509" y="105370"/>
                  <a:pt x="4682836" y="96982"/>
                </a:cubicBezTo>
                <a:lnTo>
                  <a:pt x="4765963" y="83127"/>
                </a:lnTo>
                <a:cubicBezTo>
                  <a:pt x="4784436" y="73891"/>
                  <a:pt x="4803449" y="65665"/>
                  <a:pt x="4821381" y="55418"/>
                </a:cubicBezTo>
                <a:cubicBezTo>
                  <a:pt x="4835838" y="47157"/>
                  <a:pt x="4847729" y="34472"/>
                  <a:pt x="4862945" y="27709"/>
                </a:cubicBezTo>
                <a:cubicBezTo>
                  <a:pt x="4889635" y="15847"/>
                  <a:pt x="4946072" y="0"/>
                  <a:pt x="4946072" y="0"/>
                </a:cubicBezTo>
                <a:cubicBezTo>
                  <a:pt x="5053537" y="19539"/>
                  <a:pt x="5131095" y="32720"/>
                  <a:pt x="5237018" y="55418"/>
                </a:cubicBezTo>
                <a:lnTo>
                  <a:pt x="5430981" y="96982"/>
                </a:lnTo>
                <a:cubicBezTo>
                  <a:pt x="5458690" y="110837"/>
                  <a:pt x="5485345" y="127040"/>
                  <a:pt x="5514109" y="138546"/>
                </a:cubicBezTo>
                <a:cubicBezTo>
                  <a:pt x="5531788" y="145618"/>
                  <a:pt x="5551218" y="147169"/>
                  <a:pt x="5569527" y="152400"/>
                </a:cubicBezTo>
                <a:cubicBezTo>
                  <a:pt x="5708648" y="192149"/>
                  <a:pt x="5493273" y="136802"/>
                  <a:pt x="5666509" y="180109"/>
                </a:cubicBezTo>
                <a:cubicBezTo>
                  <a:pt x="5751711" y="222710"/>
                  <a:pt x="5704746" y="196363"/>
                  <a:pt x="5805054" y="263236"/>
                </a:cubicBezTo>
                <a:lnTo>
                  <a:pt x="5846618" y="290946"/>
                </a:lnTo>
                <a:cubicBezTo>
                  <a:pt x="5936706" y="426076"/>
                  <a:pt x="5792264" y="219407"/>
                  <a:pt x="5929745" y="374073"/>
                </a:cubicBezTo>
                <a:cubicBezTo>
                  <a:pt x="5987041" y="438531"/>
                  <a:pt x="5987194" y="463295"/>
                  <a:pt x="6012872" y="540327"/>
                </a:cubicBezTo>
                <a:lnTo>
                  <a:pt x="6040581" y="623455"/>
                </a:lnTo>
                <a:lnTo>
                  <a:pt x="6054436" y="665018"/>
                </a:lnTo>
                <a:cubicBezTo>
                  <a:pt x="6059054" y="692727"/>
                  <a:pt x="6058426" y="721843"/>
                  <a:pt x="6068290" y="748146"/>
                </a:cubicBezTo>
                <a:cubicBezTo>
                  <a:pt x="6074870" y="765692"/>
                  <a:pt x="6127075" y="796572"/>
                  <a:pt x="6137563" y="803564"/>
                </a:cubicBezTo>
                <a:lnTo>
                  <a:pt x="6165272" y="845127"/>
                </a:ln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rot="5400000">
            <a:off x="6426064" y="3587669"/>
            <a:ext cx="3737433" cy="646331"/>
          </a:xfrm>
          <a:prstGeom prst="rect">
            <a:avLst/>
          </a:prstGeom>
          <a:noFill/>
        </p:spPr>
        <p:txBody>
          <a:bodyPr wrap="none" rtlCol="0">
            <a:spAutoFit/>
          </a:bodyPr>
          <a:lstStyle/>
          <a:p>
            <a:r>
              <a:rPr kumimoji="1" lang="en-US" altLang="ja-JP" sz="3600" dirty="0"/>
              <a:t>Essential Principles</a:t>
            </a:r>
            <a:endParaRPr kumimoji="1" lang="ja-JP" altLang="en-US" sz="3600" dirty="0"/>
          </a:p>
        </p:txBody>
      </p:sp>
      <p:sp>
        <p:nvSpPr>
          <p:cNvPr id="28" name="正方形/長方形 27"/>
          <p:cNvSpPr/>
          <p:nvPr/>
        </p:nvSpPr>
        <p:spPr>
          <a:xfrm>
            <a:off x="1049435" y="1513807"/>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Test1</a:t>
            </a:r>
            <a:endParaRPr kumimoji="1" lang="ja-JP" altLang="en-US" sz="2800" dirty="0"/>
          </a:p>
        </p:txBody>
      </p:sp>
      <p:sp>
        <p:nvSpPr>
          <p:cNvPr id="30" name="正方形/長方形 29"/>
          <p:cNvSpPr/>
          <p:nvPr/>
        </p:nvSpPr>
        <p:spPr>
          <a:xfrm>
            <a:off x="4596326" y="2133472"/>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Test5</a:t>
            </a:r>
            <a:endParaRPr kumimoji="1" lang="ja-JP" altLang="en-US" sz="2800" dirty="0"/>
          </a:p>
        </p:txBody>
      </p:sp>
      <p:sp>
        <p:nvSpPr>
          <p:cNvPr id="31" name="正方形/長方形 30"/>
          <p:cNvSpPr/>
          <p:nvPr/>
        </p:nvSpPr>
        <p:spPr>
          <a:xfrm>
            <a:off x="3337797" y="1854174"/>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Test4</a:t>
            </a:r>
            <a:endParaRPr kumimoji="1" lang="ja-JP" altLang="en-US" sz="2800" dirty="0"/>
          </a:p>
        </p:txBody>
      </p:sp>
      <p:sp>
        <p:nvSpPr>
          <p:cNvPr id="32" name="正方形/長方形 31"/>
          <p:cNvSpPr/>
          <p:nvPr/>
        </p:nvSpPr>
        <p:spPr>
          <a:xfrm>
            <a:off x="1885983" y="2279566"/>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Test3</a:t>
            </a:r>
            <a:endParaRPr kumimoji="1" lang="ja-JP" altLang="en-US" sz="2800" dirty="0"/>
          </a:p>
        </p:txBody>
      </p:sp>
      <p:sp>
        <p:nvSpPr>
          <p:cNvPr id="33" name="正方形/長方形 32"/>
          <p:cNvSpPr/>
          <p:nvPr/>
        </p:nvSpPr>
        <p:spPr>
          <a:xfrm>
            <a:off x="2540506" y="1234509"/>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Test2</a:t>
            </a:r>
            <a:endParaRPr kumimoji="1" lang="ja-JP" altLang="en-US" sz="2800" dirty="0"/>
          </a:p>
        </p:txBody>
      </p:sp>
      <p:sp>
        <p:nvSpPr>
          <p:cNvPr id="38" name="右矢印 37"/>
          <p:cNvSpPr/>
          <p:nvPr/>
        </p:nvSpPr>
        <p:spPr>
          <a:xfrm>
            <a:off x="6876256" y="2133472"/>
            <a:ext cx="864096" cy="340367"/>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右矢印 38"/>
          <p:cNvSpPr/>
          <p:nvPr/>
        </p:nvSpPr>
        <p:spPr>
          <a:xfrm>
            <a:off x="6876256" y="3745859"/>
            <a:ext cx="864096" cy="340367"/>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右矢印 39"/>
          <p:cNvSpPr/>
          <p:nvPr/>
        </p:nvSpPr>
        <p:spPr>
          <a:xfrm>
            <a:off x="6876287" y="5520544"/>
            <a:ext cx="864096" cy="340367"/>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666711" y="3466561"/>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Test1</a:t>
            </a:r>
            <a:endParaRPr kumimoji="1" lang="ja-JP" altLang="en-US" sz="2800" dirty="0"/>
          </a:p>
        </p:txBody>
      </p:sp>
      <p:sp>
        <p:nvSpPr>
          <p:cNvPr id="42" name="正方形/長方形 41"/>
          <p:cNvSpPr/>
          <p:nvPr/>
        </p:nvSpPr>
        <p:spPr>
          <a:xfrm>
            <a:off x="2955072" y="3806928"/>
            <a:ext cx="3201103" cy="8670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Test4</a:t>
            </a:r>
          </a:p>
          <a:p>
            <a:pPr algn="ctr"/>
            <a:r>
              <a:rPr lang="en-US" altLang="ja-JP" sz="2800" dirty="0"/>
              <a:t>(Standards)</a:t>
            </a:r>
            <a:endParaRPr kumimoji="1" lang="ja-JP" altLang="en-US" sz="2800" dirty="0"/>
          </a:p>
        </p:txBody>
      </p:sp>
      <p:sp>
        <p:nvSpPr>
          <p:cNvPr id="43" name="正方形/長方形 42"/>
          <p:cNvSpPr/>
          <p:nvPr/>
        </p:nvSpPr>
        <p:spPr>
          <a:xfrm>
            <a:off x="1503259" y="4232320"/>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Test3</a:t>
            </a:r>
            <a:endParaRPr kumimoji="1" lang="ja-JP" altLang="en-US" sz="2800" dirty="0"/>
          </a:p>
        </p:txBody>
      </p:sp>
      <p:sp>
        <p:nvSpPr>
          <p:cNvPr id="44" name="正方形/長方形 43"/>
          <p:cNvSpPr/>
          <p:nvPr/>
        </p:nvSpPr>
        <p:spPr>
          <a:xfrm>
            <a:off x="2157782" y="3187263"/>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Test2</a:t>
            </a:r>
            <a:endParaRPr kumimoji="1" lang="ja-JP" altLang="en-US" sz="2800" dirty="0"/>
          </a:p>
        </p:txBody>
      </p:sp>
      <p:sp>
        <p:nvSpPr>
          <p:cNvPr id="45" name="正方形/長方形 44"/>
          <p:cNvSpPr/>
          <p:nvPr/>
        </p:nvSpPr>
        <p:spPr>
          <a:xfrm>
            <a:off x="466413" y="5644429"/>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Test1</a:t>
            </a:r>
            <a:endParaRPr kumimoji="1" lang="ja-JP" altLang="en-US" sz="2800" dirty="0"/>
          </a:p>
        </p:txBody>
      </p:sp>
      <p:sp>
        <p:nvSpPr>
          <p:cNvPr id="46" name="正方形/長方形 45"/>
          <p:cNvSpPr/>
          <p:nvPr/>
        </p:nvSpPr>
        <p:spPr>
          <a:xfrm>
            <a:off x="1763688" y="5247523"/>
            <a:ext cx="3201103" cy="8670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Test2</a:t>
            </a:r>
          </a:p>
          <a:p>
            <a:pPr algn="ctr"/>
            <a:r>
              <a:rPr lang="en-US" altLang="ja-JP" sz="2800" dirty="0"/>
              <a:t>(Standards)</a:t>
            </a:r>
            <a:endParaRPr kumimoji="1" lang="ja-JP" altLang="en-US" sz="2800" dirty="0"/>
          </a:p>
        </p:txBody>
      </p:sp>
      <p:sp>
        <p:nvSpPr>
          <p:cNvPr id="47" name="正方形/長方形 46"/>
          <p:cNvSpPr/>
          <p:nvPr/>
        </p:nvSpPr>
        <p:spPr>
          <a:xfrm>
            <a:off x="3608155" y="5681068"/>
            <a:ext cx="3201103" cy="8670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Test3</a:t>
            </a:r>
          </a:p>
          <a:p>
            <a:pPr algn="ctr"/>
            <a:r>
              <a:rPr lang="en-US" altLang="ja-JP" sz="2800" dirty="0"/>
              <a:t>(Standards)</a:t>
            </a:r>
            <a:endParaRPr kumimoji="1" lang="ja-JP" altLang="en-US" sz="2800" dirty="0"/>
          </a:p>
        </p:txBody>
      </p:sp>
    </p:spTree>
    <p:extLst>
      <p:ext uri="{BB962C8B-B14F-4D97-AF65-F5344CB8AC3E}">
        <p14:creationId xmlns:p14="http://schemas.microsoft.com/office/powerpoint/2010/main" val="2577443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フリーフォーム 36"/>
          <p:cNvSpPr/>
          <p:nvPr/>
        </p:nvSpPr>
        <p:spPr>
          <a:xfrm>
            <a:off x="374073" y="5604881"/>
            <a:ext cx="6442363" cy="235527"/>
          </a:xfrm>
          <a:custGeom>
            <a:avLst/>
            <a:gdLst>
              <a:gd name="connsiteX0" fmla="*/ 0 w 6442363"/>
              <a:gd name="connsiteY0" fmla="*/ 221673 h 235527"/>
              <a:gd name="connsiteX1" fmla="*/ 69272 w 6442363"/>
              <a:gd name="connsiteY1" fmla="*/ 235527 h 235527"/>
              <a:gd name="connsiteX2" fmla="*/ 374072 w 6442363"/>
              <a:gd name="connsiteY2" fmla="*/ 221673 h 235527"/>
              <a:gd name="connsiteX3" fmla="*/ 484909 w 6442363"/>
              <a:gd name="connsiteY3" fmla="*/ 207818 h 235527"/>
              <a:gd name="connsiteX4" fmla="*/ 609600 w 6442363"/>
              <a:gd name="connsiteY4" fmla="*/ 193964 h 235527"/>
              <a:gd name="connsiteX5" fmla="*/ 1260763 w 6442363"/>
              <a:gd name="connsiteY5" fmla="*/ 207818 h 235527"/>
              <a:gd name="connsiteX6" fmla="*/ 1787236 w 6442363"/>
              <a:gd name="connsiteY6" fmla="*/ 180109 h 235527"/>
              <a:gd name="connsiteX7" fmla="*/ 1856509 w 6442363"/>
              <a:gd name="connsiteY7" fmla="*/ 152400 h 235527"/>
              <a:gd name="connsiteX8" fmla="*/ 2299854 w 6442363"/>
              <a:gd name="connsiteY8" fmla="*/ 124691 h 235527"/>
              <a:gd name="connsiteX9" fmla="*/ 2812472 w 6442363"/>
              <a:gd name="connsiteY9" fmla="*/ 96982 h 235527"/>
              <a:gd name="connsiteX10" fmla="*/ 3505200 w 6442363"/>
              <a:gd name="connsiteY10" fmla="*/ 83127 h 235527"/>
              <a:gd name="connsiteX11" fmla="*/ 4003963 w 6442363"/>
              <a:gd name="connsiteY11" fmla="*/ 55418 h 235527"/>
              <a:gd name="connsiteX12" fmla="*/ 4682836 w 6442363"/>
              <a:gd name="connsiteY12" fmla="*/ 41564 h 235527"/>
              <a:gd name="connsiteX13" fmla="*/ 4849091 w 6442363"/>
              <a:gd name="connsiteY13" fmla="*/ 27709 h 235527"/>
              <a:gd name="connsiteX14" fmla="*/ 4932218 w 6442363"/>
              <a:gd name="connsiteY14" fmla="*/ 13855 h 235527"/>
              <a:gd name="connsiteX15" fmla="*/ 5181600 w 6442363"/>
              <a:gd name="connsiteY15" fmla="*/ 0 h 235527"/>
              <a:gd name="connsiteX16" fmla="*/ 5583382 w 6442363"/>
              <a:gd name="connsiteY16" fmla="*/ 13855 h 235527"/>
              <a:gd name="connsiteX17" fmla="*/ 5735782 w 6442363"/>
              <a:gd name="connsiteY17" fmla="*/ 41564 h 235527"/>
              <a:gd name="connsiteX18" fmla="*/ 5777345 w 6442363"/>
              <a:gd name="connsiteY18" fmla="*/ 55418 h 235527"/>
              <a:gd name="connsiteX19" fmla="*/ 6040582 w 6442363"/>
              <a:gd name="connsiteY19" fmla="*/ 69273 h 235527"/>
              <a:gd name="connsiteX20" fmla="*/ 6442363 w 6442363"/>
              <a:gd name="connsiteY20" fmla="*/ 55418 h 235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42363" h="235527">
                <a:moveTo>
                  <a:pt x="0" y="221673"/>
                </a:moveTo>
                <a:cubicBezTo>
                  <a:pt x="23091" y="226291"/>
                  <a:pt x="45724" y="235527"/>
                  <a:pt x="69272" y="235527"/>
                </a:cubicBezTo>
                <a:cubicBezTo>
                  <a:pt x="170977" y="235527"/>
                  <a:pt x="272592" y="228438"/>
                  <a:pt x="374072" y="221673"/>
                </a:cubicBezTo>
                <a:cubicBezTo>
                  <a:pt x="411223" y="219196"/>
                  <a:pt x="447931" y="212168"/>
                  <a:pt x="484909" y="207818"/>
                </a:cubicBezTo>
                <a:lnTo>
                  <a:pt x="609600" y="193964"/>
                </a:lnTo>
                <a:cubicBezTo>
                  <a:pt x="826654" y="198582"/>
                  <a:pt x="1043660" y="207818"/>
                  <a:pt x="1260763" y="207818"/>
                </a:cubicBezTo>
                <a:cubicBezTo>
                  <a:pt x="1426309" y="207818"/>
                  <a:pt x="1618022" y="192196"/>
                  <a:pt x="1787236" y="180109"/>
                </a:cubicBezTo>
                <a:cubicBezTo>
                  <a:pt x="1810327" y="170873"/>
                  <a:pt x="1832065" y="156983"/>
                  <a:pt x="1856509" y="152400"/>
                </a:cubicBezTo>
                <a:cubicBezTo>
                  <a:pt x="1933591" y="137947"/>
                  <a:pt x="2285363" y="125381"/>
                  <a:pt x="2299854" y="124691"/>
                </a:cubicBezTo>
                <a:cubicBezTo>
                  <a:pt x="2519488" y="88087"/>
                  <a:pt x="2379294" y="107678"/>
                  <a:pt x="2812472" y="96982"/>
                </a:cubicBezTo>
                <a:lnTo>
                  <a:pt x="3505200" y="83127"/>
                </a:lnTo>
                <a:cubicBezTo>
                  <a:pt x="3732393" y="54729"/>
                  <a:pt x="3620651" y="65374"/>
                  <a:pt x="4003963" y="55418"/>
                </a:cubicBezTo>
                <a:lnTo>
                  <a:pt x="4682836" y="41564"/>
                </a:lnTo>
                <a:cubicBezTo>
                  <a:pt x="4738254" y="36946"/>
                  <a:pt x="4793821" y="33850"/>
                  <a:pt x="4849091" y="27709"/>
                </a:cubicBezTo>
                <a:cubicBezTo>
                  <a:pt x="4877010" y="24607"/>
                  <a:pt x="4904224" y="16188"/>
                  <a:pt x="4932218" y="13855"/>
                </a:cubicBezTo>
                <a:cubicBezTo>
                  <a:pt x="5015186" y="6941"/>
                  <a:pt x="5098473" y="4618"/>
                  <a:pt x="5181600" y="0"/>
                </a:cubicBezTo>
                <a:cubicBezTo>
                  <a:pt x="5315527" y="4618"/>
                  <a:pt x="5449593" y="6210"/>
                  <a:pt x="5583382" y="13855"/>
                </a:cubicBezTo>
                <a:cubicBezTo>
                  <a:pt x="5599401" y="14770"/>
                  <a:pt x="5714690" y="36291"/>
                  <a:pt x="5735782" y="41564"/>
                </a:cubicBezTo>
                <a:cubicBezTo>
                  <a:pt x="5749950" y="45106"/>
                  <a:pt x="5762801" y="54096"/>
                  <a:pt x="5777345" y="55418"/>
                </a:cubicBezTo>
                <a:cubicBezTo>
                  <a:pt x="5864851" y="63373"/>
                  <a:pt x="5952836" y="64655"/>
                  <a:pt x="6040582" y="69273"/>
                </a:cubicBezTo>
                <a:cubicBezTo>
                  <a:pt x="6405403" y="54680"/>
                  <a:pt x="6271398" y="55418"/>
                  <a:pt x="6442363" y="55418"/>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リーフォーム 35"/>
          <p:cNvSpPr/>
          <p:nvPr/>
        </p:nvSpPr>
        <p:spPr>
          <a:xfrm>
            <a:off x="581891" y="3620946"/>
            <a:ext cx="6179127" cy="775854"/>
          </a:xfrm>
          <a:custGeom>
            <a:avLst/>
            <a:gdLst>
              <a:gd name="connsiteX0" fmla="*/ 0 w 6179127"/>
              <a:gd name="connsiteY0" fmla="*/ 457200 h 775854"/>
              <a:gd name="connsiteX1" fmla="*/ 110836 w 6179127"/>
              <a:gd name="connsiteY1" fmla="*/ 429491 h 775854"/>
              <a:gd name="connsiteX2" fmla="*/ 193964 w 6179127"/>
              <a:gd name="connsiteY2" fmla="*/ 374073 h 775854"/>
              <a:gd name="connsiteX3" fmla="*/ 249382 w 6179127"/>
              <a:gd name="connsiteY3" fmla="*/ 346364 h 775854"/>
              <a:gd name="connsiteX4" fmla="*/ 332509 w 6179127"/>
              <a:gd name="connsiteY4" fmla="*/ 318654 h 775854"/>
              <a:gd name="connsiteX5" fmla="*/ 554182 w 6179127"/>
              <a:gd name="connsiteY5" fmla="*/ 332509 h 775854"/>
              <a:gd name="connsiteX6" fmla="*/ 595745 w 6179127"/>
              <a:gd name="connsiteY6" fmla="*/ 346364 h 775854"/>
              <a:gd name="connsiteX7" fmla="*/ 623454 w 6179127"/>
              <a:gd name="connsiteY7" fmla="*/ 387927 h 775854"/>
              <a:gd name="connsiteX8" fmla="*/ 692727 w 6179127"/>
              <a:gd name="connsiteY8" fmla="*/ 457200 h 775854"/>
              <a:gd name="connsiteX9" fmla="*/ 762000 w 6179127"/>
              <a:gd name="connsiteY9" fmla="*/ 540327 h 775854"/>
              <a:gd name="connsiteX10" fmla="*/ 831273 w 6179127"/>
              <a:gd name="connsiteY10" fmla="*/ 609600 h 775854"/>
              <a:gd name="connsiteX11" fmla="*/ 900545 w 6179127"/>
              <a:gd name="connsiteY11" fmla="*/ 678873 h 775854"/>
              <a:gd name="connsiteX12" fmla="*/ 983673 w 6179127"/>
              <a:gd name="connsiteY12" fmla="*/ 748145 h 775854"/>
              <a:gd name="connsiteX13" fmla="*/ 1108364 w 6179127"/>
              <a:gd name="connsiteY13" fmla="*/ 775854 h 775854"/>
              <a:gd name="connsiteX14" fmla="*/ 1385454 w 6179127"/>
              <a:gd name="connsiteY14" fmla="*/ 762000 h 775854"/>
              <a:gd name="connsiteX15" fmla="*/ 1496291 w 6179127"/>
              <a:gd name="connsiteY15" fmla="*/ 748145 h 775854"/>
              <a:gd name="connsiteX16" fmla="*/ 1745673 w 6179127"/>
              <a:gd name="connsiteY16" fmla="*/ 734291 h 775854"/>
              <a:gd name="connsiteX17" fmla="*/ 2036618 w 6179127"/>
              <a:gd name="connsiteY17" fmla="*/ 692727 h 775854"/>
              <a:gd name="connsiteX18" fmla="*/ 2105891 w 6179127"/>
              <a:gd name="connsiteY18" fmla="*/ 678873 h 775854"/>
              <a:gd name="connsiteX19" fmla="*/ 2147454 w 6179127"/>
              <a:gd name="connsiteY19" fmla="*/ 665018 h 775854"/>
              <a:gd name="connsiteX20" fmla="*/ 2396836 w 6179127"/>
              <a:gd name="connsiteY20" fmla="*/ 623454 h 775854"/>
              <a:gd name="connsiteX21" fmla="*/ 2563091 w 6179127"/>
              <a:gd name="connsiteY21" fmla="*/ 581891 h 775854"/>
              <a:gd name="connsiteX22" fmla="*/ 2618509 w 6179127"/>
              <a:gd name="connsiteY22" fmla="*/ 568036 h 775854"/>
              <a:gd name="connsiteX23" fmla="*/ 2673927 w 6179127"/>
              <a:gd name="connsiteY23" fmla="*/ 554182 h 775854"/>
              <a:gd name="connsiteX24" fmla="*/ 2770909 w 6179127"/>
              <a:gd name="connsiteY24" fmla="*/ 526473 h 775854"/>
              <a:gd name="connsiteX25" fmla="*/ 2812473 w 6179127"/>
              <a:gd name="connsiteY25" fmla="*/ 498764 h 775854"/>
              <a:gd name="connsiteX26" fmla="*/ 2867891 w 6179127"/>
              <a:gd name="connsiteY26" fmla="*/ 484909 h 775854"/>
              <a:gd name="connsiteX27" fmla="*/ 2951018 w 6179127"/>
              <a:gd name="connsiteY27" fmla="*/ 457200 h 775854"/>
              <a:gd name="connsiteX28" fmla="*/ 3048000 w 6179127"/>
              <a:gd name="connsiteY28" fmla="*/ 429491 h 775854"/>
              <a:gd name="connsiteX29" fmla="*/ 3089564 w 6179127"/>
              <a:gd name="connsiteY29" fmla="*/ 415636 h 775854"/>
              <a:gd name="connsiteX30" fmla="*/ 3241964 w 6179127"/>
              <a:gd name="connsiteY30" fmla="*/ 374073 h 775854"/>
              <a:gd name="connsiteX31" fmla="*/ 3325091 w 6179127"/>
              <a:gd name="connsiteY31" fmla="*/ 318654 h 775854"/>
              <a:gd name="connsiteX32" fmla="*/ 3491345 w 6179127"/>
              <a:gd name="connsiteY32" fmla="*/ 277091 h 775854"/>
              <a:gd name="connsiteX33" fmla="*/ 3726873 w 6179127"/>
              <a:gd name="connsiteY33" fmla="*/ 249382 h 775854"/>
              <a:gd name="connsiteX34" fmla="*/ 3810000 w 6179127"/>
              <a:gd name="connsiteY34" fmla="*/ 221673 h 775854"/>
              <a:gd name="connsiteX35" fmla="*/ 3851564 w 6179127"/>
              <a:gd name="connsiteY35" fmla="*/ 207818 h 775854"/>
              <a:gd name="connsiteX36" fmla="*/ 3934691 w 6179127"/>
              <a:gd name="connsiteY36" fmla="*/ 193964 h 775854"/>
              <a:gd name="connsiteX37" fmla="*/ 4156364 w 6179127"/>
              <a:gd name="connsiteY37" fmla="*/ 166254 h 775854"/>
              <a:gd name="connsiteX38" fmla="*/ 4211782 w 6179127"/>
              <a:gd name="connsiteY38" fmla="*/ 152400 h 775854"/>
              <a:gd name="connsiteX39" fmla="*/ 4294909 w 6179127"/>
              <a:gd name="connsiteY39" fmla="*/ 124691 h 775854"/>
              <a:gd name="connsiteX40" fmla="*/ 4433454 w 6179127"/>
              <a:gd name="connsiteY40" fmla="*/ 96982 h 775854"/>
              <a:gd name="connsiteX41" fmla="*/ 4572000 w 6179127"/>
              <a:gd name="connsiteY41" fmla="*/ 69273 h 775854"/>
              <a:gd name="connsiteX42" fmla="*/ 4655127 w 6179127"/>
              <a:gd name="connsiteY42" fmla="*/ 41564 h 775854"/>
              <a:gd name="connsiteX43" fmla="*/ 4738254 w 6179127"/>
              <a:gd name="connsiteY43" fmla="*/ 27709 h 775854"/>
              <a:gd name="connsiteX44" fmla="*/ 4807527 w 6179127"/>
              <a:gd name="connsiteY44" fmla="*/ 13854 h 775854"/>
              <a:gd name="connsiteX45" fmla="*/ 4904509 w 6179127"/>
              <a:gd name="connsiteY45" fmla="*/ 0 h 775854"/>
              <a:gd name="connsiteX46" fmla="*/ 5167745 w 6179127"/>
              <a:gd name="connsiteY46" fmla="*/ 13854 h 775854"/>
              <a:gd name="connsiteX47" fmla="*/ 5209309 w 6179127"/>
              <a:gd name="connsiteY47" fmla="*/ 27709 h 775854"/>
              <a:gd name="connsiteX48" fmla="*/ 5278582 w 6179127"/>
              <a:gd name="connsiteY48" fmla="*/ 41564 h 775854"/>
              <a:gd name="connsiteX49" fmla="*/ 5320145 w 6179127"/>
              <a:gd name="connsiteY49" fmla="*/ 55418 h 775854"/>
              <a:gd name="connsiteX50" fmla="*/ 5430982 w 6179127"/>
              <a:gd name="connsiteY50" fmla="*/ 83127 h 775854"/>
              <a:gd name="connsiteX51" fmla="*/ 5472545 w 6179127"/>
              <a:gd name="connsiteY51" fmla="*/ 110836 h 775854"/>
              <a:gd name="connsiteX52" fmla="*/ 5624945 w 6179127"/>
              <a:gd name="connsiteY52" fmla="*/ 152400 h 775854"/>
              <a:gd name="connsiteX53" fmla="*/ 5666509 w 6179127"/>
              <a:gd name="connsiteY53" fmla="*/ 166254 h 775854"/>
              <a:gd name="connsiteX54" fmla="*/ 5777345 w 6179127"/>
              <a:gd name="connsiteY54" fmla="*/ 221673 h 775854"/>
              <a:gd name="connsiteX55" fmla="*/ 5888182 w 6179127"/>
              <a:gd name="connsiteY55" fmla="*/ 249382 h 775854"/>
              <a:gd name="connsiteX56" fmla="*/ 5943600 w 6179127"/>
              <a:gd name="connsiteY56" fmla="*/ 263236 h 775854"/>
              <a:gd name="connsiteX57" fmla="*/ 6179127 w 6179127"/>
              <a:gd name="connsiteY57" fmla="*/ 277091 h 775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179127" h="775854">
                <a:moveTo>
                  <a:pt x="0" y="457200"/>
                </a:moveTo>
                <a:cubicBezTo>
                  <a:pt x="19189" y="453362"/>
                  <a:pt x="86874" y="442803"/>
                  <a:pt x="110836" y="429491"/>
                </a:cubicBezTo>
                <a:cubicBezTo>
                  <a:pt x="139948" y="413318"/>
                  <a:pt x="164177" y="388966"/>
                  <a:pt x="193964" y="374073"/>
                </a:cubicBezTo>
                <a:cubicBezTo>
                  <a:pt x="212437" y="364837"/>
                  <a:pt x="230206" y="354034"/>
                  <a:pt x="249382" y="346364"/>
                </a:cubicBezTo>
                <a:cubicBezTo>
                  <a:pt x="276501" y="335516"/>
                  <a:pt x="332509" y="318654"/>
                  <a:pt x="332509" y="318654"/>
                </a:cubicBezTo>
                <a:cubicBezTo>
                  <a:pt x="406400" y="323272"/>
                  <a:pt x="480554" y="324758"/>
                  <a:pt x="554182" y="332509"/>
                </a:cubicBezTo>
                <a:cubicBezTo>
                  <a:pt x="568706" y="334038"/>
                  <a:pt x="584341" y="337241"/>
                  <a:pt x="595745" y="346364"/>
                </a:cubicBezTo>
                <a:cubicBezTo>
                  <a:pt x="608747" y="356766"/>
                  <a:pt x="612489" y="375396"/>
                  <a:pt x="623454" y="387927"/>
                </a:cubicBezTo>
                <a:cubicBezTo>
                  <a:pt x="644958" y="412503"/>
                  <a:pt x="674613" y="430029"/>
                  <a:pt x="692727" y="457200"/>
                </a:cubicBezTo>
                <a:cubicBezTo>
                  <a:pt x="761523" y="560396"/>
                  <a:pt x="673103" y="433652"/>
                  <a:pt x="762000" y="540327"/>
                </a:cubicBezTo>
                <a:cubicBezTo>
                  <a:pt x="819729" y="609601"/>
                  <a:pt x="755071" y="558799"/>
                  <a:pt x="831273" y="609600"/>
                </a:cubicBezTo>
                <a:cubicBezTo>
                  <a:pt x="882071" y="685798"/>
                  <a:pt x="831275" y="621148"/>
                  <a:pt x="900545" y="678873"/>
                </a:cubicBezTo>
                <a:cubicBezTo>
                  <a:pt x="935792" y="708245"/>
                  <a:pt x="941181" y="729934"/>
                  <a:pt x="983673" y="748145"/>
                </a:cubicBezTo>
                <a:cubicBezTo>
                  <a:pt x="1000798" y="755484"/>
                  <a:pt x="1096029" y="773387"/>
                  <a:pt x="1108364" y="775854"/>
                </a:cubicBezTo>
                <a:cubicBezTo>
                  <a:pt x="1200727" y="771236"/>
                  <a:pt x="1293210" y="768589"/>
                  <a:pt x="1385454" y="762000"/>
                </a:cubicBezTo>
                <a:cubicBezTo>
                  <a:pt x="1422593" y="759347"/>
                  <a:pt x="1459167" y="751001"/>
                  <a:pt x="1496291" y="748145"/>
                </a:cubicBezTo>
                <a:cubicBezTo>
                  <a:pt x="1579301" y="741760"/>
                  <a:pt x="1662546" y="738909"/>
                  <a:pt x="1745673" y="734291"/>
                </a:cubicBezTo>
                <a:cubicBezTo>
                  <a:pt x="1868289" y="720667"/>
                  <a:pt x="1906918" y="718666"/>
                  <a:pt x="2036618" y="692727"/>
                </a:cubicBezTo>
                <a:cubicBezTo>
                  <a:pt x="2059709" y="688109"/>
                  <a:pt x="2083046" y="684584"/>
                  <a:pt x="2105891" y="678873"/>
                </a:cubicBezTo>
                <a:cubicBezTo>
                  <a:pt x="2120059" y="675331"/>
                  <a:pt x="2133086" y="667630"/>
                  <a:pt x="2147454" y="665018"/>
                </a:cubicBezTo>
                <a:cubicBezTo>
                  <a:pt x="2334874" y="630942"/>
                  <a:pt x="2184023" y="676657"/>
                  <a:pt x="2396836" y="623454"/>
                </a:cubicBezTo>
                <a:lnTo>
                  <a:pt x="2563091" y="581891"/>
                </a:lnTo>
                <a:lnTo>
                  <a:pt x="2618509" y="568036"/>
                </a:lnTo>
                <a:cubicBezTo>
                  <a:pt x="2636982" y="563418"/>
                  <a:pt x="2655863" y="560203"/>
                  <a:pt x="2673927" y="554182"/>
                </a:cubicBezTo>
                <a:cubicBezTo>
                  <a:pt x="2733555" y="534306"/>
                  <a:pt x="2701323" y="543869"/>
                  <a:pt x="2770909" y="526473"/>
                </a:cubicBezTo>
                <a:cubicBezTo>
                  <a:pt x="2784764" y="517237"/>
                  <a:pt x="2797168" y="505323"/>
                  <a:pt x="2812473" y="498764"/>
                </a:cubicBezTo>
                <a:cubicBezTo>
                  <a:pt x="2829975" y="491263"/>
                  <a:pt x="2849653" y="490381"/>
                  <a:pt x="2867891" y="484909"/>
                </a:cubicBezTo>
                <a:cubicBezTo>
                  <a:pt x="2895867" y="476516"/>
                  <a:pt x="2923309" y="466436"/>
                  <a:pt x="2951018" y="457200"/>
                </a:cubicBezTo>
                <a:cubicBezTo>
                  <a:pt x="3050686" y="423977"/>
                  <a:pt x="2926209" y="464288"/>
                  <a:pt x="3048000" y="429491"/>
                </a:cubicBezTo>
                <a:cubicBezTo>
                  <a:pt x="3062042" y="425479"/>
                  <a:pt x="3075474" y="419479"/>
                  <a:pt x="3089564" y="415636"/>
                </a:cubicBezTo>
                <a:cubicBezTo>
                  <a:pt x="3261464" y="368754"/>
                  <a:pt x="3146288" y="405963"/>
                  <a:pt x="3241964" y="374073"/>
                </a:cubicBezTo>
                <a:cubicBezTo>
                  <a:pt x="3269673" y="355600"/>
                  <a:pt x="3293498" y="329185"/>
                  <a:pt x="3325091" y="318654"/>
                </a:cubicBezTo>
                <a:cubicBezTo>
                  <a:pt x="3434868" y="282062"/>
                  <a:pt x="3379408" y="295747"/>
                  <a:pt x="3491345" y="277091"/>
                </a:cubicBezTo>
                <a:cubicBezTo>
                  <a:pt x="3614537" y="236026"/>
                  <a:pt x="3428976" y="294066"/>
                  <a:pt x="3726873" y="249382"/>
                </a:cubicBezTo>
                <a:cubicBezTo>
                  <a:pt x="3755758" y="245049"/>
                  <a:pt x="3782291" y="230909"/>
                  <a:pt x="3810000" y="221673"/>
                </a:cubicBezTo>
                <a:cubicBezTo>
                  <a:pt x="3823855" y="217055"/>
                  <a:pt x="3837159" y="210219"/>
                  <a:pt x="3851564" y="207818"/>
                </a:cubicBezTo>
                <a:cubicBezTo>
                  <a:pt x="3879273" y="203200"/>
                  <a:pt x="3906857" y="197760"/>
                  <a:pt x="3934691" y="193964"/>
                </a:cubicBezTo>
                <a:cubicBezTo>
                  <a:pt x="4008474" y="183903"/>
                  <a:pt x="4084121" y="184314"/>
                  <a:pt x="4156364" y="166254"/>
                </a:cubicBezTo>
                <a:cubicBezTo>
                  <a:pt x="4174837" y="161636"/>
                  <a:pt x="4193544" y="157871"/>
                  <a:pt x="4211782" y="152400"/>
                </a:cubicBezTo>
                <a:cubicBezTo>
                  <a:pt x="4239758" y="144007"/>
                  <a:pt x="4266099" y="129493"/>
                  <a:pt x="4294909" y="124691"/>
                </a:cubicBezTo>
                <a:cubicBezTo>
                  <a:pt x="4488295" y="92459"/>
                  <a:pt x="4288777" y="127984"/>
                  <a:pt x="4433454" y="96982"/>
                </a:cubicBezTo>
                <a:cubicBezTo>
                  <a:pt x="4479505" y="87114"/>
                  <a:pt x="4527320" y="84166"/>
                  <a:pt x="4572000" y="69273"/>
                </a:cubicBezTo>
                <a:cubicBezTo>
                  <a:pt x="4599709" y="60037"/>
                  <a:pt x="4626317" y="46366"/>
                  <a:pt x="4655127" y="41564"/>
                </a:cubicBezTo>
                <a:lnTo>
                  <a:pt x="4738254" y="27709"/>
                </a:lnTo>
                <a:cubicBezTo>
                  <a:pt x="4761422" y="23496"/>
                  <a:pt x="4784299" y="17725"/>
                  <a:pt x="4807527" y="13854"/>
                </a:cubicBezTo>
                <a:cubicBezTo>
                  <a:pt x="4839738" y="8485"/>
                  <a:pt x="4872182" y="4618"/>
                  <a:pt x="4904509" y="0"/>
                </a:cubicBezTo>
                <a:cubicBezTo>
                  <a:pt x="4992254" y="4618"/>
                  <a:pt x="5080239" y="5899"/>
                  <a:pt x="5167745" y="13854"/>
                </a:cubicBezTo>
                <a:cubicBezTo>
                  <a:pt x="5182289" y="15176"/>
                  <a:pt x="5195141" y="24167"/>
                  <a:pt x="5209309" y="27709"/>
                </a:cubicBezTo>
                <a:cubicBezTo>
                  <a:pt x="5232154" y="33420"/>
                  <a:pt x="5255737" y="35853"/>
                  <a:pt x="5278582" y="41564"/>
                </a:cubicBezTo>
                <a:cubicBezTo>
                  <a:pt x="5292750" y="45106"/>
                  <a:pt x="5305977" y="51876"/>
                  <a:pt x="5320145" y="55418"/>
                </a:cubicBezTo>
                <a:lnTo>
                  <a:pt x="5430982" y="83127"/>
                </a:lnTo>
                <a:cubicBezTo>
                  <a:pt x="5444836" y="92363"/>
                  <a:pt x="5457329" y="104073"/>
                  <a:pt x="5472545" y="110836"/>
                </a:cubicBezTo>
                <a:cubicBezTo>
                  <a:pt x="5548968" y="144802"/>
                  <a:pt x="5550448" y="133776"/>
                  <a:pt x="5624945" y="152400"/>
                </a:cubicBezTo>
                <a:cubicBezTo>
                  <a:pt x="5639113" y="155942"/>
                  <a:pt x="5652654" y="161636"/>
                  <a:pt x="5666509" y="166254"/>
                </a:cubicBezTo>
                <a:cubicBezTo>
                  <a:pt x="5714870" y="214617"/>
                  <a:pt x="5681827" y="189834"/>
                  <a:pt x="5777345" y="221673"/>
                </a:cubicBezTo>
                <a:cubicBezTo>
                  <a:pt x="5851609" y="246427"/>
                  <a:pt x="5787884" y="227094"/>
                  <a:pt x="5888182" y="249382"/>
                </a:cubicBezTo>
                <a:cubicBezTo>
                  <a:pt x="5906770" y="253513"/>
                  <a:pt x="5924663" y="261243"/>
                  <a:pt x="5943600" y="263236"/>
                </a:cubicBezTo>
                <a:cubicBezTo>
                  <a:pt x="6081060" y="277705"/>
                  <a:pt x="6092578" y="277091"/>
                  <a:pt x="6179127" y="277091"/>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リーフォーム 17"/>
          <p:cNvSpPr/>
          <p:nvPr/>
        </p:nvSpPr>
        <p:spPr>
          <a:xfrm>
            <a:off x="623455" y="1403076"/>
            <a:ext cx="6165272" cy="1316182"/>
          </a:xfrm>
          <a:custGeom>
            <a:avLst/>
            <a:gdLst>
              <a:gd name="connsiteX0" fmla="*/ 0 w 6165272"/>
              <a:gd name="connsiteY0" fmla="*/ 955964 h 1316182"/>
              <a:gd name="connsiteX1" fmla="*/ 13854 w 6165272"/>
              <a:gd name="connsiteY1" fmla="*/ 803564 h 1316182"/>
              <a:gd name="connsiteX2" fmla="*/ 27709 w 6165272"/>
              <a:gd name="connsiteY2" fmla="*/ 762000 h 1316182"/>
              <a:gd name="connsiteX3" fmla="*/ 41563 w 6165272"/>
              <a:gd name="connsiteY3" fmla="*/ 692727 h 1316182"/>
              <a:gd name="connsiteX4" fmla="*/ 83127 w 6165272"/>
              <a:gd name="connsiteY4" fmla="*/ 651164 h 1316182"/>
              <a:gd name="connsiteX5" fmla="*/ 110836 w 6165272"/>
              <a:gd name="connsiteY5" fmla="*/ 609600 h 1316182"/>
              <a:gd name="connsiteX6" fmla="*/ 193963 w 6165272"/>
              <a:gd name="connsiteY6" fmla="*/ 581891 h 1316182"/>
              <a:gd name="connsiteX7" fmla="*/ 221672 w 6165272"/>
              <a:gd name="connsiteY7" fmla="*/ 540327 h 1316182"/>
              <a:gd name="connsiteX8" fmla="*/ 332509 w 6165272"/>
              <a:gd name="connsiteY8" fmla="*/ 512618 h 1316182"/>
              <a:gd name="connsiteX9" fmla="*/ 415636 w 6165272"/>
              <a:gd name="connsiteY9" fmla="*/ 484909 h 1316182"/>
              <a:gd name="connsiteX10" fmla="*/ 457200 w 6165272"/>
              <a:gd name="connsiteY10" fmla="*/ 471055 h 1316182"/>
              <a:gd name="connsiteX11" fmla="*/ 637309 w 6165272"/>
              <a:gd name="connsiteY11" fmla="*/ 484909 h 1316182"/>
              <a:gd name="connsiteX12" fmla="*/ 720436 w 6165272"/>
              <a:gd name="connsiteY12" fmla="*/ 512618 h 1316182"/>
              <a:gd name="connsiteX13" fmla="*/ 762000 w 6165272"/>
              <a:gd name="connsiteY13" fmla="*/ 526473 h 1316182"/>
              <a:gd name="connsiteX14" fmla="*/ 845127 w 6165272"/>
              <a:gd name="connsiteY14" fmla="*/ 595746 h 1316182"/>
              <a:gd name="connsiteX15" fmla="*/ 872836 w 6165272"/>
              <a:gd name="connsiteY15" fmla="*/ 637309 h 1316182"/>
              <a:gd name="connsiteX16" fmla="*/ 914400 w 6165272"/>
              <a:gd name="connsiteY16" fmla="*/ 678873 h 1316182"/>
              <a:gd name="connsiteX17" fmla="*/ 942109 w 6165272"/>
              <a:gd name="connsiteY17" fmla="*/ 734291 h 1316182"/>
              <a:gd name="connsiteX18" fmla="*/ 969818 w 6165272"/>
              <a:gd name="connsiteY18" fmla="*/ 775855 h 1316182"/>
              <a:gd name="connsiteX19" fmla="*/ 1025236 w 6165272"/>
              <a:gd name="connsiteY19" fmla="*/ 845127 h 1316182"/>
              <a:gd name="connsiteX20" fmla="*/ 1080654 w 6165272"/>
              <a:gd name="connsiteY20" fmla="*/ 928255 h 1316182"/>
              <a:gd name="connsiteX21" fmla="*/ 1108363 w 6165272"/>
              <a:gd name="connsiteY21" fmla="*/ 969818 h 1316182"/>
              <a:gd name="connsiteX22" fmla="*/ 1136072 w 6165272"/>
              <a:gd name="connsiteY22" fmla="*/ 1011382 h 1316182"/>
              <a:gd name="connsiteX23" fmla="*/ 1149927 w 6165272"/>
              <a:gd name="connsiteY23" fmla="*/ 1052946 h 1316182"/>
              <a:gd name="connsiteX24" fmla="*/ 1205345 w 6165272"/>
              <a:gd name="connsiteY24" fmla="*/ 1136073 h 1316182"/>
              <a:gd name="connsiteX25" fmla="*/ 1288472 w 6165272"/>
              <a:gd name="connsiteY25" fmla="*/ 1191491 h 1316182"/>
              <a:gd name="connsiteX26" fmla="*/ 1302327 w 6165272"/>
              <a:gd name="connsiteY26" fmla="*/ 1233055 h 1316182"/>
              <a:gd name="connsiteX27" fmla="*/ 1343890 w 6165272"/>
              <a:gd name="connsiteY27" fmla="*/ 1246909 h 1316182"/>
              <a:gd name="connsiteX28" fmla="*/ 1371600 w 6165272"/>
              <a:gd name="connsiteY28" fmla="*/ 1274618 h 1316182"/>
              <a:gd name="connsiteX29" fmla="*/ 1454727 w 6165272"/>
              <a:gd name="connsiteY29" fmla="*/ 1316182 h 1316182"/>
              <a:gd name="connsiteX30" fmla="*/ 1593272 w 6165272"/>
              <a:gd name="connsiteY30" fmla="*/ 1302327 h 1316182"/>
              <a:gd name="connsiteX31" fmla="*/ 1634836 w 6165272"/>
              <a:gd name="connsiteY31" fmla="*/ 1274618 h 1316182"/>
              <a:gd name="connsiteX32" fmla="*/ 1676400 w 6165272"/>
              <a:gd name="connsiteY32" fmla="*/ 1260764 h 1316182"/>
              <a:gd name="connsiteX33" fmla="*/ 1704109 w 6165272"/>
              <a:gd name="connsiteY33" fmla="*/ 1219200 h 1316182"/>
              <a:gd name="connsiteX34" fmla="*/ 1787236 w 6165272"/>
              <a:gd name="connsiteY34" fmla="*/ 1177636 h 1316182"/>
              <a:gd name="connsiteX35" fmla="*/ 1870363 w 6165272"/>
              <a:gd name="connsiteY35" fmla="*/ 1052946 h 1316182"/>
              <a:gd name="connsiteX36" fmla="*/ 1898072 w 6165272"/>
              <a:gd name="connsiteY36" fmla="*/ 1011382 h 1316182"/>
              <a:gd name="connsiteX37" fmla="*/ 1939636 w 6165272"/>
              <a:gd name="connsiteY37" fmla="*/ 983673 h 1316182"/>
              <a:gd name="connsiteX38" fmla="*/ 1981200 w 6165272"/>
              <a:gd name="connsiteY38" fmla="*/ 900546 h 1316182"/>
              <a:gd name="connsiteX39" fmla="*/ 2008909 w 6165272"/>
              <a:gd name="connsiteY39" fmla="*/ 872836 h 1316182"/>
              <a:gd name="connsiteX40" fmla="*/ 2078181 w 6165272"/>
              <a:gd name="connsiteY40" fmla="*/ 803564 h 1316182"/>
              <a:gd name="connsiteX41" fmla="*/ 2189018 w 6165272"/>
              <a:gd name="connsiteY41" fmla="*/ 706582 h 1316182"/>
              <a:gd name="connsiteX42" fmla="*/ 2230581 w 6165272"/>
              <a:gd name="connsiteY42" fmla="*/ 678873 h 1316182"/>
              <a:gd name="connsiteX43" fmla="*/ 2272145 w 6165272"/>
              <a:gd name="connsiteY43" fmla="*/ 651164 h 1316182"/>
              <a:gd name="connsiteX44" fmla="*/ 2355272 w 6165272"/>
              <a:gd name="connsiteY44" fmla="*/ 581891 h 1316182"/>
              <a:gd name="connsiteX45" fmla="*/ 2438400 w 6165272"/>
              <a:gd name="connsiteY45" fmla="*/ 554182 h 1316182"/>
              <a:gd name="connsiteX46" fmla="*/ 2563090 w 6165272"/>
              <a:gd name="connsiteY46" fmla="*/ 471055 h 1316182"/>
              <a:gd name="connsiteX47" fmla="*/ 2604654 w 6165272"/>
              <a:gd name="connsiteY47" fmla="*/ 443346 h 1316182"/>
              <a:gd name="connsiteX48" fmla="*/ 2673927 w 6165272"/>
              <a:gd name="connsiteY48" fmla="*/ 401782 h 1316182"/>
              <a:gd name="connsiteX49" fmla="*/ 2951018 w 6165272"/>
              <a:gd name="connsiteY49" fmla="*/ 415636 h 1316182"/>
              <a:gd name="connsiteX50" fmla="*/ 3020290 w 6165272"/>
              <a:gd name="connsiteY50" fmla="*/ 484909 h 1316182"/>
              <a:gd name="connsiteX51" fmla="*/ 3048000 w 6165272"/>
              <a:gd name="connsiteY51" fmla="*/ 512618 h 1316182"/>
              <a:gd name="connsiteX52" fmla="*/ 3061854 w 6165272"/>
              <a:gd name="connsiteY52" fmla="*/ 554182 h 1316182"/>
              <a:gd name="connsiteX53" fmla="*/ 3089563 w 6165272"/>
              <a:gd name="connsiteY53" fmla="*/ 665018 h 1316182"/>
              <a:gd name="connsiteX54" fmla="*/ 3131127 w 6165272"/>
              <a:gd name="connsiteY54" fmla="*/ 817418 h 1316182"/>
              <a:gd name="connsiteX55" fmla="*/ 3158836 w 6165272"/>
              <a:gd name="connsiteY55" fmla="*/ 1052946 h 1316182"/>
              <a:gd name="connsiteX56" fmla="*/ 3228109 w 6165272"/>
              <a:gd name="connsiteY56" fmla="*/ 1177636 h 1316182"/>
              <a:gd name="connsiteX57" fmla="*/ 3269672 w 6165272"/>
              <a:gd name="connsiteY57" fmla="*/ 1191491 h 1316182"/>
              <a:gd name="connsiteX58" fmla="*/ 3491345 w 6165272"/>
              <a:gd name="connsiteY58" fmla="*/ 1177636 h 1316182"/>
              <a:gd name="connsiteX59" fmla="*/ 3560618 w 6165272"/>
              <a:gd name="connsiteY59" fmla="*/ 1108364 h 1316182"/>
              <a:gd name="connsiteX60" fmla="*/ 3671454 w 6165272"/>
              <a:gd name="connsiteY60" fmla="*/ 1025236 h 1316182"/>
              <a:gd name="connsiteX61" fmla="*/ 3754581 w 6165272"/>
              <a:gd name="connsiteY61" fmla="*/ 955964 h 1316182"/>
              <a:gd name="connsiteX62" fmla="*/ 3810000 w 6165272"/>
              <a:gd name="connsiteY62" fmla="*/ 900546 h 1316182"/>
              <a:gd name="connsiteX63" fmla="*/ 3865418 w 6165272"/>
              <a:gd name="connsiteY63" fmla="*/ 831273 h 1316182"/>
              <a:gd name="connsiteX64" fmla="*/ 3906981 w 6165272"/>
              <a:gd name="connsiteY64" fmla="*/ 775855 h 1316182"/>
              <a:gd name="connsiteX65" fmla="*/ 3934690 w 6165272"/>
              <a:gd name="connsiteY65" fmla="*/ 720436 h 1316182"/>
              <a:gd name="connsiteX66" fmla="*/ 4031672 w 6165272"/>
              <a:gd name="connsiteY66" fmla="*/ 581891 h 1316182"/>
              <a:gd name="connsiteX67" fmla="*/ 4073236 w 6165272"/>
              <a:gd name="connsiteY67" fmla="*/ 540327 h 1316182"/>
              <a:gd name="connsiteX68" fmla="*/ 4197927 w 6165272"/>
              <a:gd name="connsiteY68" fmla="*/ 457200 h 1316182"/>
              <a:gd name="connsiteX69" fmla="*/ 4239490 w 6165272"/>
              <a:gd name="connsiteY69" fmla="*/ 429491 h 1316182"/>
              <a:gd name="connsiteX70" fmla="*/ 4267200 w 6165272"/>
              <a:gd name="connsiteY70" fmla="*/ 401782 h 1316182"/>
              <a:gd name="connsiteX71" fmla="*/ 4294909 w 6165272"/>
              <a:gd name="connsiteY71" fmla="*/ 360218 h 1316182"/>
              <a:gd name="connsiteX72" fmla="*/ 4336472 w 6165272"/>
              <a:gd name="connsiteY72" fmla="*/ 346364 h 1316182"/>
              <a:gd name="connsiteX73" fmla="*/ 4391890 w 6165272"/>
              <a:gd name="connsiteY73" fmla="*/ 304800 h 1316182"/>
              <a:gd name="connsiteX74" fmla="*/ 4461163 w 6165272"/>
              <a:gd name="connsiteY74" fmla="*/ 249382 h 1316182"/>
              <a:gd name="connsiteX75" fmla="*/ 4502727 w 6165272"/>
              <a:gd name="connsiteY75" fmla="*/ 235527 h 1316182"/>
              <a:gd name="connsiteX76" fmla="*/ 4558145 w 6165272"/>
              <a:gd name="connsiteY76" fmla="*/ 193964 h 1316182"/>
              <a:gd name="connsiteX77" fmla="*/ 4682836 w 6165272"/>
              <a:gd name="connsiteY77" fmla="*/ 96982 h 1316182"/>
              <a:gd name="connsiteX78" fmla="*/ 4765963 w 6165272"/>
              <a:gd name="connsiteY78" fmla="*/ 83127 h 1316182"/>
              <a:gd name="connsiteX79" fmla="*/ 4821381 w 6165272"/>
              <a:gd name="connsiteY79" fmla="*/ 55418 h 1316182"/>
              <a:gd name="connsiteX80" fmla="*/ 4862945 w 6165272"/>
              <a:gd name="connsiteY80" fmla="*/ 27709 h 1316182"/>
              <a:gd name="connsiteX81" fmla="*/ 4946072 w 6165272"/>
              <a:gd name="connsiteY81" fmla="*/ 0 h 1316182"/>
              <a:gd name="connsiteX82" fmla="*/ 5237018 w 6165272"/>
              <a:gd name="connsiteY82" fmla="*/ 55418 h 1316182"/>
              <a:gd name="connsiteX83" fmla="*/ 5430981 w 6165272"/>
              <a:gd name="connsiteY83" fmla="*/ 96982 h 1316182"/>
              <a:gd name="connsiteX84" fmla="*/ 5514109 w 6165272"/>
              <a:gd name="connsiteY84" fmla="*/ 138546 h 1316182"/>
              <a:gd name="connsiteX85" fmla="*/ 5569527 w 6165272"/>
              <a:gd name="connsiteY85" fmla="*/ 152400 h 1316182"/>
              <a:gd name="connsiteX86" fmla="*/ 5666509 w 6165272"/>
              <a:gd name="connsiteY86" fmla="*/ 180109 h 1316182"/>
              <a:gd name="connsiteX87" fmla="*/ 5805054 w 6165272"/>
              <a:gd name="connsiteY87" fmla="*/ 263236 h 1316182"/>
              <a:gd name="connsiteX88" fmla="*/ 5846618 w 6165272"/>
              <a:gd name="connsiteY88" fmla="*/ 290946 h 1316182"/>
              <a:gd name="connsiteX89" fmla="*/ 5929745 w 6165272"/>
              <a:gd name="connsiteY89" fmla="*/ 374073 h 1316182"/>
              <a:gd name="connsiteX90" fmla="*/ 6012872 w 6165272"/>
              <a:gd name="connsiteY90" fmla="*/ 540327 h 1316182"/>
              <a:gd name="connsiteX91" fmla="*/ 6040581 w 6165272"/>
              <a:gd name="connsiteY91" fmla="*/ 623455 h 1316182"/>
              <a:gd name="connsiteX92" fmla="*/ 6054436 w 6165272"/>
              <a:gd name="connsiteY92" fmla="*/ 665018 h 1316182"/>
              <a:gd name="connsiteX93" fmla="*/ 6068290 w 6165272"/>
              <a:gd name="connsiteY93" fmla="*/ 748146 h 1316182"/>
              <a:gd name="connsiteX94" fmla="*/ 6137563 w 6165272"/>
              <a:gd name="connsiteY94" fmla="*/ 803564 h 1316182"/>
              <a:gd name="connsiteX95" fmla="*/ 6165272 w 6165272"/>
              <a:gd name="connsiteY95" fmla="*/ 845127 h 1316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6165272" h="1316182">
                <a:moveTo>
                  <a:pt x="0" y="955964"/>
                </a:moveTo>
                <a:cubicBezTo>
                  <a:pt x="4618" y="905164"/>
                  <a:pt x="6640" y="854061"/>
                  <a:pt x="13854" y="803564"/>
                </a:cubicBezTo>
                <a:cubicBezTo>
                  <a:pt x="15919" y="789107"/>
                  <a:pt x="24167" y="776168"/>
                  <a:pt x="27709" y="762000"/>
                </a:cubicBezTo>
                <a:cubicBezTo>
                  <a:pt x="33420" y="739155"/>
                  <a:pt x="31032" y="713789"/>
                  <a:pt x="41563" y="692727"/>
                </a:cubicBezTo>
                <a:cubicBezTo>
                  <a:pt x="50325" y="675202"/>
                  <a:pt x="70584" y="666216"/>
                  <a:pt x="83127" y="651164"/>
                </a:cubicBezTo>
                <a:cubicBezTo>
                  <a:pt x="93787" y="638372"/>
                  <a:pt x="96716" y="618425"/>
                  <a:pt x="110836" y="609600"/>
                </a:cubicBezTo>
                <a:cubicBezTo>
                  <a:pt x="135604" y="594120"/>
                  <a:pt x="193963" y="581891"/>
                  <a:pt x="193963" y="581891"/>
                </a:cubicBezTo>
                <a:cubicBezTo>
                  <a:pt x="203199" y="568036"/>
                  <a:pt x="208670" y="550729"/>
                  <a:pt x="221672" y="540327"/>
                </a:cubicBezTo>
                <a:cubicBezTo>
                  <a:pt x="236166" y="528732"/>
                  <a:pt x="328588" y="513688"/>
                  <a:pt x="332509" y="512618"/>
                </a:cubicBezTo>
                <a:cubicBezTo>
                  <a:pt x="360688" y="504933"/>
                  <a:pt x="387927" y="494145"/>
                  <a:pt x="415636" y="484909"/>
                </a:cubicBezTo>
                <a:lnTo>
                  <a:pt x="457200" y="471055"/>
                </a:lnTo>
                <a:cubicBezTo>
                  <a:pt x="517236" y="475673"/>
                  <a:pt x="577832" y="475518"/>
                  <a:pt x="637309" y="484909"/>
                </a:cubicBezTo>
                <a:cubicBezTo>
                  <a:pt x="666159" y="489464"/>
                  <a:pt x="692727" y="503382"/>
                  <a:pt x="720436" y="512618"/>
                </a:cubicBezTo>
                <a:cubicBezTo>
                  <a:pt x="734291" y="517236"/>
                  <a:pt x="749849" y="518372"/>
                  <a:pt x="762000" y="526473"/>
                </a:cubicBezTo>
                <a:cubicBezTo>
                  <a:pt x="802868" y="553719"/>
                  <a:pt x="811791" y="555743"/>
                  <a:pt x="845127" y="595746"/>
                </a:cubicBezTo>
                <a:cubicBezTo>
                  <a:pt x="855787" y="608538"/>
                  <a:pt x="862176" y="624517"/>
                  <a:pt x="872836" y="637309"/>
                </a:cubicBezTo>
                <a:cubicBezTo>
                  <a:pt x="885379" y="652361"/>
                  <a:pt x="903012" y="662929"/>
                  <a:pt x="914400" y="678873"/>
                </a:cubicBezTo>
                <a:cubicBezTo>
                  <a:pt x="926404" y="695679"/>
                  <a:pt x="931862" y="716359"/>
                  <a:pt x="942109" y="734291"/>
                </a:cubicBezTo>
                <a:cubicBezTo>
                  <a:pt x="950370" y="748748"/>
                  <a:pt x="960582" y="762000"/>
                  <a:pt x="969818" y="775855"/>
                </a:cubicBezTo>
                <a:cubicBezTo>
                  <a:pt x="1001017" y="869454"/>
                  <a:pt x="957748" y="767998"/>
                  <a:pt x="1025236" y="845127"/>
                </a:cubicBezTo>
                <a:cubicBezTo>
                  <a:pt x="1047166" y="870190"/>
                  <a:pt x="1062181" y="900546"/>
                  <a:pt x="1080654" y="928255"/>
                </a:cubicBezTo>
                <a:lnTo>
                  <a:pt x="1108363" y="969818"/>
                </a:lnTo>
                <a:cubicBezTo>
                  <a:pt x="1117599" y="983673"/>
                  <a:pt x="1130806" y="995585"/>
                  <a:pt x="1136072" y="1011382"/>
                </a:cubicBezTo>
                <a:cubicBezTo>
                  <a:pt x="1140690" y="1025237"/>
                  <a:pt x="1142835" y="1040180"/>
                  <a:pt x="1149927" y="1052946"/>
                </a:cubicBezTo>
                <a:cubicBezTo>
                  <a:pt x="1166100" y="1082057"/>
                  <a:pt x="1177636" y="1117600"/>
                  <a:pt x="1205345" y="1136073"/>
                </a:cubicBezTo>
                <a:lnTo>
                  <a:pt x="1288472" y="1191491"/>
                </a:lnTo>
                <a:cubicBezTo>
                  <a:pt x="1293090" y="1205346"/>
                  <a:pt x="1292000" y="1222728"/>
                  <a:pt x="1302327" y="1233055"/>
                </a:cubicBezTo>
                <a:cubicBezTo>
                  <a:pt x="1312653" y="1243381"/>
                  <a:pt x="1331367" y="1239396"/>
                  <a:pt x="1343890" y="1246909"/>
                </a:cubicBezTo>
                <a:cubicBezTo>
                  <a:pt x="1355091" y="1253629"/>
                  <a:pt x="1361400" y="1266458"/>
                  <a:pt x="1371600" y="1274618"/>
                </a:cubicBezTo>
                <a:cubicBezTo>
                  <a:pt x="1409969" y="1305313"/>
                  <a:pt x="1410826" y="1301548"/>
                  <a:pt x="1454727" y="1316182"/>
                </a:cubicBezTo>
                <a:cubicBezTo>
                  <a:pt x="1500909" y="1311564"/>
                  <a:pt x="1548049" y="1312763"/>
                  <a:pt x="1593272" y="1302327"/>
                </a:cubicBezTo>
                <a:cubicBezTo>
                  <a:pt x="1609497" y="1298583"/>
                  <a:pt x="1619943" y="1282064"/>
                  <a:pt x="1634836" y="1274618"/>
                </a:cubicBezTo>
                <a:cubicBezTo>
                  <a:pt x="1647898" y="1268087"/>
                  <a:pt x="1662545" y="1265382"/>
                  <a:pt x="1676400" y="1260764"/>
                </a:cubicBezTo>
                <a:cubicBezTo>
                  <a:pt x="1685636" y="1246909"/>
                  <a:pt x="1692335" y="1230974"/>
                  <a:pt x="1704109" y="1219200"/>
                </a:cubicBezTo>
                <a:cubicBezTo>
                  <a:pt x="1730966" y="1192343"/>
                  <a:pt x="1753432" y="1188904"/>
                  <a:pt x="1787236" y="1177636"/>
                </a:cubicBezTo>
                <a:lnTo>
                  <a:pt x="1870363" y="1052946"/>
                </a:lnTo>
                <a:cubicBezTo>
                  <a:pt x="1879599" y="1039091"/>
                  <a:pt x="1884217" y="1020618"/>
                  <a:pt x="1898072" y="1011382"/>
                </a:cubicBezTo>
                <a:lnTo>
                  <a:pt x="1939636" y="983673"/>
                </a:lnTo>
                <a:cubicBezTo>
                  <a:pt x="1954270" y="939769"/>
                  <a:pt x="1950503" y="938917"/>
                  <a:pt x="1981200" y="900546"/>
                </a:cubicBezTo>
                <a:cubicBezTo>
                  <a:pt x="1989360" y="890346"/>
                  <a:pt x="2000749" y="883036"/>
                  <a:pt x="2008909" y="872836"/>
                </a:cubicBezTo>
                <a:cubicBezTo>
                  <a:pt x="2061686" y="806864"/>
                  <a:pt x="2006932" y="851064"/>
                  <a:pt x="2078181" y="803564"/>
                </a:cubicBezTo>
                <a:cubicBezTo>
                  <a:pt x="2124363" y="734290"/>
                  <a:pt x="2092035" y="771237"/>
                  <a:pt x="2189018" y="706582"/>
                </a:cubicBezTo>
                <a:lnTo>
                  <a:pt x="2230581" y="678873"/>
                </a:lnTo>
                <a:lnTo>
                  <a:pt x="2272145" y="651164"/>
                </a:lnTo>
                <a:cubicBezTo>
                  <a:pt x="2306157" y="600146"/>
                  <a:pt x="2291353" y="607459"/>
                  <a:pt x="2355272" y="581891"/>
                </a:cubicBezTo>
                <a:cubicBezTo>
                  <a:pt x="2382391" y="571043"/>
                  <a:pt x="2438400" y="554182"/>
                  <a:pt x="2438400" y="554182"/>
                </a:cubicBezTo>
                <a:lnTo>
                  <a:pt x="2563090" y="471055"/>
                </a:lnTo>
                <a:cubicBezTo>
                  <a:pt x="2576945" y="461819"/>
                  <a:pt x="2592880" y="455120"/>
                  <a:pt x="2604654" y="443346"/>
                </a:cubicBezTo>
                <a:cubicBezTo>
                  <a:pt x="2642689" y="405309"/>
                  <a:pt x="2619971" y="419767"/>
                  <a:pt x="2673927" y="401782"/>
                </a:cubicBezTo>
                <a:lnTo>
                  <a:pt x="2951018" y="415636"/>
                </a:lnTo>
                <a:cubicBezTo>
                  <a:pt x="2982772" y="423257"/>
                  <a:pt x="2997199" y="461818"/>
                  <a:pt x="3020290" y="484909"/>
                </a:cubicBezTo>
                <a:lnTo>
                  <a:pt x="3048000" y="512618"/>
                </a:lnTo>
                <a:cubicBezTo>
                  <a:pt x="3052618" y="526473"/>
                  <a:pt x="3058011" y="540093"/>
                  <a:pt x="3061854" y="554182"/>
                </a:cubicBezTo>
                <a:cubicBezTo>
                  <a:pt x="3071874" y="590923"/>
                  <a:pt x="3077520" y="628890"/>
                  <a:pt x="3089563" y="665018"/>
                </a:cubicBezTo>
                <a:cubicBezTo>
                  <a:pt x="3124718" y="770486"/>
                  <a:pt x="3111544" y="719505"/>
                  <a:pt x="3131127" y="817418"/>
                </a:cubicBezTo>
                <a:cubicBezTo>
                  <a:pt x="3137582" y="894880"/>
                  <a:pt x="3138036" y="976679"/>
                  <a:pt x="3158836" y="1052946"/>
                </a:cubicBezTo>
                <a:cubicBezTo>
                  <a:pt x="3174902" y="1111854"/>
                  <a:pt x="3177858" y="1144136"/>
                  <a:pt x="3228109" y="1177636"/>
                </a:cubicBezTo>
                <a:cubicBezTo>
                  <a:pt x="3240260" y="1185737"/>
                  <a:pt x="3255818" y="1186873"/>
                  <a:pt x="3269672" y="1191491"/>
                </a:cubicBezTo>
                <a:cubicBezTo>
                  <a:pt x="3343563" y="1186873"/>
                  <a:pt x="3418216" y="1189183"/>
                  <a:pt x="3491345" y="1177636"/>
                </a:cubicBezTo>
                <a:cubicBezTo>
                  <a:pt x="3538641" y="1170168"/>
                  <a:pt x="3531795" y="1134305"/>
                  <a:pt x="3560618" y="1108364"/>
                </a:cubicBezTo>
                <a:cubicBezTo>
                  <a:pt x="3594945" y="1077470"/>
                  <a:pt x="3638798" y="1057891"/>
                  <a:pt x="3671454" y="1025236"/>
                </a:cubicBezTo>
                <a:cubicBezTo>
                  <a:pt x="3724792" y="971899"/>
                  <a:pt x="3696716" y="994541"/>
                  <a:pt x="3754581" y="955964"/>
                </a:cubicBezTo>
                <a:cubicBezTo>
                  <a:pt x="3779213" y="882071"/>
                  <a:pt x="3748423" y="937492"/>
                  <a:pt x="3810000" y="900546"/>
                </a:cubicBezTo>
                <a:cubicBezTo>
                  <a:pt x="3833167" y="886646"/>
                  <a:pt x="3851262" y="851092"/>
                  <a:pt x="3865418" y="831273"/>
                </a:cubicBezTo>
                <a:cubicBezTo>
                  <a:pt x="3878839" y="812483"/>
                  <a:pt x="3894743" y="795436"/>
                  <a:pt x="3906981" y="775855"/>
                </a:cubicBezTo>
                <a:cubicBezTo>
                  <a:pt x="3917927" y="758341"/>
                  <a:pt x="3924064" y="738146"/>
                  <a:pt x="3934690" y="720436"/>
                </a:cubicBezTo>
                <a:cubicBezTo>
                  <a:pt x="3950582" y="693949"/>
                  <a:pt x="4006416" y="611357"/>
                  <a:pt x="4031672" y="581891"/>
                </a:cubicBezTo>
                <a:cubicBezTo>
                  <a:pt x="4044423" y="567015"/>
                  <a:pt x="4057770" y="552356"/>
                  <a:pt x="4073236" y="540327"/>
                </a:cubicBezTo>
                <a:cubicBezTo>
                  <a:pt x="4073246" y="540319"/>
                  <a:pt x="4177140" y="471058"/>
                  <a:pt x="4197927" y="457200"/>
                </a:cubicBezTo>
                <a:cubicBezTo>
                  <a:pt x="4211781" y="447964"/>
                  <a:pt x="4227716" y="441265"/>
                  <a:pt x="4239490" y="429491"/>
                </a:cubicBezTo>
                <a:cubicBezTo>
                  <a:pt x="4248727" y="420255"/>
                  <a:pt x="4259040" y="411982"/>
                  <a:pt x="4267200" y="401782"/>
                </a:cubicBezTo>
                <a:cubicBezTo>
                  <a:pt x="4277602" y="388780"/>
                  <a:pt x="4281907" y="370620"/>
                  <a:pt x="4294909" y="360218"/>
                </a:cubicBezTo>
                <a:cubicBezTo>
                  <a:pt x="4306313" y="351095"/>
                  <a:pt x="4322618" y="350982"/>
                  <a:pt x="4336472" y="346364"/>
                </a:cubicBezTo>
                <a:cubicBezTo>
                  <a:pt x="4354945" y="332509"/>
                  <a:pt x="4374151" y="319582"/>
                  <a:pt x="4391890" y="304800"/>
                </a:cubicBezTo>
                <a:cubicBezTo>
                  <a:pt x="4430546" y="272587"/>
                  <a:pt x="4409787" y="275070"/>
                  <a:pt x="4461163" y="249382"/>
                </a:cubicBezTo>
                <a:cubicBezTo>
                  <a:pt x="4474225" y="242851"/>
                  <a:pt x="4488872" y="240145"/>
                  <a:pt x="4502727" y="235527"/>
                </a:cubicBezTo>
                <a:cubicBezTo>
                  <a:pt x="4521200" y="221673"/>
                  <a:pt x="4540613" y="208991"/>
                  <a:pt x="4558145" y="193964"/>
                </a:cubicBezTo>
                <a:cubicBezTo>
                  <a:pt x="4594367" y="162917"/>
                  <a:pt x="4632509" y="105370"/>
                  <a:pt x="4682836" y="96982"/>
                </a:cubicBezTo>
                <a:lnTo>
                  <a:pt x="4765963" y="83127"/>
                </a:lnTo>
                <a:cubicBezTo>
                  <a:pt x="4784436" y="73891"/>
                  <a:pt x="4803449" y="65665"/>
                  <a:pt x="4821381" y="55418"/>
                </a:cubicBezTo>
                <a:cubicBezTo>
                  <a:pt x="4835838" y="47157"/>
                  <a:pt x="4847729" y="34472"/>
                  <a:pt x="4862945" y="27709"/>
                </a:cubicBezTo>
                <a:cubicBezTo>
                  <a:pt x="4889635" y="15847"/>
                  <a:pt x="4946072" y="0"/>
                  <a:pt x="4946072" y="0"/>
                </a:cubicBezTo>
                <a:cubicBezTo>
                  <a:pt x="5053537" y="19539"/>
                  <a:pt x="5131095" y="32720"/>
                  <a:pt x="5237018" y="55418"/>
                </a:cubicBezTo>
                <a:lnTo>
                  <a:pt x="5430981" y="96982"/>
                </a:lnTo>
                <a:cubicBezTo>
                  <a:pt x="5458690" y="110837"/>
                  <a:pt x="5485345" y="127040"/>
                  <a:pt x="5514109" y="138546"/>
                </a:cubicBezTo>
                <a:cubicBezTo>
                  <a:pt x="5531788" y="145618"/>
                  <a:pt x="5551218" y="147169"/>
                  <a:pt x="5569527" y="152400"/>
                </a:cubicBezTo>
                <a:cubicBezTo>
                  <a:pt x="5708648" y="192149"/>
                  <a:pt x="5493273" y="136802"/>
                  <a:pt x="5666509" y="180109"/>
                </a:cubicBezTo>
                <a:cubicBezTo>
                  <a:pt x="5751711" y="222710"/>
                  <a:pt x="5704746" y="196363"/>
                  <a:pt x="5805054" y="263236"/>
                </a:cubicBezTo>
                <a:lnTo>
                  <a:pt x="5846618" y="290946"/>
                </a:lnTo>
                <a:cubicBezTo>
                  <a:pt x="5936706" y="426076"/>
                  <a:pt x="5792264" y="219407"/>
                  <a:pt x="5929745" y="374073"/>
                </a:cubicBezTo>
                <a:cubicBezTo>
                  <a:pt x="5987041" y="438531"/>
                  <a:pt x="5987194" y="463295"/>
                  <a:pt x="6012872" y="540327"/>
                </a:cubicBezTo>
                <a:lnTo>
                  <a:pt x="6040581" y="623455"/>
                </a:lnTo>
                <a:lnTo>
                  <a:pt x="6054436" y="665018"/>
                </a:lnTo>
                <a:cubicBezTo>
                  <a:pt x="6059054" y="692727"/>
                  <a:pt x="6058426" y="721843"/>
                  <a:pt x="6068290" y="748146"/>
                </a:cubicBezTo>
                <a:cubicBezTo>
                  <a:pt x="6074870" y="765692"/>
                  <a:pt x="6127075" y="796572"/>
                  <a:pt x="6137563" y="803564"/>
                </a:cubicBezTo>
                <a:lnTo>
                  <a:pt x="6165272" y="845127"/>
                </a:ln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p:cNvSpPr>
            <a:spLocks noGrp="1"/>
          </p:cNvSpPr>
          <p:nvPr>
            <p:ph type="sldNum" sz="quarter" idx="12"/>
          </p:nvPr>
        </p:nvSpPr>
        <p:spPr>
          <a:xfrm>
            <a:off x="6457950" y="6356351"/>
            <a:ext cx="2057400" cy="365125"/>
          </a:xfrm>
        </p:spPr>
        <p:txBody>
          <a:bodyPr/>
          <a:lstStyle/>
          <a:p>
            <a:fld id="{9ADEE1D8-2EA4-43A6-9402-E8537A0D80EF}" type="slidenum">
              <a:rPr kumimoji="1" lang="ja-JP" altLang="en-US" smtClean="0"/>
              <a:t>7</a:t>
            </a:fld>
            <a:endParaRPr kumimoji="1" lang="ja-JP" altLang="en-US" dirty="0"/>
          </a:p>
        </p:txBody>
      </p:sp>
      <p:sp>
        <p:nvSpPr>
          <p:cNvPr id="9" name="テキスト ボックス 8"/>
          <p:cNvSpPr txBox="1"/>
          <p:nvPr/>
        </p:nvSpPr>
        <p:spPr>
          <a:xfrm rot="5400000">
            <a:off x="6426064" y="3587669"/>
            <a:ext cx="3737433" cy="646331"/>
          </a:xfrm>
          <a:prstGeom prst="rect">
            <a:avLst/>
          </a:prstGeom>
          <a:noFill/>
        </p:spPr>
        <p:txBody>
          <a:bodyPr wrap="none" rtlCol="0">
            <a:spAutoFit/>
          </a:bodyPr>
          <a:lstStyle/>
          <a:p>
            <a:r>
              <a:rPr kumimoji="1" lang="en-US" altLang="ja-JP" sz="3600" dirty="0"/>
              <a:t>Essential Principles</a:t>
            </a:r>
            <a:endParaRPr kumimoji="1" lang="ja-JP" altLang="en-US" sz="3600" dirty="0"/>
          </a:p>
        </p:txBody>
      </p:sp>
      <p:sp>
        <p:nvSpPr>
          <p:cNvPr id="10" name="正方形/長方形 9"/>
          <p:cNvSpPr/>
          <p:nvPr/>
        </p:nvSpPr>
        <p:spPr>
          <a:xfrm>
            <a:off x="1049435" y="1513807"/>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Test1</a:t>
            </a:r>
            <a:endParaRPr kumimoji="1" lang="ja-JP" altLang="en-US" sz="2800" dirty="0"/>
          </a:p>
        </p:txBody>
      </p:sp>
      <p:sp>
        <p:nvSpPr>
          <p:cNvPr id="11" name="正方形/長方形 10"/>
          <p:cNvSpPr/>
          <p:nvPr/>
        </p:nvSpPr>
        <p:spPr>
          <a:xfrm>
            <a:off x="4596326" y="2133472"/>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Test5</a:t>
            </a:r>
            <a:endParaRPr kumimoji="1" lang="ja-JP" altLang="en-US" sz="2800" dirty="0"/>
          </a:p>
        </p:txBody>
      </p:sp>
      <p:sp>
        <p:nvSpPr>
          <p:cNvPr id="12" name="正方形/長方形 11"/>
          <p:cNvSpPr/>
          <p:nvPr/>
        </p:nvSpPr>
        <p:spPr>
          <a:xfrm>
            <a:off x="3337797" y="1854174"/>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Test4</a:t>
            </a:r>
            <a:endParaRPr kumimoji="1" lang="ja-JP" altLang="en-US" sz="2800" dirty="0"/>
          </a:p>
        </p:txBody>
      </p:sp>
      <p:sp>
        <p:nvSpPr>
          <p:cNvPr id="13" name="正方形/長方形 12"/>
          <p:cNvSpPr/>
          <p:nvPr/>
        </p:nvSpPr>
        <p:spPr>
          <a:xfrm>
            <a:off x="1885983" y="2279566"/>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Test3</a:t>
            </a:r>
            <a:endParaRPr kumimoji="1" lang="ja-JP" altLang="en-US" sz="2800" dirty="0"/>
          </a:p>
        </p:txBody>
      </p:sp>
      <p:sp>
        <p:nvSpPr>
          <p:cNvPr id="14" name="正方形/長方形 13"/>
          <p:cNvSpPr/>
          <p:nvPr/>
        </p:nvSpPr>
        <p:spPr>
          <a:xfrm>
            <a:off x="2540506" y="1234509"/>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Test2</a:t>
            </a:r>
            <a:endParaRPr kumimoji="1" lang="ja-JP" altLang="en-US" sz="2800" dirty="0"/>
          </a:p>
        </p:txBody>
      </p:sp>
      <p:sp>
        <p:nvSpPr>
          <p:cNvPr id="15" name="右矢印 14"/>
          <p:cNvSpPr/>
          <p:nvPr/>
        </p:nvSpPr>
        <p:spPr>
          <a:xfrm>
            <a:off x="6876256" y="2133472"/>
            <a:ext cx="864096" cy="340367"/>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6876256" y="3745859"/>
            <a:ext cx="864096" cy="340367"/>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a:off x="6876287" y="5520544"/>
            <a:ext cx="864096" cy="340367"/>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666711" y="3466561"/>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Test1</a:t>
            </a:r>
            <a:endParaRPr kumimoji="1" lang="ja-JP" altLang="en-US" sz="2800" dirty="0"/>
          </a:p>
        </p:txBody>
      </p:sp>
      <p:sp>
        <p:nvSpPr>
          <p:cNvPr id="21" name="正方形/長方形 20"/>
          <p:cNvSpPr/>
          <p:nvPr/>
        </p:nvSpPr>
        <p:spPr>
          <a:xfrm>
            <a:off x="2955072" y="3806928"/>
            <a:ext cx="3201103" cy="8670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Test4</a:t>
            </a:r>
          </a:p>
          <a:p>
            <a:pPr algn="ctr"/>
            <a:r>
              <a:rPr lang="en-US" altLang="ja-JP" sz="2800" dirty="0"/>
              <a:t>(Standards)</a:t>
            </a:r>
            <a:endParaRPr kumimoji="1" lang="ja-JP" altLang="en-US" sz="2800" dirty="0"/>
          </a:p>
        </p:txBody>
      </p:sp>
      <p:sp>
        <p:nvSpPr>
          <p:cNvPr id="22" name="正方形/長方形 21"/>
          <p:cNvSpPr/>
          <p:nvPr/>
        </p:nvSpPr>
        <p:spPr>
          <a:xfrm>
            <a:off x="1503259" y="4232320"/>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Test3</a:t>
            </a:r>
            <a:endParaRPr kumimoji="1" lang="ja-JP" altLang="en-US" sz="2800" dirty="0"/>
          </a:p>
        </p:txBody>
      </p:sp>
      <p:sp>
        <p:nvSpPr>
          <p:cNvPr id="23" name="正方形/長方形 22"/>
          <p:cNvSpPr/>
          <p:nvPr/>
        </p:nvSpPr>
        <p:spPr>
          <a:xfrm>
            <a:off x="2157782" y="3187263"/>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Test2</a:t>
            </a:r>
            <a:endParaRPr kumimoji="1" lang="ja-JP" altLang="en-US" sz="2800" dirty="0"/>
          </a:p>
        </p:txBody>
      </p:sp>
      <p:sp>
        <p:nvSpPr>
          <p:cNvPr id="29" name="正方形/長方形 28"/>
          <p:cNvSpPr/>
          <p:nvPr/>
        </p:nvSpPr>
        <p:spPr>
          <a:xfrm>
            <a:off x="466413" y="5644429"/>
            <a:ext cx="1673096" cy="61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Test1</a:t>
            </a:r>
            <a:endParaRPr kumimoji="1" lang="ja-JP" altLang="en-US" sz="2800" dirty="0"/>
          </a:p>
        </p:txBody>
      </p:sp>
      <p:sp>
        <p:nvSpPr>
          <p:cNvPr id="34" name="正方形/長方形 33"/>
          <p:cNvSpPr/>
          <p:nvPr/>
        </p:nvSpPr>
        <p:spPr>
          <a:xfrm>
            <a:off x="1763688" y="5247523"/>
            <a:ext cx="3201103" cy="8670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Test2</a:t>
            </a:r>
          </a:p>
          <a:p>
            <a:pPr algn="ctr"/>
            <a:r>
              <a:rPr lang="en-US" altLang="ja-JP" sz="2800" dirty="0"/>
              <a:t>(Standards)</a:t>
            </a:r>
            <a:endParaRPr kumimoji="1" lang="ja-JP" altLang="en-US" sz="2800" dirty="0"/>
          </a:p>
        </p:txBody>
      </p:sp>
      <p:sp>
        <p:nvSpPr>
          <p:cNvPr id="35" name="正方形/長方形 34"/>
          <p:cNvSpPr/>
          <p:nvPr/>
        </p:nvSpPr>
        <p:spPr>
          <a:xfrm>
            <a:off x="3608155" y="5681068"/>
            <a:ext cx="3201103" cy="8670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t>Test3</a:t>
            </a:r>
          </a:p>
          <a:p>
            <a:pPr algn="ctr"/>
            <a:r>
              <a:rPr lang="en-US" altLang="ja-JP" sz="2800" dirty="0"/>
              <a:t>(Standards)</a:t>
            </a:r>
            <a:endParaRPr kumimoji="1" lang="ja-JP" altLang="en-US" sz="2800" dirty="0"/>
          </a:p>
        </p:txBody>
      </p:sp>
      <p:sp>
        <p:nvSpPr>
          <p:cNvPr id="3" name="テキスト ボックス 2"/>
          <p:cNvSpPr txBox="1"/>
          <p:nvPr/>
        </p:nvSpPr>
        <p:spPr>
          <a:xfrm>
            <a:off x="581892" y="2748825"/>
            <a:ext cx="6063101" cy="2000548"/>
          </a:xfrm>
          <a:prstGeom prst="rect">
            <a:avLst/>
          </a:prstGeom>
          <a:solidFill>
            <a:schemeClr val="bg1"/>
          </a:solidFill>
          <a:ln w="57150">
            <a:solidFill>
              <a:srgbClr val="FF0000"/>
            </a:solidFill>
          </a:ln>
        </p:spPr>
        <p:txBody>
          <a:bodyPr wrap="square" rtlCol="0">
            <a:spAutoFit/>
          </a:bodyPr>
          <a:lstStyle/>
          <a:p>
            <a:pPr algn="ctr"/>
            <a:r>
              <a:rPr kumimoji="1" lang="en-US" altLang="ja-JP" sz="2800" dirty="0"/>
              <a:t>In general, any </a:t>
            </a:r>
            <a:r>
              <a:rPr lang="en-US" altLang="ja-JP" sz="2800" dirty="0"/>
              <a:t>test</a:t>
            </a:r>
            <a:r>
              <a:rPr kumimoji="1" lang="en-US" altLang="ja-JP" sz="2800" dirty="0"/>
              <a:t>s method </a:t>
            </a:r>
            <a:r>
              <a:rPr lang="en-US" altLang="ja-JP" sz="2800" dirty="0"/>
              <a:t>should be</a:t>
            </a:r>
            <a:r>
              <a:rPr kumimoji="1" lang="en-US" altLang="ja-JP" sz="2800" dirty="0"/>
              <a:t> acceptable if the </a:t>
            </a:r>
            <a:r>
              <a:rPr lang="en-US" altLang="ja-JP" sz="2800" dirty="0"/>
              <a:t>result</a:t>
            </a:r>
            <a:r>
              <a:rPr kumimoji="1" lang="en-US" altLang="ja-JP" sz="2800" dirty="0"/>
              <a:t> of tests </a:t>
            </a:r>
            <a:r>
              <a:rPr lang="en-US" altLang="ja-JP" sz="2800" dirty="0"/>
              <a:t>shows the conformance with</a:t>
            </a:r>
            <a:r>
              <a:rPr kumimoji="1" lang="en-US" altLang="ja-JP" sz="2800" dirty="0"/>
              <a:t> the EP</a:t>
            </a:r>
          </a:p>
          <a:p>
            <a:pPr algn="ctr"/>
            <a:r>
              <a:rPr lang="en-US" altLang="ja-JP" sz="4000" dirty="0"/>
              <a:t>But……</a:t>
            </a:r>
            <a:endParaRPr kumimoji="1" lang="en-US" altLang="ja-JP" sz="4000" dirty="0"/>
          </a:p>
        </p:txBody>
      </p:sp>
    </p:spTree>
    <p:extLst>
      <p:ext uri="{BB962C8B-B14F-4D97-AF65-F5344CB8AC3E}">
        <p14:creationId xmlns:p14="http://schemas.microsoft.com/office/powerpoint/2010/main" val="761880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4438" y="1005450"/>
            <a:ext cx="7886700" cy="1325563"/>
          </a:xfrm>
        </p:spPr>
        <p:txBody>
          <a:bodyPr/>
          <a:lstStyle/>
          <a:p>
            <a:r>
              <a:rPr lang="en-US" altLang="ja-JP" sz="3600" dirty="0">
                <a:latin typeface="+mn-lt"/>
              </a:rPr>
              <a:t>The use of consensus s</a:t>
            </a:r>
            <a:r>
              <a:rPr kumimoji="1" lang="en-US" altLang="ja-JP" sz="3600" dirty="0">
                <a:latin typeface="+mn-lt"/>
              </a:rPr>
              <a:t>tandards</a:t>
            </a:r>
            <a:endParaRPr kumimoji="1" lang="ja-JP" altLang="en-US" sz="3600" dirty="0">
              <a:latin typeface="+mn-lt"/>
            </a:endParaRPr>
          </a:p>
        </p:txBody>
      </p:sp>
      <p:sp>
        <p:nvSpPr>
          <p:cNvPr id="3" name="コンテンツ プレースホルダー 2"/>
          <p:cNvSpPr>
            <a:spLocks noGrp="1"/>
          </p:cNvSpPr>
          <p:nvPr>
            <p:ph idx="1"/>
          </p:nvPr>
        </p:nvSpPr>
        <p:spPr>
          <a:xfrm>
            <a:off x="751114" y="1997227"/>
            <a:ext cx="7905871" cy="1540768"/>
          </a:xfrm>
        </p:spPr>
        <p:txBody>
          <a:bodyPr>
            <a:noAutofit/>
          </a:bodyPr>
          <a:lstStyle/>
          <a:p>
            <a:r>
              <a:rPr kumimoji="1" lang="en-US" altLang="ja-JP" sz="3600" dirty="0"/>
              <a:t>Enhance transparency</a:t>
            </a:r>
          </a:p>
          <a:p>
            <a:r>
              <a:rPr lang="en-US" altLang="ja-JP" sz="3600" dirty="0"/>
              <a:t>Reduce duplication</a:t>
            </a:r>
          </a:p>
          <a:p>
            <a:r>
              <a:rPr kumimoji="1" lang="en-US" altLang="ja-JP" sz="3600" dirty="0"/>
              <a:t>Reduce oversight</a:t>
            </a:r>
            <a:endParaRPr kumimoji="1" lang="ja-JP" altLang="en-US" sz="3600" dirty="0"/>
          </a:p>
        </p:txBody>
      </p:sp>
      <p:sp>
        <p:nvSpPr>
          <p:cNvPr id="6" name="右矢印 5"/>
          <p:cNvSpPr/>
          <p:nvPr/>
        </p:nvSpPr>
        <p:spPr>
          <a:xfrm>
            <a:off x="417893" y="4933565"/>
            <a:ext cx="79208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815605" y="4933565"/>
            <a:ext cx="2146357" cy="584775"/>
          </a:xfrm>
          <a:prstGeom prst="rect">
            <a:avLst/>
          </a:prstGeom>
          <a:noFill/>
        </p:spPr>
        <p:txBody>
          <a:bodyPr wrap="none" rtlCol="0">
            <a:spAutoFit/>
          </a:bodyPr>
          <a:lstStyle/>
          <a:p>
            <a:r>
              <a:rPr kumimoji="1" lang="en-US" altLang="ja-JP" sz="3200" dirty="0"/>
              <a:t>Time saving</a:t>
            </a:r>
            <a:endParaRPr kumimoji="1" lang="ja-JP" altLang="en-US" sz="3200" dirty="0"/>
          </a:p>
        </p:txBody>
      </p:sp>
      <p:sp>
        <p:nvSpPr>
          <p:cNvPr id="9" name="テキスト ボックス 8"/>
          <p:cNvSpPr txBox="1"/>
          <p:nvPr/>
        </p:nvSpPr>
        <p:spPr>
          <a:xfrm>
            <a:off x="2749761" y="5823950"/>
            <a:ext cx="45719" cy="369332"/>
          </a:xfrm>
          <a:prstGeom prst="rect">
            <a:avLst/>
          </a:prstGeom>
          <a:noFill/>
        </p:spPr>
        <p:txBody>
          <a:bodyPr wrap="square" rtlCol="0">
            <a:spAutoFit/>
          </a:bodyPr>
          <a:lstStyle/>
          <a:p>
            <a:endParaRPr kumimoji="1" lang="ja-JP" altLang="en-US" dirty="0"/>
          </a:p>
        </p:txBody>
      </p:sp>
      <p:sp>
        <p:nvSpPr>
          <p:cNvPr id="10" name="テキスト ボックス 9"/>
          <p:cNvSpPr txBox="1"/>
          <p:nvPr/>
        </p:nvSpPr>
        <p:spPr>
          <a:xfrm>
            <a:off x="1815605" y="5408846"/>
            <a:ext cx="2048766" cy="584775"/>
          </a:xfrm>
          <a:prstGeom prst="rect">
            <a:avLst/>
          </a:prstGeom>
          <a:noFill/>
        </p:spPr>
        <p:txBody>
          <a:bodyPr wrap="none" rtlCol="0">
            <a:spAutoFit/>
          </a:bodyPr>
          <a:lstStyle/>
          <a:p>
            <a:r>
              <a:rPr kumimoji="1" lang="en-US" altLang="ja-JP" sz="3200" dirty="0"/>
              <a:t>Cost saving</a:t>
            </a:r>
            <a:endParaRPr kumimoji="1" lang="ja-JP" altLang="en-US" sz="3200" dirty="0"/>
          </a:p>
        </p:txBody>
      </p:sp>
      <p:sp>
        <p:nvSpPr>
          <p:cNvPr id="14" name="テキスト ボックス 13"/>
          <p:cNvSpPr txBox="1"/>
          <p:nvPr/>
        </p:nvSpPr>
        <p:spPr>
          <a:xfrm>
            <a:off x="1815605" y="4387473"/>
            <a:ext cx="6738832" cy="584775"/>
          </a:xfrm>
          <a:prstGeom prst="rect">
            <a:avLst/>
          </a:prstGeom>
          <a:noFill/>
        </p:spPr>
        <p:txBody>
          <a:bodyPr wrap="none" rtlCol="0">
            <a:spAutoFit/>
          </a:bodyPr>
          <a:lstStyle/>
          <a:p>
            <a:r>
              <a:rPr kumimoji="1" lang="en-US" altLang="ja-JP" sz="3200" dirty="0"/>
              <a:t>Enhancing quality of application/review</a:t>
            </a:r>
            <a:endParaRPr kumimoji="1" lang="ja-JP" altLang="en-US" sz="3200" dirty="0"/>
          </a:p>
        </p:txBody>
      </p:sp>
      <p:sp>
        <p:nvSpPr>
          <p:cNvPr id="4" name="正方形/長方形 3"/>
          <p:cNvSpPr/>
          <p:nvPr/>
        </p:nvSpPr>
        <p:spPr>
          <a:xfrm>
            <a:off x="1491343" y="4124228"/>
            <a:ext cx="7260771" cy="2212660"/>
          </a:xfrm>
          <a:prstGeom prst="rect">
            <a:avLst/>
          </a:prstGeom>
          <a:noFill/>
          <a:ln w="762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スライド番号プレースホルダー 10"/>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8</a:t>
            </a:fld>
            <a:endParaRPr kumimoji="1" lang="ja-JP" altLang="en-US"/>
          </a:p>
        </p:txBody>
      </p:sp>
    </p:spTree>
    <p:extLst>
      <p:ext uri="{BB962C8B-B14F-4D97-AF65-F5344CB8AC3E}">
        <p14:creationId xmlns:p14="http://schemas.microsoft.com/office/powerpoint/2010/main" val="223978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81650" y="1017048"/>
            <a:ext cx="6556950" cy="711042"/>
          </a:xfrm>
        </p:spPr>
        <p:txBody>
          <a:bodyPr/>
          <a:lstStyle/>
          <a:p>
            <a:r>
              <a:rPr kumimoji="1" lang="en-US" altLang="ja-JP" dirty="0">
                <a:latin typeface="+mn-lt"/>
              </a:rPr>
              <a:t>Technologies and Standards</a:t>
            </a:r>
            <a:endParaRPr kumimoji="1" lang="ja-JP" altLang="en-US" dirty="0">
              <a:latin typeface="+mn-lt"/>
            </a:endParaRPr>
          </a:p>
        </p:txBody>
      </p:sp>
      <p:sp>
        <p:nvSpPr>
          <p:cNvPr id="6" name="正方形/長方形 5"/>
          <p:cNvSpPr/>
          <p:nvPr/>
        </p:nvSpPr>
        <p:spPr>
          <a:xfrm>
            <a:off x="2042383" y="3851787"/>
            <a:ext cx="792088" cy="25261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058607" y="3851787"/>
            <a:ext cx="792088" cy="25261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6291835" y="3851787"/>
            <a:ext cx="792088" cy="25261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rot="16200000">
            <a:off x="-191066" y="4923993"/>
            <a:ext cx="2234651" cy="646331"/>
          </a:xfrm>
          <a:prstGeom prst="rect">
            <a:avLst/>
          </a:prstGeom>
          <a:noFill/>
        </p:spPr>
        <p:txBody>
          <a:bodyPr wrap="none" rtlCol="0">
            <a:spAutoFit/>
          </a:bodyPr>
          <a:lstStyle/>
          <a:p>
            <a:r>
              <a:rPr kumimoji="1" lang="en-US" altLang="ja-JP" dirty="0"/>
              <a:t>Existing technologies/</a:t>
            </a:r>
          </a:p>
          <a:p>
            <a:r>
              <a:rPr lang="en-US" altLang="ja-JP" dirty="0"/>
              <a:t>knowledge</a:t>
            </a:r>
            <a:endParaRPr kumimoji="1" lang="en-US" altLang="ja-JP" dirty="0"/>
          </a:p>
        </p:txBody>
      </p:sp>
      <p:sp>
        <p:nvSpPr>
          <p:cNvPr id="13" name="テキスト ボックス 12"/>
          <p:cNvSpPr txBox="1"/>
          <p:nvPr/>
        </p:nvSpPr>
        <p:spPr>
          <a:xfrm>
            <a:off x="2117666" y="6448351"/>
            <a:ext cx="641522" cy="369332"/>
          </a:xfrm>
          <a:prstGeom prst="rect">
            <a:avLst/>
          </a:prstGeom>
          <a:noFill/>
        </p:spPr>
        <p:txBody>
          <a:bodyPr wrap="none" rtlCol="0">
            <a:spAutoFit/>
          </a:bodyPr>
          <a:lstStyle/>
          <a:p>
            <a:r>
              <a:rPr kumimoji="1" lang="en-US" altLang="ja-JP" dirty="0"/>
              <a:t>MD1</a:t>
            </a:r>
            <a:endParaRPr kumimoji="1" lang="ja-JP" altLang="en-US" dirty="0"/>
          </a:p>
        </p:txBody>
      </p:sp>
      <p:sp>
        <p:nvSpPr>
          <p:cNvPr id="14" name="テキスト ボックス 13"/>
          <p:cNvSpPr txBox="1"/>
          <p:nvPr/>
        </p:nvSpPr>
        <p:spPr>
          <a:xfrm>
            <a:off x="4133890" y="6448351"/>
            <a:ext cx="641522" cy="369332"/>
          </a:xfrm>
          <a:prstGeom prst="rect">
            <a:avLst/>
          </a:prstGeom>
          <a:noFill/>
        </p:spPr>
        <p:txBody>
          <a:bodyPr wrap="none" rtlCol="0">
            <a:spAutoFit/>
          </a:bodyPr>
          <a:lstStyle/>
          <a:p>
            <a:r>
              <a:rPr kumimoji="1" lang="en-US" altLang="ja-JP" dirty="0"/>
              <a:t>MD2</a:t>
            </a:r>
            <a:endParaRPr kumimoji="1" lang="ja-JP" altLang="en-US" dirty="0"/>
          </a:p>
        </p:txBody>
      </p:sp>
      <p:sp>
        <p:nvSpPr>
          <p:cNvPr id="15" name="テキスト ボックス 14"/>
          <p:cNvSpPr txBox="1"/>
          <p:nvPr/>
        </p:nvSpPr>
        <p:spPr>
          <a:xfrm>
            <a:off x="6367118" y="6448351"/>
            <a:ext cx="641522" cy="369332"/>
          </a:xfrm>
          <a:prstGeom prst="rect">
            <a:avLst/>
          </a:prstGeom>
          <a:noFill/>
        </p:spPr>
        <p:txBody>
          <a:bodyPr wrap="none" rtlCol="0">
            <a:spAutoFit/>
          </a:bodyPr>
          <a:lstStyle/>
          <a:p>
            <a:r>
              <a:rPr kumimoji="1" lang="en-US" altLang="ja-JP" dirty="0"/>
              <a:t>MD3</a:t>
            </a:r>
            <a:endParaRPr kumimoji="1" lang="ja-JP" altLang="en-US" dirty="0"/>
          </a:p>
        </p:txBody>
      </p:sp>
      <p:cxnSp>
        <p:nvCxnSpPr>
          <p:cNvPr id="17" name="直線コネクタ 16"/>
          <p:cNvCxnSpPr/>
          <p:nvPr/>
        </p:nvCxnSpPr>
        <p:spPr>
          <a:xfrm flipH="1">
            <a:off x="1538329" y="6377957"/>
            <a:ext cx="6264694" cy="1476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a:off x="1538328" y="3833083"/>
            <a:ext cx="626469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4058607" y="2960506"/>
            <a:ext cx="792088" cy="872577"/>
          </a:xfrm>
          <a:prstGeom prst="rect">
            <a:avLst/>
          </a:pr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6291835" y="1821336"/>
            <a:ext cx="792088" cy="2011748"/>
          </a:xfrm>
          <a:prstGeom prst="rect">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矢印コネクタ 26"/>
          <p:cNvCxnSpPr/>
          <p:nvPr/>
        </p:nvCxnSpPr>
        <p:spPr>
          <a:xfrm>
            <a:off x="7514991" y="3833083"/>
            <a:ext cx="0" cy="2544874"/>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H="1">
            <a:off x="1394311" y="1821336"/>
            <a:ext cx="626469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7514991" y="1821336"/>
            <a:ext cx="0" cy="2070182"/>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rot="16200000">
            <a:off x="236456" y="2452199"/>
            <a:ext cx="1379608" cy="646331"/>
          </a:xfrm>
          <a:prstGeom prst="rect">
            <a:avLst/>
          </a:prstGeom>
          <a:noFill/>
        </p:spPr>
        <p:txBody>
          <a:bodyPr wrap="none" rtlCol="0">
            <a:spAutoFit/>
          </a:bodyPr>
          <a:lstStyle/>
          <a:p>
            <a:r>
              <a:rPr kumimoji="1" lang="en-US" altLang="ja-JP" dirty="0"/>
              <a:t>Innovative</a:t>
            </a:r>
          </a:p>
          <a:p>
            <a:r>
              <a:rPr kumimoji="1" lang="en-US" altLang="ja-JP" dirty="0"/>
              <a:t>technologies</a:t>
            </a:r>
            <a:endParaRPr kumimoji="1" lang="ja-JP" altLang="en-US" dirty="0"/>
          </a:p>
        </p:txBody>
      </p:sp>
      <p:sp>
        <p:nvSpPr>
          <p:cNvPr id="35" name="テキスト ボックス 34"/>
          <p:cNvSpPr txBox="1"/>
          <p:nvPr/>
        </p:nvSpPr>
        <p:spPr>
          <a:xfrm rot="5400000">
            <a:off x="7428657" y="4900035"/>
            <a:ext cx="1118063" cy="369332"/>
          </a:xfrm>
          <a:prstGeom prst="rect">
            <a:avLst/>
          </a:prstGeom>
          <a:noFill/>
        </p:spPr>
        <p:txBody>
          <a:bodyPr wrap="none" rtlCol="0">
            <a:spAutoFit/>
          </a:bodyPr>
          <a:lstStyle/>
          <a:p>
            <a:r>
              <a:rPr kumimoji="1" lang="en-US" altLang="ja-JP" dirty="0"/>
              <a:t>Standards</a:t>
            </a:r>
            <a:endParaRPr kumimoji="1" lang="ja-JP" altLang="en-US" dirty="0"/>
          </a:p>
        </p:txBody>
      </p:sp>
      <p:sp>
        <p:nvSpPr>
          <p:cNvPr id="36" name="テキスト ボックス 35"/>
          <p:cNvSpPr txBox="1"/>
          <p:nvPr/>
        </p:nvSpPr>
        <p:spPr>
          <a:xfrm rot="5400000">
            <a:off x="7389769" y="2683385"/>
            <a:ext cx="1195840" cy="369332"/>
          </a:xfrm>
          <a:prstGeom prst="rect">
            <a:avLst/>
          </a:prstGeom>
          <a:noFill/>
        </p:spPr>
        <p:txBody>
          <a:bodyPr wrap="none" rtlCol="0">
            <a:spAutoFit/>
          </a:bodyPr>
          <a:lstStyle/>
          <a:p>
            <a:r>
              <a:rPr lang="en-US" altLang="ja-JP" dirty="0"/>
              <a:t>Challenges</a:t>
            </a:r>
            <a:endParaRPr kumimoji="1" lang="ja-JP" altLang="en-US" dirty="0"/>
          </a:p>
        </p:txBody>
      </p:sp>
      <p:sp>
        <p:nvSpPr>
          <p:cNvPr id="4" name="スライド番号プレースホルダー 3"/>
          <p:cNvSpPr>
            <a:spLocks noGrp="1"/>
          </p:cNvSpPr>
          <p:nvPr>
            <p:ph type="sldNum" sz="quarter" idx="12"/>
          </p:nvPr>
        </p:nvSpPr>
        <p:spPr>
          <a:xfrm>
            <a:off x="6457950" y="6356351"/>
            <a:ext cx="2057400" cy="365125"/>
          </a:xfrm>
        </p:spPr>
        <p:txBody>
          <a:bodyPr/>
          <a:lstStyle/>
          <a:p>
            <a:fld id="{8E4188AC-D11E-4F35-8D44-98C5082E44B3}" type="slidenum">
              <a:rPr kumimoji="1" lang="ja-JP" altLang="en-US" smtClean="0"/>
              <a:t>9</a:t>
            </a:fld>
            <a:endParaRPr kumimoji="1" lang="ja-JP" altLang="en-US"/>
          </a:p>
        </p:txBody>
      </p:sp>
    </p:spTree>
    <p:extLst>
      <p:ext uri="{BB962C8B-B14F-4D97-AF65-F5344CB8AC3E}">
        <p14:creationId xmlns:p14="http://schemas.microsoft.com/office/powerpoint/2010/main" val="20595571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TotalTime>
  <Words>1570</Words>
  <Application>Microsoft Office PowerPoint</Application>
  <PresentationFormat>Экран (4:3)</PresentationFormat>
  <Paragraphs>263</Paragraphs>
  <Slides>29</Slides>
  <Notes>17</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29</vt:i4>
      </vt:variant>
    </vt:vector>
  </HeadingPairs>
  <TitlesOfParts>
    <vt:vector size="35" baseType="lpstr">
      <vt:lpstr>Arial</vt:lpstr>
      <vt:lpstr>Calibri</vt:lpstr>
      <vt:lpstr>Calibri Light</vt:lpstr>
      <vt:lpstr>Times New Roman</vt:lpstr>
      <vt:lpstr>Wingdings</vt:lpstr>
      <vt:lpstr>Office テーマ</vt:lpstr>
      <vt:lpstr>Guidance Structure and Key Proposal - overview -</vt:lpstr>
      <vt:lpstr>Презентация PowerPoint</vt:lpstr>
      <vt:lpstr>Standard</vt:lpstr>
      <vt:lpstr>IMDRF Essential Principles</vt:lpstr>
      <vt:lpstr>“IMDRF Essential Principles” </vt:lpstr>
      <vt:lpstr>Презентация PowerPoint</vt:lpstr>
      <vt:lpstr>Презентация PowerPoint</vt:lpstr>
      <vt:lpstr>The use of consensus standards</vt:lpstr>
      <vt:lpstr>Technologies and Standards</vt:lpstr>
      <vt:lpstr>Презентация PowerPoint</vt:lpstr>
      <vt:lpstr>Презентация PowerPoint</vt:lpstr>
      <vt:lpstr>Презентация PowerPoint</vt:lpstr>
      <vt:lpstr>Презентация PowerPoint</vt:lpstr>
      <vt:lpstr>General</vt:lpstr>
      <vt:lpstr>1.  Map to IMDRF Essential Principles</vt:lpstr>
      <vt:lpstr>2.  Performance versus Design Stipulations</vt:lpstr>
      <vt:lpstr>3.  Characteristics</vt:lpstr>
      <vt:lpstr>Презентация PowerPoint</vt:lpstr>
      <vt:lpstr>Recommendation for Standards Development</vt:lpstr>
      <vt:lpstr>1. Optimizing Standards Content</vt:lpstr>
      <vt:lpstr>1. Optimizing Standards Content</vt:lpstr>
      <vt:lpstr>Презентация PowerPoint</vt:lpstr>
      <vt:lpstr>Enhancing Stakeholder Participation in Standards Development</vt:lpstr>
      <vt:lpstr>1. Joining the conversation</vt:lpstr>
      <vt:lpstr>2. Submitting effective comments</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村上 まどか</dc:creator>
  <cp:lastModifiedBy>Vladimir Antonov</cp:lastModifiedBy>
  <cp:revision>28</cp:revision>
  <dcterms:created xsi:type="dcterms:W3CDTF">2019-03-14T05:49:37Z</dcterms:created>
  <dcterms:modified xsi:type="dcterms:W3CDTF">2019-03-15T09:23:43Z</dcterms:modified>
</cp:coreProperties>
</file>