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Lst>
  <p:notesMasterIdLst>
    <p:notesMasterId r:id="rId21"/>
  </p:notesMasterIdLst>
  <p:sldIdLst>
    <p:sldId id="256" r:id="rId4"/>
    <p:sldId id="258" r:id="rId5"/>
    <p:sldId id="259" r:id="rId6"/>
    <p:sldId id="260" r:id="rId7"/>
    <p:sldId id="262" r:id="rId8"/>
    <p:sldId id="261" r:id="rId9"/>
    <p:sldId id="269" r:id="rId10"/>
    <p:sldId id="270" r:id="rId11"/>
    <p:sldId id="271" r:id="rId12"/>
    <p:sldId id="274" r:id="rId13"/>
    <p:sldId id="275" r:id="rId14"/>
    <p:sldId id="276" r:id="rId15"/>
    <p:sldId id="277" r:id="rId16"/>
    <p:sldId id="278" r:id="rId17"/>
    <p:sldId id="279" r:id="rId18"/>
    <p:sldId id="280" r:id="rId19"/>
    <p:sldId id="257" r:id="rId20"/>
  </p:sldIdLst>
  <p:sldSz cx="9144000" cy="6858000" type="screen4x3"/>
  <p:notesSz cx="6797675" cy="9928225"/>
  <p:defaultTextStyle>
    <a:defPPr>
      <a:defRPr lang="en-GB"/>
    </a:defPPr>
    <a:lvl1pPr algn="l" defTabSz="449263" rtl="0" eaLnBrk="0" fontAlgn="base" hangingPunct="0">
      <a:spcBef>
        <a:spcPct val="0"/>
      </a:spcBef>
      <a:spcAft>
        <a:spcPct val="0"/>
      </a:spcAft>
      <a:defRPr kern="1200">
        <a:solidFill>
          <a:schemeClr val="bg1"/>
        </a:solidFill>
        <a:latin typeface="Arial" charset="0"/>
        <a:ea typeface="+mn-ea"/>
        <a:cs typeface="Arial" charset="0"/>
      </a:defRPr>
    </a:lvl1pPr>
    <a:lvl2pPr marL="742950" indent="-285750" algn="l" defTabSz="449263" rtl="0" eaLnBrk="0" fontAlgn="base" hangingPunct="0">
      <a:spcBef>
        <a:spcPct val="0"/>
      </a:spcBef>
      <a:spcAft>
        <a:spcPct val="0"/>
      </a:spcAft>
      <a:defRPr kern="1200">
        <a:solidFill>
          <a:schemeClr val="bg1"/>
        </a:solidFill>
        <a:latin typeface="Arial" charset="0"/>
        <a:ea typeface="+mn-ea"/>
        <a:cs typeface="Arial" charset="0"/>
      </a:defRPr>
    </a:lvl2pPr>
    <a:lvl3pPr marL="1143000" indent="-228600" algn="l" defTabSz="449263" rtl="0" eaLnBrk="0" fontAlgn="base" hangingPunct="0">
      <a:spcBef>
        <a:spcPct val="0"/>
      </a:spcBef>
      <a:spcAft>
        <a:spcPct val="0"/>
      </a:spcAft>
      <a:defRPr kern="1200">
        <a:solidFill>
          <a:schemeClr val="bg1"/>
        </a:solidFill>
        <a:latin typeface="Arial" charset="0"/>
        <a:ea typeface="+mn-ea"/>
        <a:cs typeface="Arial" charset="0"/>
      </a:defRPr>
    </a:lvl3pPr>
    <a:lvl4pPr marL="1600200" indent="-228600" algn="l" defTabSz="449263" rtl="0" eaLnBrk="0" fontAlgn="base" hangingPunct="0">
      <a:spcBef>
        <a:spcPct val="0"/>
      </a:spcBef>
      <a:spcAft>
        <a:spcPct val="0"/>
      </a:spcAft>
      <a:defRPr kern="1200">
        <a:solidFill>
          <a:schemeClr val="bg1"/>
        </a:solidFill>
        <a:latin typeface="Arial" charset="0"/>
        <a:ea typeface="+mn-ea"/>
        <a:cs typeface="Arial" charset="0"/>
      </a:defRPr>
    </a:lvl4pPr>
    <a:lvl5pPr marL="2057400" indent="-228600" algn="l" defTabSz="449263" rtl="0" eaLnBrk="0" fontAlgn="base" hangingPunct="0">
      <a:spcBef>
        <a:spcPct val="0"/>
      </a:spcBef>
      <a:spcAft>
        <a:spcPct val="0"/>
      </a:spcAft>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5F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81965" autoAdjust="0"/>
  </p:normalViewPr>
  <p:slideViewPr>
    <p:cSldViewPr>
      <p:cViewPr>
        <p:scale>
          <a:sx n="60" d="100"/>
          <a:sy n="60" d="100"/>
        </p:scale>
        <p:origin x="-2040" y="-3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78"/>
        <p:guide pos="215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6797675" cy="9928225"/>
          </a:xfrm>
          <a:prstGeom prst="roundRect">
            <a:avLst>
              <a:gd name="adj" fmla="val 23"/>
            </a:avLst>
          </a:prstGeom>
          <a:solidFill>
            <a:srgbClr val="FFFFFF"/>
          </a:solidFill>
          <a:ln w="9525">
            <a:noFill/>
            <a:round/>
            <a:headEnd/>
            <a:tailEnd/>
          </a:ln>
          <a:effectLst/>
        </p:spPr>
        <p:txBody>
          <a:bodyPr wrap="none" lIns="91285" tIns="45643" rIns="91285" bIns="45643" anchor="ctr"/>
          <a:lstStyle/>
          <a:p>
            <a:pPr eaLnBrk="1" hangingPunct="1">
              <a:buClr>
                <a:srgbClr val="000000"/>
              </a:buClr>
              <a:buSzPct val="100000"/>
              <a:buFont typeface="Times New Roman" pitchFamily="18" charset="0"/>
              <a:buNone/>
            </a:pPr>
            <a:endParaRPr lang="en-US" altLang="en-US"/>
          </a:p>
        </p:txBody>
      </p:sp>
      <p:sp>
        <p:nvSpPr>
          <p:cNvPr id="2051" name="Text Box 2"/>
          <p:cNvSpPr txBox="1">
            <a:spLocks noChangeArrowheads="1"/>
          </p:cNvSpPr>
          <p:nvPr/>
        </p:nvSpPr>
        <p:spPr bwMode="auto">
          <a:xfrm>
            <a:off x="1" y="0"/>
            <a:ext cx="2947480" cy="495772"/>
          </a:xfrm>
          <a:prstGeom prst="rect">
            <a:avLst/>
          </a:prstGeom>
          <a:noFill/>
          <a:ln w="9525">
            <a:noFill/>
            <a:round/>
            <a:headEnd/>
            <a:tailEnd/>
          </a:ln>
          <a:effectLst/>
        </p:spPr>
        <p:txBody>
          <a:bodyPr wrap="none" lIns="91285" tIns="45643" rIns="91285" bIns="45643" anchor="ctr"/>
          <a:lstStyle/>
          <a:p>
            <a:pPr eaLnBrk="1" hangingPunct="1">
              <a:buClr>
                <a:srgbClr val="000000"/>
              </a:buClr>
              <a:buSzPct val="100000"/>
              <a:buFont typeface="Times New Roman" pitchFamily="18" charset="0"/>
              <a:buNone/>
            </a:pPr>
            <a:endParaRPr lang="en-US" altLang="en-US"/>
          </a:p>
        </p:txBody>
      </p:sp>
      <p:sp>
        <p:nvSpPr>
          <p:cNvPr id="2" name="Rectangle 3">
            <a:extLst>
              <a:ext uri="{FF2B5EF4-FFF2-40B4-BE49-F238E27FC236}">
                <a16:creationId xmlns="" xmlns:a16="http://schemas.microsoft.com/office/drawing/2014/main" id="{E49F0776-9EB0-495D-B8F5-9F98470991FB}"/>
              </a:ext>
            </a:extLst>
          </p:cNvPr>
          <p:cNvSpPr>
            <a:spLocks noGrp="1" noChangeArrowheads="1"/>
          </p:cNvSpPr>
          <p:nvPr>
            <p:ph type="dt"/>
          </p:nvPr>
        </p:nvSpPr>
        <p:spPr bwMode="auto">
          <a:xfrm>
            <a:off x="3850197" y="0"/>
            <a:ext cx="2945873" cy="494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63" tIns="46002" rIns="92363" bIns="46002" numCol="1" anchor="t" anchorCtr="0" compatLnSpc="1">
            <a:prstTxWarp prst="textNoShape">
              <a:avLst/>
            </a:prstTxWarp>
          </a:bodyPr>
          <a:lstStyle>
            <a:lvl1pPr algn="r" eaLnBrk="1" hangingPunct="1">
              <a:buClrTx/>
              <a:buSzPct val="100000"/>
              <a:buFontTx/>
              <a:buNone/>
              <a:tabLst>
                <a:tab pos="0" algn="l"/>
                <a:tab pos="912848" algn="l"/>
                <a:tab pos="1825696" algn="l"/>
                <a:tab pos="2738544" algn="l"/>
                <a:tab pos="3651392" algn="l"/>
                <a:tab pos="4564240" algn="l"/>
                <a:tab pos="5477088" algn="l"/>
                <a:tab pos="6389935" algn="l"/>
                <a:tab pos="7302783" algn="l"/>
                <a:tab pos="8215631" algn="l"/>
                <a:tab pos="9128479" algn="l"/>
                <a:tab pos="10041327" algn="l"/>
              </a:tabLst>
              <a:defRPr sz="1200">
                <a:solidFill>
                  <a:srgbClr val="000000"/>
                </a:solidFill>
                <a:latin typeface="Arial" charset="0"/>
                <a:cs typeface="Arial" charset="0"/>
              </a:defRPr>
            </a:lvl1pPr>
          </a:lstStyle>
          <a:p>
            <a:pPr>
              <a:defRPr/>
            </a:pPr>
            <a:endParaRPr lang="en-US"/>
          </a:p>
        </p:txBody>
      </p:sp>
      <p:sp>
        <p:nvSpPr>
          <p:cNvPr id="2053" name="Rectangle 4"/>
          <p:cNvSpPr>
            <a:spLocks noGrp="1" noRot="1" noChangeAspect="1" noChangeArrowheads="1"/>
          </p:cNvSpPr>
          <p:nvPr>
            <p:ph type="sldImg"/>
          </p:nvPr>
        </p:nvSpPr>
        <p:spPr bwMode="auto">
          <a:xfrm>
            <a:off x="917575" y="744538"/>
            <a:ext cx="4962525" cy="3722687"/>
          </a:xfrm>
          <a:prstGeom prst="rect">
            <a:avLst/>
          </a:prstGeom>
          <a:noFill/>
          <a:ln w="12600" cap="sq">
            <a:solidFill>
              <a:srgbClr val="000000"/>
            </a:solidFill>
            <a:miter lim="800000"/>
            <a:headEnd/>
            <a:tailEnd/>
          </a:ln>
          <a:effectLst/>
        </p:spPr>
      </p:sp>
      <p:sp>
        <p:nvSpPr>
          <p:cNvPr id="3" name="Rectangle 5">
            <a:extLst>
              <a:ext uri="{FF2B5EF4-FFF2-40B4-BE49-F238E27FC236}">
                <a16:creationId xmlns="" xmlns:a16="http://schemas.microsoft.com/office/drawing/2014/main" id="{4D2B0779-B1ED-41B6-9352-26A345ECDE55}"/>
              </a:ext>
            </a:extLst>
          </p:cNvPr>
          <p:cNvSpPr>
            <a:spLocks noGrp="1" noChangeArrowheads="1"/>
          </p:cNvSpPr>
          <p:nvPr>
            <p:ph type="body"/>
          </p:nvPr>
        </p:nvSpPr>
        <p:spPr bwMode="auto">
          <a:xfrm>
            <a:off x="679447" y="4716227"/>
            <a:ext cx="5438783" cy="44635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63" tIns="46002" rIns="92363" bIns="46002" numCol="1" anchor="t" anchorCtr="0" compatLnSpc="1">
            <a:prstTxWarp prst="textNoShape">
              <a:avLst/>
            </a:prstTxWarp>
          </a:bodyPr>
          <a:lstStyle/>
          <a:p>
            <a:pPr lvl="0"/>
            <a:endParaRPr lang="en-US" noProof="0"/>
          </a:p>
        </p:txBody>
      </p:sp>
      <p:sp>
        <p:nvSpPr>
          <p:cNvPr id="2055" name="Text Box 6"/>
          <p:cNvSpPr txBox="1">
            <a:spLocks noChangeArrowheads="1"/>
          </p:cNvSpPr>
          <p:nvPr/>
        </p:nvSpPr>
        <p:spPr bwMode="auto">
          <a:xfrm>
            <a:off x="1" y="9429255"/>
            <a:ext cx="2947480" cy="495772"/>
          </a:xfrm>
          <a:prstGeom prst="rect">
            <a:avLst/>
          </a:prstGeom>
          <a:noFill/>
          <a:ln w="9525">
            <a:noFill/>
            <a:round/>
            <a:headEnd/>
            <a:tailEnd/>
          </a:ln>
          <a:effectLst/>
        </p:spPr>
        <p:txBody>
          <a:bodyPr wrap="none" lIns="91285" tIns="45643" rIns="91285" bIns="45643" anchor="ctr"/>
          <a:lstStyle/>
          <a:p>
            <a:pPr eaLnBrk="1" hangingPunct="1">
              <a:buClr>
                <a:srgbClr val="000000"/>
              </a:buClr>
              <a:buSzPct val="100000"/>
              <a:buFont typeface="Times New Roman" pitchFamily="18" charset="0"/>
              <a:buNone/>
            </a:pPr>
            <a:endParaRPr lang="en-US" altLang="en-US"/>
          </a:p>
        </p:txBody>
      </p:sp>
      <p:sp>
        <p:nvSpPr>
          <p:cNvPr id="4" name="Rectangle 7">
            <a:extLst>
              <a:ext uri="{FF2B5EF4-FFF2-40B4-BE49-F238E27FC236}">
                <a16:creationId xmlns="" xmlns:a16="http://schemas.microsoft.com/office/drawing/2014/main" id="{85226A5B-1828-4651-90E4-59DD26568155}"/>
              </a:ext>
            </a:extLst>
          </p:cNvPr>
          <p:cNvSpPr>
            <a:spLocks noGrp="1" noChangeArrowheads="1"/>
          </p:cNvSpPr>
          <p:nvPr>
            <p:ph type="sldNum"/>
          </p:nvPr>
        </p:nvSpPr>
        <p:spPr bwMode="auto">
          <a:xfrm>
            <a:off x="3850197" y="9429255"/>
            <a:ext cx="2945873" cy="494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63" tIns="46002" rIns="92363" bIns="46002" numCol="1" anchor="b" anchorCtr="0" compatLnSpc="1">
            <a:prstTxWarp prst="textNoShape">
              <a:avLst/>
            </a:prstTxWarp>
          </a:bodyPr>
          <a:lstStyle>
            <a:lvl1pPr algn="r" eaLnBrk="1" hangingPunct="1">
              <a:buSzPct val="100000"/>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sz="1200">
                <a:solidFill>
                  <a:srgbClr val="000000"/>
                </a:solidFill>
              </a:defRPr>
            </a:lvl1pPr>
          </a:lstStyle>
          <a:p>
            <a:fld id="{B2287614-2167-4212-9A63-6D8465407E6E}" type="slidenum">
              <a:rPr lang="en-US" altLang="en-US"/>
              <a:pPr/>
              <a:t>‹#›</a:t>
            </a:fld>
            <a:endParaRPr lang="en-US" altLang="en-US"/>
          </a:p>
        </p:txBody>
      </p:sp>
    </p:spTree>
    <p:extLst>
      <p:ext uri="{BB962C8B-B14F-4D97-AF65-F5344CB8AC3E}">
        <p14:creationId xmlns:p14="http://schemas.microsoft.com/office/powerpoint/2010/main" val="177779349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ldNum" sz="quarter"/>
          </p:nvPr>
        </p:nvSpPr>
        <p:spPr>
          <a:noFill/>
          <a:ln>
            <a:round/>
            <a:headEnd/>
            <a:tailEnd/>
          </a:ln>
        </p:spPr>
        <p:txBody>
          <a:bodyPr/>
          <a:lstStyle/>
          <a:p>
            <a:fld id="{7DE909D1-2EFB-42D3-975D-3B661FC205D1}" type="slidenum">
              <a:rPr lang="en-US" altLang="en-US"/>
              <a:pPr/>
              <a:t>1</a:t>
            </a:fld>
            <a:endParaRPr lang="en-US" altLang="en-US"/>
          </a:p>
        </p:txBody>
      </p:sp>
      <p:sp>
        <p:nvSpPr>
          <p:cNvPr id="4099" name="Rectangle 1"/>
          <p:cNvSpPr>
            <a:spLocks noGrp="1" noRot="1" noChangeAspect="1" noChangeArrowheads="1" noTextEdit="1"/>
          </p:cNvSpPr>
          <p:nvPr>
            <p:ph type="sldImg"/>
          </p:nvPr>
        </p:nvSpPr>
        <p:spPr>
          <a:xfrm>
            <a:off x="915988" y="744538"/>
            <a:ext cx="4967287" cy="3724275"/>
          </a:xfrm>
          <a:solidFill>
            <a:srgbClr val="FFFFFF"/>
          </a:solidFill>
          <a:ln/>
        </p:spPr>
      </p:sp>
      <p:sp>
        <p:nvSpPr>
          <p:cNvPr id="4100" name="Rectangle 2"/>
          <p:cNvSpPr>
            <a:spLocks noGrp="1" noChangeArrowheads="1"/>
          </p:cNvSpPr>
          <p:nvPr>
            <p:ph type="body" idx="1"/>
          </p:nvPr>
        </p:nvSpPr>
        <p:spPr>
          <a:xfrm>
            <a:off x="679447" y="4716227"/>
            <a:ext cx="5440388" cy="446514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endParaRPr lang="ru-RU"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ChangeArrowheads="1" noTextEdit="1"/>
          </p:cNvSpPr>
          <p:nvPr>
            <p:ph type="sldImg"/>
          </p:nvPr>
        </p:nvSpPr>
        <p:spPr>
          <a:ln/>
        </p:spPr>
      </p:sp>
      <p:sp>
        <p:nvSpPr>
          <p:cNvPr id="6147" name="Notes Placeholder 2"/>
          <p:cNvSpPr>
            <a:spLocks noGrp="1" noChangeArrowheads="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US" altLang="en-US" dirty="0" smtClean="0">
                <a:latin typeface="Times New Roman" pitchFamily="18" charset="0"/>
              </a:rPr>
              <a:t>The International Medical Device Regulator Forum (IMDRF) Standards Working Group (SWG) conducted a survey of its members to learn more about how Regulatory Authorities (RAs) use standards in medical device regulatory activities, in particular how they ‘recognize’ or ‘adopt’ standards. </a:t>
            </a:r>
          </a:p>
          <a:p>
            <a:endParaRPr lang="en-US" altLang="en-US" dirty="0" smtClean="0">
              <a:latin typeface="Times New Roman" pitchFamily="18" charset="0"/>
            </a:endParaRPr>
          </a:p>
          <a:p>
            <a:r>
              <a:rPr lang="en-US" altLang="en-US" dirty="0" smtClean="0">
                <a:latin typeface="Times New Roman" pitchFamily="18" charset="0"/>
              </a:rPr>
              <a:t>The survey elicited information on the parameters of their programs, whether standards are mandatory or voluntary, how standards can become recognized and published, partial versus complete recognition, modifications of standards and conformity assessment. </a:t>
            </a:r>
          </a:p>
          <a:p>
            <a:endParaRPr lang="en-US" altLang="en-US" dirty="0" smtClean="0">
              <a:latin typeface="Times New Roman" pitchFamily="18" charset="0"/>
            </a:endParaRPr>
          </a:p>
          <a:p>
            <a:r>
              <a:rPr lang="en-US" altLang="en-US" dirty="0" smtClean="0">
                <a:latin typeface="Times New Roman" pitchFamily="18" charset="0"/>
              </a:rPr>
              <a:t>The remainder of this report outlines the results of the survey. Note: these results are not representative of RAs broadly as this is not a random sample. It represents all of IMDRF membership. </a:t>
            </a:r>
          </a:p>
          <a:p>
            <a:endParaRPr lang="en-US" altLang="en-US" dirty="0" smtClean="0">
              <a:latin typeface="Times New Roman" pitchFamily="18" charset="0"/>
            </a:endParaRPr>
          </a:p>
          <a:p>
            <a:r>
              <a:rPr lang="en-US" altLang="en-US" dirty="0" smtClean="0">
                <a:latin typeface="Times New Roman" pitchFamily="18" charset="0"/>
              </a:rPr>
              <a:t>We are only going to be discussing the survey instrument today, as the checklist of commonly recognized standards is still being compiled.</a:t>
            </a:r>
          </a:p>
          <a:p>
            <a:endParaRPr lang="en-US" altLang="en-US" dirty="0" smtClean="0">
              <a:latin typeface="Times New Roman" pitchFamily="18" charset="0"/>
            </a:endParaRPr>
          </a:p>
          <a:p>
            <a:endParaRPr lang="en-US" altLang="en-US" dirty="0" smtClean="0">
              <a:latin typeface="Times New Roman" pitchFamily="18" charset="0"/>
            </a:endParaRPr>
          </a:p>
        </p:txBody>
      </p:sp>
      <p:sp>
        <p:nvSpPr>
          <p:cNvPr id="6148" name="Slide Number Placehold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1pPr>
            <a:lvl2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2pPr>
            <a:lvl3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3pPr>
            <a:lvl4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4pPr>
            <a:lvl5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5pPr>
            <a:lvl6pPr marL="253748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6pPr>
            <a:lvl7pPr marL="299884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7pPr>
            <a:lvl8pPr marL="346020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8pPr>
            <a:lvl9pPr marL="392156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9pPr>
          </a:lstStyle>
          <a:p>
            <a:fld id="{37B1055A-0A27-4751-86D2-3A58779AEFA8}" type="slidenum">
              <a:rPr lang="en-US" altLang="en-US">
                <a:solidFill>
                  <a:srgbClr val="000000"/>
                </a:solidFill>
              </a:rPr>
              <a:pPr/>
              <a:t>9</a:t>
            </a:fld>
            <a:endParaRPr lang="en-US"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US" altLang="en-US" dirty="0" smtClean="0">
                <a:latin typeface="Times New Roman" pitchFamily="18" charset="0"/>
              </a:rPr>
              <a:t> While this question may be open to some interpretation as to what constitutes a formal program, </a:t>
            </a:r>
          </a:p>
          <a:p>
            <a:endParaRPr lang="en-US" altLang="en-US" dirty="0" smtClean="0">
              <a:latin typeface="Times New Roman" pitchFamily="18" charset="0"/>
            </a:endParaRPr>
          </a:p>
          <a:p>
            <a:r>
              <a:rPr lang="en-US" altLang="en-US" dirty="0" smtClean="0">
                <a:latin typeface="Times New Roman" pitchFamily="18" charset="0"/>
              </a:rPr>
              <a:t>Emphasize the distinction between a standards DEPARTMENT within the government and a formal standards PROGRAM</a:t>
            </a:r>
          </a:p>
        </p:txBody>
      </p:sp>
      <p:sp>
        <p:nvSpPr>
          <p:cNvPr id="12292" name="Slide Number Placehold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1pPr>
            <a:lvl2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2pPr>
            <a:lvl3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3pPr>
            <a:lvl4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4pPr>
            <a:lvl5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5pPr>
            <a:lvl6pPr marL="253748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6pPr>
            <a:lvl7pPr marL="299884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7pPr>
            <a:lvl8pPr marL="346020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8pPr>
            <a:lvl9pPr marL="392156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9pPr>
          </a:lstStyle>
          <a:p>
            <a:fld id="{9175E261-C633-43D0-96A4-46D22DE0AB6C}" type="slidenum">
              <a:rPr lang="en-US" altLang="en-US">
                <a:solidFill>
                  <a:srgbClr val="000000"/>
                </a:solidFill>
              </a:rPr>
              <a:pPr/>
              <a:t>10</a:t>
            </a:fld>
            <a:endParaRPr lang="en-US"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US" altLang="en-US" dirty="0" smtClean="0">
                <a:latin typeface="Times New Roman" pitchFamily="18" charset="0"/>
              </a:rPr>
              <a:t>Note: lots of ambiguity with answers to this question</a:t>
            </a:r>
          </a:p>
          <a:p>
            <a:endParaRPr lang="en-US" altLang="en-US" dirty="0" smtClean="0">
              <a:latin typeface="Times New Roman" pitchFamily="18" charset="0"/>
            </a:endParaRPr>
          </a:p>
        </p:txBody>
      </p:sp>
      <p:sp>
        <p:nvSpPr>
          <p:cNvPr id="17412" name="Slide Number Placehold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1pPr>
            <a:lvl2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2pPr>
            <a:lvl3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3pPr>
            <a:lvl4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4pPr>
            <a:lvl5pPr>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5pPr>
            <a:lvl6pPr marL="253748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6pPr>
            <a:lvl7pPr marL="2998843"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7pPr>
            <a:lvl8pPr marL="346020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8pPr>
            <a:lvl9pPr marL="3921564" indent="-230680" defTabSz="453351" eaLnBrk="0" fontAlgn="base" hangingPunct="0">
              <a:spcBef>
                <a:spcPct val="0"/>
              </a:spcBef>
              <a:spcAft>
                <a:spcPct val="0"/>
              </a:spcAft>
              <a:tabLst>
                <a:tab pos="0" algn="l"/>
                <a:tab pos="911508" algn="l"/>
                <a:tab pos="1824617" algn="l"/>
                <a:tab pos="2737727" algn="l"/>
                <a:tab pos="3650836" algn="l"/>
                <a:tab pos="4563945" algn="l"/>
                <a:tab pos="5477055" algn="l"/>
                <a:tab pos="6388562" algn="l"/>
                <a:tab pos="7301671" algn="l"/>
                <a:tab pos="8214780" algn="l"/>
                <a:tab pos="9127890" algn="l"/>
                <a:tab pos="10040999" algn="l"/>
              </a:tabLst>
              <a:defRPr>
                <a:solidFill>
                  <a:schemeClr val="bg1"/>
                </a:solidFill>
                <a:latin typeface="Arial" charset="0"/>
                <a:cs typeface="Arial" charset="0"/>
              </a:defRPr>
            </a:lvl9pPr>
          </a:lstStyle>
          <a:p>
            <a:fld id="{53B5C6BD-FAE2-45A2-B9ED-F56BB3A12F14}" type="slidenum">
              <a:rPr lang="en-US" altLang="en-US">
                <a:solidFill>
                  <a:srgbClr val="000000"/>
                </a:solidFill>
              </a:rPr>
              <a:pPr/>
              <a:t>14</a:t>
            </a:fld>
            <a:endParaRPr lang="en-US"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50197" y="9429255"/>
            <a:ext cx="2945873" cy="494173"/>
          </a:xfrm>
          <a:prstGeom prst="rect">
            <a:avLst/>
          </a:prstGeom>
          <a:noFill/>
          <a:ln w="9525">
            <a:noFill/>
            <a:round/>
            <a:headEnd/>
            <a:tailEnd/>
          </a:ln>
          <a:effectLst/>
        </p:spPr>
        <p:txBody>
          <a:bodyPr lIns="92363" tIns="46002" rIns="92363" bIns="46002" anchor="b"/>
          <a:lstStyle/>
          <a:p>
            <a:pPr algn="r" eaLnBrk="1" hangingPunct="1">
              <a:buSzPct val="100000"/>
              <a:tabLst>
                <a:tab pos="0" algn="l"/>
                <a:tab pos="911508" algn="l"/>
                <a:tab pos="1824617" algn="l"/>
                <a:tab pos="2737727" algn="l"/>
                <a:tab pos="3650836" algn="l"/>
                <a:tab pos="4563945" algn="l"/>
                <a:tab pos="5477055" algn="l"/>
                <a:tab pos="6388562" algn="l"/>
                <a:tab pos="7301671" algn="l"/>
                <a:tab pos="8214780" algn="l"/>
                <a:tab pos="9127890" algn="l"/>
                <a:tab pos="10040999" algn="l"/>
              </a:tabLst>
            </a:pPr>
            <a:fld id="{7347B860-1C67-4CC1-A0F7-45F4A9C7B1A1}" type="slidenum">
              <a:rPr lang="en-US" altLang="en-US" sz="1200">
                <a:solidFill>
                  <a:srgbClr val="000000"/>
                </a:solidFill>
              </a:rPr>
              <a:pPr algn="r" eaLnBrk="1" hangingPunct="1">
                <a:buSzPct val="100000"/>
                <a:tabLst>
                  <a:tab pos="0" algn="l"/>
                  <a:tab pos="911508" algn="l"/>
                  <a:tab pos="1824617" algn="l"/>
                  <a:tab pos="2737727" algn="l"/>
                  <a:tab pos="3650836" algn="l"/>
                  <a:tab pos="4563945" algn="l"/>
                  <a:tab pos="5477055" algn="l"/>
                  <a:tab pos="6388562" algn="l"/>
                  <a:tab pos="7301671" algn="l"/>
                  <a:tab pos="8214780" algn="l"/>
                  <a:tab pos="9127890" algn="l"/>
                  <a:tab pos="10040999" algn="l"/>
                </a:tabLst>
              </a:pPr>
              <a:t>17</a:t>
            </a:fld>
            <a:endParaRPr lang="en-US" altLang="en-US" sz="1200">
              <a:solidFill>
                <a:srgbClr val="000000"/>
              </a:solidFill>
            </a:endParaRPr>
          </a:p>
        </p:txBody>
      </p:sp>
      <p:sp>
        <p:nvSpPr>
          <p:cNvPr id="32771" name="Rectangle 1"/>
          <p:cNvSpPr>
            <a:spLocks noGrp="1" noRot="1" noChangeAspect="1" noChangeArrowheads="1" noTextEdit="1"/>
          </p:cNvSpPr>
          <p:nvPr>
            <p:ph type="sldImg"/>
          </p:nvPr>
        </p:nvSpPr>
        <p:spPr>
          <a:xfrm>
            <a:off x="915988" y="744538"/>
            <a:ext cx="4967287" cy="3724275"/>
          </a:xfrm>
          <a:solidFill>
            <a:srgbClr val="FFFFFF"/>
          </a:solidFill>
          <a:ln/>
        </p:spPr>
      </p:sp>
      <p:sp>
        <p:nvSpPr>
          <p:cNvPr id="32772" name="Rectangle 2"/>
          <p:cNvSpPr>
            <a:spLocks noGrp="1" noChangeArrowheads="1"/>
          </p:cNvSpPr>
          <p:nvPr>
            <p:ph type="body" idx="1"/>
          </p:nvPr>
        </p:nvSpPr>
        <p:spPr>
          <a:xfrm>
            <a:off x="679447" y="4716227"/>
            <a:ext cx="5440388" cy="4465142"/>
          </a:xfrm>
          <a:noFill/>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7CFC421B-FE19-4B6F-81C2-7C08D31544E1}"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BF42C1AA-9360-47C7-9C7D-78FF540186DA}"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6800"/>
            <a:ext cx="2055813" cy="56372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066800"/>
            <a:ext cx="6019800" cy="56372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25CB662E-3981-4789-BA42-ED4C9016E7C5}"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95126443-5A6E-4C19-88E5-3B60820B0BEA}" type="slidenum">
              <a:rPr lang="en-US" altLang="en-US"/>
              <a:pPr/>
              <a:t>‹#›</a:t>
            </a:fld>
            <a:endParaRPr lang="en-US" altLang="en-US"/>
          </a:p>
        </p:txBody>
      </p:sp>
    </p:spTree>
    <p:extLst>
      <p:ext uri="{BB962C8B-B14F-4D97-AF65-F5344CB8AC3E}">
        <p14:creationId xmlns:p14="http://schemas.microsoft.com/office/powerpoint/2010/main" val="1651827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532BA479-A01E-4B14-AD40-E41FDC769A25}" type="slidenum">
              <a:rPr lang="en-US" altLang="en-US"/>
              <a:pPr/>
              <a:t>‹#›</a:t>
            </a:fld>
            <a:endParaRPr lang="en-US" altLang="en-US"/>
          </a:p>
        </p:txBody>
      </p:sp>
    </p:spTree>
    <p:extLst>
      <p:ext uri="{BB962C8B-B14F-4D97-AF65-F5344CB8AC3E}">
        <p14:creationId xmlns:p14="http://schemas.microsoft.com/office/powerpoint/2010/main" val="2061080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5FFB5A82-C608-4539-9967-60E35ADDC1F7}" type="slidenum">
              <a:rPr lang="en-US" altLang="en-US"/>
              <a:pPr/>
              <a:t>‹#›</a:t>
            </a:fld>
            <a:endParaRPr lang="en-US" altLang="en-US"/>
          </a:p>
        </p:txBody>
      </p:sp>
    </p:spTree>
    <p:extLst>
      <p:ext uri="{BB962C8B-B14F-4D97-AF65-F5344CB8AC3E}">
        <p14:creationId xmlns:p14="http://schemas.microsoft.com/office/powerpoint/2010/main" val="1705640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179638"/>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179638"/>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FFF32585-A1F1-45C8-8C9C-120A2FB865ED}" type="slidenum">
              <a:rPr lang="en-US" altLang="en-US"/>
              <a:pPr/>
              <a:t>‹#›</a:t>
            </a:fld>
            <a:endParaRPr lang="en-US" altLang="en-US"/>
          </a:p>
        </p:txBody>
      </p:sp>
    </p:spTree>
    <p:extLst>
      <p:ext uri="{BB962C8B-B14F-4D97-AF65-F5344CB8AC3E}">
        <p14:creationId xmlns:p14="http://schemas.microsoft.com/office/powerpoint/2010/main" val="1124577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2C84F03A-7520-4556-8E32-D75AE7E7DD3B}" type="slidenum">
              <a:rPr lang="en-US" altLang="en-US"/>
              <a:pPr/>
              <a:t>‹#›</a:t>
            </a:fld>
            <a:endParaRPr lang="en-US" altLang="en-US"/>
          </a:p>
        </p:txBody>
      </p:sp>
    </p:spTree>
    <p:extLst>
      <p:ext uri="{BB962C8B-B14F-4D97-AF65-F5344CB8AC3E}">
        <p14:creationId xmlns:p14="http://schemas.microsoft.com/office/powerpoint/2010/main" val="1994596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A11355B2-732C-417E-A968-1ED6918537F7}" type="slidenum">
              <a:rPr lang="en-US" altLang="en-US"/>
              <a:pPr/>
              <a:t>‹#›</a:t>
            </a:fld>
            <a:endParaRPr lang="en-US" altLang="en-US"/>
          </a:p>
        </p:txBody>
      </p:sp>
    </p:spTree>
    <p:extLst>
      <p:ext uri="{BB962C8B-B14F-4D97-AF65-F5344CB8AC3E}">
        <p14:creationId xmlns:p14="http://schemas.microsoft.com/office/powerpoint/2010/main" val="2720408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9CD9BABF-41CA-4A40-9BB4-2F6AA54450B1}" type="slidenum">
              <a:rPr lang="en-US" altLang="en-US"/>
              <a:pPr/>
              <a:t>‹#›</a:t>
            </a:fld>
            <a:endParaRPr lang="en-US" altLang="en-US"/>
          </a:p>
        </p:txBody>
      </p:sp>
    </p:spTree>
    <p:extLst>
      <p:ext uri="{BB962C8B-B14F-4D97-AF65-F5344CB8AC3E}">
        <p14:creationId xmlns:p14="http://schemas.microsoft.com/office/powerpoint/2010/main" val="2240321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345F6F55-90E2-48B7-8927-2EDB077F1832}" type="slidenum">
              <a:rPr lang="en-US" altLang="en-US"/>
              <a:pPr/>
              <a:t>‹#›</a:t>
            </a:fld>
            <a:endParaRPr lang="en-US" altLang="en-US"/>
          </a:p>
        </p:txBody>
      </p:sp>
    </p:spTree>
    <p:extLst>
      <p:ext uri="{BB962C8B-B14F-4D97-AF65-F5344CB8AC3E}">
        <p14:creationId xmlns:p14="http://schemas.microsoft.com/office/powerpoint/2010/main" val="382792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6BDF124E-B710-4E4B-A72F-F30287561BEB}"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0CE5BCFB-3D57-4A24-8834-0A3E2101D8BF}" type="slidenum">
              <a:rPr lang="en-US" altLang="en-US"/>
              <a:pPr/>
              <a:t>‹#›</a:t>
            </a:fld>
            <a:endParaRPr lang="en-US" altLang="en-US"/>
          </a:p>
        </p:txBody>
      </p:sp>
    </p:spTree>
    <p:extLst>
      <p:ext uri="{BB962C8B-B14F-4D97-AF65-F5344CB8AC3E}">
        <p14:creationId xmlns:p14="http://schemas.microsoft.com/office/powerpoint/2010/main" val="1310193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E84583D1-8FDC-4CEE-B2A2-FD9564E7C832}" type="slidenum">
              <a:rPr lang="en-US" altLang="en-US"/>
              <a:pPr/>
              <a:t>‹#›</a:t>
            </a:fld>
            <a:endParaRPr lang="en-US" altLang="en-US"/>
          </a:p>
        </p:txBody>
      </p:sp>
    </p:spTree>
    <p:extLst>
      <p:ext uri="{BB962C8B-B14F-4D97-AF65-F5344CB8AC3E}">
        <p14:creationId xmlns:p14="http://schemas.microsoft.com/office/powerpoint/2010/main" val="4048557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6800"/>
            <a:ext cx="2055813" cy="56372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066800"/>
            <a:ext cx="6019800" cy="56372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99967085-7550-4664-B84F-74D27212A629}" type="slidenum">
              <a:rPr lang="en-US" altLang="en-US"/>
              <a:pPr/>
              <a:t>‹#›</a:t>
            </a:fld>
            <a:endParaRPr lang="en-US" altLang="en-US"/>
          </a:p>
        </p:txBody>
      </p:sp>
    </p:spTree>
    <p:extLst>
      <p:ext uri="{BB962C8B-B14F-4D97-AF65-F5344CB8AC3E}">
        <p14:creationId xmlns:p14="http://schemas.microsoft.com/office/powerpoint/2010/main" val="198966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EE10C5DB-7C44-4E98-BF6D-D7676ABB9669}" type="slidenum">
              <a:rPr lang="en-US" altLang="en-US"/>
              <a:pPr/>
              <a:t>‹#›</a:t>
            </a:fld>
            <a:endParaRPr lang="en-US" altLang="en-US"/>
          </a:p>
        </p:txBody>
      </p:sp>
    </p:spTree>
    <p:extLst>
      <p:ext uri="{BB962C8B-B14F-4D97-AF65-F5344CB8AC3E}">
        <p14:creationId xmlns:p14="http://schemas.microsoft.com/office/powerpoint/2010/main" val="781400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C308B2E4-28A4-4D9B-8998-0A2345ED798F}" type="slidenum">
              <a:rPr lang="en-US" altLang="en-US"/>
              <a:pPr/>
              <a:t>‹#›</a:t>
            </a:fld>
            <a:endParaRPr lang="en-US" altLang="en-US"/>
          </a:p>
        </p:txBody>
      </p:sp>
    </p:spTree>
    <p:extLst>
      <p:ext uri="{BB962C8B-B14F-4D97-AF65-F5344CB8AC3E}">
        <p14:creationId xmlns:p14="http://schemas.microsoft.com/office/powerpoint/2010/main" val="3350640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020546D3-E3F7-4D16-B40C-D9A3B9EB8BDE}" type="slidenum">
              <a:rPr lang="en-US" altLang="en-US"/>
              <a:pPr/>
              <a:t>‹#›</a:t>
            </a:fld>
            <a:endParaRPr lang="en-US" altLang="en-US"/>
          </a:p>
        </p:txBody>
      </p:sp>
    </p:spTree>
    <p:extLst>
      <p:ext uri="{BB962C8B-B14F-4D97-AF65-F5344CB8AC3E}">
        <p14:creationId xmlns:p14="http://schemas.microsoft.com/office/powerpoint/2010/main" val="18263750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179638"/>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179638"/>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DD43CEC3-8697-475E-AF7F-2FD280FE2BAE}" type="slidenum">
              <a:rPr lang="en-US" altLang="en-US"/>
              <a:pPr/>
              <a:t>‹#›</a:t>
            </a:fld>
            <a:endParaRPr lang="en-US" altLang="en-US"/>
          </a:p>
        </p:txBody>
      </p:sp>
    </p:spTree>
    <p:extLst>
      <p:ext uri="{BB962C8B-B14F-4D97-AF65-F5344CB8AC3E}">
        <p14:creationId xmlns:p14="http://schemas.microsoft.com/office/powerpoint/2010/main" val="37532569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72DB40E7-1FAA-475E-8BF4-ABD3FFE8E309}" type="slidenum">
              <a:rPr lang="en-US" altLang="en-US"/>
              <a:pPr/>
              <a:t>‹#›</a:t>
            </a:fld>
            <a:endParaRPr lang="en-US" altLang="en-US"/>
          </a:p>
        </p:txBody>
      </p:sp>
    </p:spTree>
    <p:extLst>
      <p:ext uri="{BB962C8B-B14F-4D97-AF65-F5344CB8AC3E}">
        <p14:creationId xmlns:p14="http://schemas.microsoft.com/office/powerpoint/2010/main" val="4819719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2B11AA48-6A11-47B0-AA86-4F424C048EAF}" type="slidenum">
              <a:rPr lang="en-US" altLang="en-US"/>
              <a:pPr/>
              <a:t>‹#›</a:t>
            </a:fld>
            <a:endParaRPr lang="en-US" altLang="en-US"/>
          </a:p>
        </p:txBody>
      </p:sp>
    </p:spTree>
    <p:extLst>
      <p:ext uri="{BB962C8B-B14F-4D97-AF65-F5344CB8AC3E}">
        <p14:creationId xmlns:p14="http://schemas.microsoft.com/office/powerpoint/2010/main" val="8636085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8B73C39B-A428-4B52-ADB6-E64EED842BB2}" type="slidenum">
              <a:rPr lang="en-US" altLang="en-US"/>
              <a:pPr/>
              <a:t>‹#›</a:t>
            </a:fld>
            <a:endParaRPr lang="en-US" altLang="en-US"/>
          </a:p>
        </p:txBody>
      </p:sp>
    </p:spTree>
    <p:extLst>
      <p:ext uri="{BB962C8B-B14F-4D97-AF65-F5344CB8AC3E}">
        <p14:creationId xmlns:p14="http://schemas.microsoft.com/office/powerpoint/2010/main" val="2830669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D33094EF-A122-49D8-9669-1398CA553EC9}" type="slidenum">
              <a:rPr lang="en-US" altLang="en-US"/>
              <a:pPr/>
              <a:t>‹#›</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275752A4-54FE-40FB-8381-9C9C53F63753}" type="slidenum">
              <a:rPr lang="en-US" altLang="en-US"/>
              <a:pPr/>
              <a:t>‹#›</a:t>
            </a:fld>
            <a:endParaRPr lang="en-US" altLang="en-US"/>
          </a:p>
        </p:txBody>
      </p:sp>
    </p:spTree>
    <p:extLst>
      <p:ext uri="{BB962C8B-B14F-4D97-AF65-F5344CB8AC3E}">
        <p14:creationId xmlns:p14="http://schemas.microsoft.com/office/powerpoint/2010/main" val="34593171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45A49CD4-EC37-45B5-846D-459AA67AB899}" type="slidenum">
              <a:rPr lang="en-US" altLang="en-US"/>
              <a:pPr/>
              <a:t>‹#›</a:t>
            </a:fld>
            <a:endParaRPr lang="en-US" altLang="en-US"/>
          </a:p>
        </p:txBody>
      </p:sp>
    </p:spTree>
    <p:extLst>
      <p:ext uri="{BB962C8B-B14F-4D97-AF65-F5344CB8AC3E}">
        <p14:creationId xmlns:p14="http://schemas.microsoft.com/office/powerpoint/2010/main" val="23193341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D4388169-6529-4B92-90DB-A206415A5FDD}" type="slidenum">
              <a:rPr lang="en-US" altLang="en-US"/>
              <a:pPr/>
              <a:t>‹#›</a:t>
            </a:fld>
            <a:endParaRPr lang="en-US" altLang="en-US"/>
          </a:p>
        </p:txBody>
      </p:sp>
    </p:spTree>
    <p:extLst>
      <p:ext uri="{BB962C8B-B14F-4D97-AF65-F5344CB8AC3E}">
        <p14:creationId xmlns:p14="http://schemas.microsoft.com/office/powerpoint/2010/main" val="2485726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6800"/>
            <a:ext cx="2055813" cy="56372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066800"/>
            <a:ext cx="6019800" cy="56372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0152DCCE-4107-40C4-8900-1D2A210F2C0A}"/>
              </a:ext>
            </a:extLst>
          </p:cNvPr>
          <p:cNvSpPr>
            <a:spLocks noGrp="1" noChangeArrowheads="1"/>
          </p:cNvSpPr>
          <p:nvPr>
            <p:ph type="sldNum" idx="10"/>
          </p:nvPr>
        </p:nvSpPr>
        <p:spPr>
          <a:ln/>
        </p:spPr>
        <p:txBody>
          <a:bodyPr/>
          <a:lstStyle>
            <a:lvl1pPr>
              <a:defRPr/>
            </a:lvl1pPr>
          </a:lstStyle>
          <a:p>
            <a:fld id="{27ADBD4F-AE37-4103-A87D-5F65D1C10F9F}" type="slidenum">
              <a:rPr lang="en-US" altLang="en-US"/>
              <a:pPr/>
              <a:t>‹#›</a:t>
            </a:fld>
            <a:endParaRPr lang="en-US" altLang="en-US"/>
          </a:p>
        </p:txBody>
      </p:sp>
    </p:spTree>
    <p:extLst>
      <p:ext uri="{BB962C8B-B14F-4D97-AF65-F5344CB8AC3E}">
        <p14:creationId xmlns:p14="http://schemas.microsoft.com/office/powerpoint/2010/main" val="2645015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179638"/>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179638"/>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D9030761-93D6-4D7D-A256-A65528D4752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E4A667F4-11A3-4060-A12A-384C7176DCBE}"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A59C693D-5D0C-44EC-8A99-EAC0D379A587}"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2493760B-4F4D-486C-80FA-ED5FB554CAE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3CDC4602-0443-4739-8BFA-0DB569509FA4}"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 xmlns:a16="http://schemas.microsoft.com/office/drawing/2014/main" id="{0152DCCE-4107-40C4-8900-1D2A210F2C0A}"/>
              </a:ext>
            </a:extLst>
          </p:cNvPr>
          <p:cNvSpPr>
            <a:spLocks noGrp="1" noChangeArrowheads="1"/>
          </p:cNvSpPr>
          <p:nvPr>
            <p:ph type="sldNum" idx="10"/>
          </p:nvPr>
        </p:nvSpPr>
        <p:spPr>
          <a:ln/>
        </p:spPr>
        <p:txBody>
          <a:bodyPr/>
          <a:lstStyle>
            <a:lvl1pPr>
              <a:defRPr/>
            </a:lvl1pPr>
          </a:lstStyle>
          <a:p>
            <a:fld id="{56D95B0B-2FD5-4648-8056-D964898055CE}"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09600" y="1066800"/>
            <a:ext cx="7923213" cy="912813"/>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457200" y="2179638"/>
            <a:ext cx="8228013" cy="45243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1028" name="Text Box 3"/>
          <p:cNvSpPr txBox="1">
            <a:spLocks noChangeArrowheads="1"/>
          </p:cNvSpPr>
          <p:nvPr/>
        </p:nvSpPr>
        <p:spPr bwMode="auto">
          <a:xfrm>
            <a:off x="457200" y="6245225"/>
            <a:ext cx="2133600" cy="476250"/>
          </a:xfrm>
          <a:prstGeom prst="rect">
            <a:avLst/>
          </a:prstGeom>
          <a:noFill/>
          <a:ln w="9525">
            <a:noFill/>
            <a:round/>
            <a:headEnd/>
            <a:tailEnd/>
          </a:ln>
          <a:effectLst/>
        </p:spPr>
        <p:txBody>
          <a:bodyPr wrap="none" anchor="ctr"/>
          <a:lstStyle/>
          <a:p>
            <a:pPr eaLnBrk="1" hangingPunct="1">
              <a:buClr>
                <a:srgbClr val="000000"/>
              </a:buClr>
              <a:buSzPct val="100000"/>
              <a:buFont typeface="Times New Roman" pitchFamily="18" charset="0"/>
              <a:buNone/>
            </a:pPr>
            <a:endParaRPr lang="en-US" altLang="en-US"/>
          </a:p>
        </p:txBody>
      </p:sp>
      <p:sp>
        <p:nvSpPr>
          <p:cNvPr id="1029" name="Text Box 4"/>
          <p:cNvSpPr txBox="1">
            <a:spLocks noChangeArrowheads="1"/>
          </p:cNvSpPr>
          <p:nvPr/>
        </p:nvSpPr>
        <p:spPr bwMode="auto">
          <a:xfrm>
            <a:off x="3124200" y="6245225"/>
            <a:ext cx="2895600" cy="476250"/>
          </a:xfrm>
          <a:prstGeom prst="rect">
            <a:avLst/>
          </a:prstGeom>
          <a:noFill/>
          <a:ln w="9525">
            <a:noFill/>
            <a:round/>
            <a:headEnd/>
            <a:tailEnd/>
          </a:ln>
          <a:effec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5">
            <a:extLst>
              <a:ext uri="{FF2B5EF4-FFF2-40B4-BE49-F238E27FC236}">
                <a16:creationId xmlns="" xmlns:a16="http://schemas.microsoft.com/office/drawing/2014/main" id="{0152DCCE-4107-40C4-8900-1D2A210F2C0A}"/>
              </a:ext>
            </a:extLst>
          </p:cNvPr>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B4E67F02-EAEC-4EA9-8C9D-84465735BF31}" type="slidenum">
              <a:rPr lang="en-US" altLang="en-US"/>
              <a:pPr/>
              <a:t>‹#›</a:t>
            </a:fld>
            <a:endParaRPr lang="en-US" altLang="en-US"/>
          </a:p>
        </p:txBody>
      </p:sp>
      <p:pic>
        <p:nvPicPr>
          <p:cNvPr id="1031" name="Picture 6"/>
          <p:cNvPicPr>
            <a:picLocks noChangeAspect="1" noChangeArrowheads="1"/>
          </p:cNvPicPr>
          <p:nvPr/>
        </p:nvPicPr>
        <p:blipFill>
          <a:blip r:embed="rId13" cstate="print"/>
          <a:srcRect/>
          <a:stretch>
            <a:fillRect/>
          </a:stretch>
        </p:blipFill>
        <p:spPr bwMode="auto">
          <a:xfrm>
            <a:off x="0" y="0"/>
            <a:ext cx="9144000" cy="976313"/>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Arial Unicode MS" charset="0"/>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Arial Unicode MS" charset="0"/>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Arial Unicode MS"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Arial Unicode MS"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09600" y="1066800"/>
            <a:ext cx="79232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457200" y="2179638"/>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1028" name="Text Box 3"/>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itchFamily="18" charset="0"/>
              <a:buNone/>
            </a:pPr>
            <a:endParaRPr lang="en-US" altLang="en-US" smtClean="0">
              <a:solidFill>
                <a:srgbClr val="FFFFFF"/>
              </a:solidFill>
            </a:endParaRPr>
          </a:p>
        </p:txBody>
      </p:sp>
      <p:sp>
        <p:nvSpPr>
          <p:cNvPr id="1029" name="Text Box 4"/>
          <p:cNvSpPr txBox="1">
            <a:spLocks noChangeArrowheads="1"/>
          </p:cNvSpPr>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itchFamily="18" charset="0"/>
              <a:buNone/>
            </a:pPr>
            <a:endParaRPr lang="en-US" altLang="en-US" smtClean="0">
              <a:solidFill>
                <a:srgbClr val="FFFFFF"/>
              </a:solidFill>
            </a:endParaRPr>
          </a:p>
        </p:txBody>
      </p:sp>
      <p:sp>
        <p:nvSpPr>
          <p:cNvPr id="2" name="Rectangle 5">
            <a:extLst>
              <a:ext uri="{FF2B5EF4-FFF2-40B4-BE49-F238E27FC236}">
                <a16:creationId xmlns="" xmlns:a16="http://schemas.microsoft.com/office/drawing/2014/main" id="{0152DCCE-4107-40C4-8900-1D2A210F2C0A}"/>
              </a:ext>
            </a:extLst>
          </p:cNvPr>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DD89476A-424C-4A62-A311-562241E8EB60}" type="slidenum">
              <a:rPr lang="en-US" altLang="en-US" smtClean="0"/>
              <a:pPr/>
              <a:t>‹#›</a:t>
            </a:fld>
            <a:endParaRPr lang="en-US" altLang="en-US" smtClean="0"/>
          </a:p>
        </p:txBody>
      </p:sp>
      <p:pic>
        <p:nvPicPr>
          <p:cNvPr id="1031"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976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78105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Arial Unicode MS" charset="0"/>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Arial Unicode MS" charset="0"/>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Arial Unicode MS"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Arial Unicode MS"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09600" y="1066800"/>
            <a:ext cx="79232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457200" y="2179638"/>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1028" name="Text Box 3"/>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itchFamily="18" charset="0"/>
              <a:buNone/>
            </a:pPr>
            <a:endParaRPr lang="en-US" altLang="en-US" smtClean="0">
              <a:solidFill>
                <a:srgbClr val="FFFFFF"/>
              </a:solidFill>
            </a:endParaRPr>
          </a:p>
        </p:txBody>
      </p:sp>
      <p:sp>
        <p:nvSpPr>
          <p:cNvPr id="1029" name="Text Box 4"/>
          <p:cNvSpPr txBox="1">
            <a:spLocks noChangeArrowheads="1"/>
          </p:cNvSpPr>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itchFamily="18" charset="0"/>
              <a:buNone/>
            </a:pPr>
            <a:endParaRPr lang="en-US" altLang="en-US" smtClean="0">
              <a:solidFill>
                <a:srgbClr val="FFFFFF"/>
              </a:solidFill>
            </a:endParaRPr>
          </a:p>
        </p:txBody>
      </p:sp>
      <p:sp>
        <p:nvSpPr>
          <p:cNvPr id="2" name="Rectangle 5">
            <a:extLst>
              <a:ext uri="{FF2B5EF4-FFF2-40B4-BE49-F238E27FC236}">
                <a16:creationId xmlns:a16="http://schemas.microsoft.com/office/drawing/2014/main" xmlns="" id="{0152DCCE-4107-40C4-8900-1D2A210F2C0A}"/>
              </a:ext>
            </a:extLst>
          </p:cNvPr>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4AE3EBBA-001A-489F-9112-51980692A1EF}" type="slidenum">
              <a:rPr lang="en-US" altLang="en-US" smtClean="0"/>
              <a:pPr/>
              <a:t>‹#›</a:t>
            </a:fld>
            <a:endParaRPr lang="en-US" altLang="en-US" smtClean="0"/>
          </a:p>
        </p:txBody>
      </p:sp>
      <p:pic>
        <p:nvPicPr>
          <p:cNvPr id="1031"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976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446130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Arial Unicode MS" charset="0"/>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Arial Unicode MS"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000">
          <a:solidFill>
            <a:srgbClr val="000000"/>
          </a:solidFill>
          <a:latin typeface="Arial"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Arial Unicode MS" charset="0"/>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Arial Unicode MS"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Arial Unicode MS"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2884488"/>
            <a:ext cx="9144000" cy="2849562"/>
          </a:xfrm>
          <a:prstGeom prst="rect">
            <a:avLst/>
          </a:prstGeom>
          <a:noFill/>
          <a:ln w="9525">
            <a:noFill/>
            <a:round/>
            <a:headEnd/>
            <a:tailEnd/>
          </a:ln>
          <a:effectLst/>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4800" b="1" dirty="0">
                <a:solidFill>
                  <a:srgbClr val="000000"/>
                </a:solidFill>
                <a:latin typeface="Times New Roman" pitchFamily="18" charset="0"/>
                <a:ea typeface="Arial Unicode MS" pitchFamily="34" charset="-128"/>
                <a:cs typeface="Arial Unicode MS" pitchFamily="34" charset="-128"/>
              </a:rPr>
              <a:t/>
            </a:r>
            <a:br>
              <a:rPr lang="en-US" altLang="en-US" sz="4800" b="1" dirty="0">
                <a:solidFill>
                  <a:srgbClr val="000000"/>
                </a:solidFill>
                <a:latin typeface="Times New Roman" pitchFamily="18" charset="0"/>
                <a:ea typeface="Arial Unicode MS" pitchFamily="34" charset="-128"/>
                <a:cs typeface="Arial Unicode MS" pitchFamily="34" charset="-128"/>
              </a:rPr>
            </a:br>
            <a:r>
              <a:rPr lang="en-US" altLang="en-US" sz="4800" b="1" dirty="0">
                <a:solidFill>
                  <a:srgbClr val="FF0000"/>
                </a:solidFill>
                <a:latin typeface="Times New Roman" pitchFamily="18" charset="0"/>
                <a:ea typeface="Arial Unicode MS" pitchFamily="34" charset="-128"/>
                <a:cs typeface="Arial Unicode MS" pitchFamily="34" charset="-128"/>
              </a:rPr>
              <a:t>How standards are used for regulatory purposes among IMDRF members</a:t>
            </a:r>
            <a:r>
              <a:rPr lang="en-US" altLang="en-US" sz="4800" b="1" dirty="0">
                <a:solidFill>
                  <a:srgbClr val="000000"/>
                </a:solidFill>
                <a:latin typeface="Times New Roman" pitchFamily="18" charset="0"/>
                <a:ea typeface="Arial Unicode MS" pitchFamily="34" charset="-128"/>
                <a:cs typeface="Arial Unicode MS" pitchFamily="34" charset="-128"/>
              </a:rPr>
              <a:t/>
            </a:r>
            <a:br>
              <a:rPr lang="en-US" altLang="en-US" sz="4800" b="1" dirty="0">
                <a:solidFill>
                  <a:srgbClr val="000000"/>
                </a:solidFill>
                <a:latin typeface="Times New Roman" pitchFamily="18" charset="0"/>
                <a:ea typeface="Arial Unicode MS" pitchFamily="34" charset="-128"/>
                <a:cs typeface="Arial Unicode MS" pitchFamily="34" charset="-128"/>
              </a:rPr>
            </a:br>
            <a:endParaRPr lang="en-US" altLang="en-US" sz="4800" b="1" dirty="0">
              <a:solidFill>
                <a:srgbClr val="000000"/>
              </a:solidFill>
              <a:latin typeface="Times New Roman" pitchFamily="18" charset="0"/>
              <a:ea typeface="Arial Unicode MS" pitchFamily="34" charset="-128"/>
              <a:cs typeface="Arial Unicode MS" pitchFamily="34" charset="-128"/>
            </a:endParaRP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dirty="0">
              <a:solidFill>
                <a:srgbClr val="000000"/>
              </a:solidFill>
              <a:latin typeface="Times New Roman" pitchFamily="18" charset="0"/>
              <a:ea typeface="Arial Unicode MS" pitchFamily="34" charset="-128"/>
              <a:cs typeface="Arial Unicode MS" pitchFamily="34" charset="-128"/>
            </a:endParaRP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dirty="0">
              <a:solidFill>
                <a:srgbClr val="000000"/>
              </a:solidFill>
              <a:latin typeface="Times New Roman" pitchFamily="18" charset="0"/>
              <a:ea typeface="Arial Unicode MS" pitchFamily="34" charset="-128"/>
              <a:cs typeface="Arial Unicode MS" pitchFamily="34" charset="-128"/>
            </a:endParaRP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dirty="0">
              <a:solidFill>
                <a:srgbClr val="000000"/>
              </a:solidFill>
              <a:latin typeface="Times New Roman" pitchFamily="18" charset="0"/>
              <a:ea typeface="Arial Unicode MS" pitchFamily="34" charset="-128"/>
              <a:cs typeface="Arial Unicode MS" pitchFamily="34" charset="-128"/>
            </a:endParaRPr>
          </a:p>
        </p:txBody>
      </p:sp>
      <p:sp>
        <p:nvSpPr>
          <p:cNvPr id="3075" name="Text Box 3"/>
          <p:cNvSpPr txBox="1">
            <a:spLocks noChangeArrowheads="1"/>
          </p:cNvSpPr>
          <p:nvPr/>
        </p:nvSpPr>
        <p:spPr bwMode="auto">
          <a:xfrm>
            <a:off x="0" y="4941888"/>
            <a:ext cx="9144000" cy="1676400"/>
          </a:xfrm>
          <a:prstGeom prst="rect">
            <a:avLst/>
          </a:prstGeom>
          <a:noFill/>
          <a:ln w="9525">
            <a:noFill/>
            <a:round/>
            <a:headEnd/>
            <a:tailEnd/>
          </a:ln>
          <a:effectLst/>
        </p:spPr>
        <p:txBody>
          <a:bodyPr lIns="90000" tIns="46800" rIns="90000" bIns="46800"/>
          <a:lstStyle/>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a:solidFill>
                  <a:srgbClr val="000000"/>
                </a:solidFill>
                <a:latin typeface="Times New Roman" pitchFamily="18" charset="0"/>
                <a:ea typeface="Arial Unicode MS" pitchFamily="34" charset="-128"/>
              </a:rPr>
              <a:t/>
            </a:r>
            <a:br>
              <a:rPr lang="en-US" altLang="en-US" sz="2000" dirty="0">
                <a:solidFill>
                  <a:srgbClr val="000000"/>
                </a:solidFill>
                <a:latin typeface="Times New Roman" pitchFamily="18" charset="0"/>
                <a:ea typeface="Arial Unicode MS" pitchFamily="34" charset="-128"/>
              </a:rPr>
            </a:br>
            <a:endParaRPr lang="en-US" altLang="en-US" sz="2000" dirty="0">
              <a:solidFill>
                <a:srgbClr val="000000"/>
              </a:solidFill>
              <a:latin typeface="Times New Roman" pitchFamily="18" charset="0"/>
              <a:ea typeface="Arial Unicode MS" pitchFamily="34" charset="-128"/>
            </a:endParaRP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a:solidFill>
                  <a:srgbClr val="000000"/>
                </a:solidFill>
                <a:latin typeface="Times New Roman" pitchFamily="18" charset="0"/>
                <a:ea typeface="Arial Unicode MS" pitchFamily="34" charset="-128"/>
              </a:rPr>
              <a:t>Tatiana </a:t>
            </a:r>
            <a:r>
              <a:rPr lang="en-US" altLang="en-US" sz="2000" dirty="0" err="1" smtClean="0">
                <a:solidFill>
                  <a:srgbClr val="000000"/>
                </a:solidFill>
                <a:latin typeface="Times New Roman" pitchFamily="18" charset="0"/>
                <a:ea typeface="Arial Unicode MS" pitchFamily="34" charset="-128"/>
              </a:rPr>
              <a:t>Pika</a:t>
            </a:r>
            <a:endParaRPr lang="en-US" altLang="en-US" sz="2000" dirty="0">
              <a:solidFill>
                <a:srgbClr val="000000"/>
              </a:solidFill>
              <a:latin typeface="Times New Roman" pitchFamily="18" charset="0"/>
              <a:ea typeface="Arial Unicode MS" pitchFamily="34" charset="-128"/>
            </a:endParaRP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smtClean="0">
                <a:solidFill>
                  <a:srgbClr val="000000"/>
                </a:solidFill>
                <a:latin typeface="Times New Roman" pitchFamily="18" charset="0"/>
                <a:ea typeface="Arial Unicode MS" pitchFamily="34" charset="-128"/>
              </a:rPr>
              <a:t>member of Standards Working Group</a:t>
            </a:r>
            <a:r>
              <a:rPr lang="ru-RU" altLang="en-US" sz="2000" dirty="0" smtClean="0">
                <a:solidFill>
                  <a:srgbClr val="000000"/>
                </a:solidFill>
                <a:latin typeface="Times New Roman" pitchFamily="18" charset="0"/>
                <a:ea typeface="Arial Unicode MS" pitchFamily="34" charset="-128"/>
              </a:rPr>
              <a:t>,</a:t>
            </a: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err="1" smtClean="0">
                <a:solidFill>
                  <a:srgbClr val="000000"/>
                </a:solidFill>
                <a:latin typeface="Times New Roman" pitchFamily="18" charset="0"/>
                <a:ea typeface="Arial Unicode MS" pitchFamily="34" charset="-128"/>
                <a:cs typeface="Arial Unicode MS" pitchFamily="34" charset="-128"/>
              </a:rPr>
              <a:t>Roszdravnadzor</a:t>
            </a:r>
            <a:r>
              <a:rPr lang="en-US" altLang="en-US" sz="2000" dirty="0" smtClean="0">
                <a:solidFill>
                  <a:srgbClr val="000000"/>
                </a:solidFill>
                <a:latin typeface="Times New Roman" pitchFamily="18" charset="0"/>
                <a:ea typeface="Arial Unicode MS" pitchFamily="34" charset="-128"/>
                <a:cs typeface="Arial Unicode MS" pitchFamily="34" charset="-128"/>
              </a:rPr>
              <a:t> </a:t>
            </a:r>
            <a:endParaRPr lang="en-US" altLang="en-US" sz="2000" dirty="0">
              <a:solidFill>
                <a:srgbClr val="000000"/>
              </a:solidFill>
              <a:latin typeface="Times New Roman" pitchFamily="18" charset="0"/>
              <a:ea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Recognition Program Details</a:t>
            </a:r>
            <a:endParaRPr lang="en-US" altLang="en-US" sz="4400" dirty="0" smtClean="0">
              <a:latin typeface="Times New Roman" panose="02020603050405020304" pitchFamily="18" charset="0"/>
              <a:ea typeface="Arial Unicode MS" pitchFamily="34" charset="-128"/>
              <a:cs typeface="Times New Roman" panose="02020603050405020304" pitchFamily="18" charset="0"/>
            </a:endParaRPr>
          </a:p>
        </p:txBody>
      </p:sp>
      <p:sp>
        <p:nvSpPr>
          <p:cNvPr id="3" name="Content Placeholder 2">
            <a:extLst>
              <a:ext uri="{FF2B5EF4-FFF2-40B4-BE49-F238E27FC236}">
                <a16:creationId xmlns="" xmlns:a16="http://schemas.microsoft.com/office/drawing/2014/main" id="{91FB4AFC-F8C8-4B92-9719-1BC50A65B7F1}"/>
              </a:ext>
            </a:extLst>
          </p:cNvPr>
          <p:cNvSpPr>
            <a:spLocks noGrp="1"/>
          </p:cNvSpPr>
          <p:nvPr>
            <p:ph idx="1"/>
          </p:nvPr>
        </p:nvSpPr>
        <p:spPr/>
        <p:txBody>
          <a:bodyPr/>
          <a:lstStyle/>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7 of the 10 respondents (70%) report that they have a formal standards department or function within their RA </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The lack of a formal department notwithstanding, 9 (90%) have in place formal systems – policies and processes </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Systems identify, recognize and maintain an approved list of standards and encourage their use by manufacturers in device submissions</a:t>
            </a:r>
          </a:p>
          <a:p>
            <a:pPr algn="just">
              <a:defRP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6677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0" y="1341438"/>
            <a:ext cx="9144000" cy="912812"/>
          </a:xfrm>
        </p:spPr>
        <p:txBody>
          <a:bodyPr/>
          <a:lstStyle/>
          <a:p>
            <a:r>
              <a:rPr lang="en-US" altLang="en-US" sz="4200" b="1" dirty="0" smtClean="0">
                <a:latin typeface="Times New Roman" panose="02020603050405020304" pitchFamily="18" charset="0"/>
                <a:ea typeface="Arial Unicode MS" pitchFamily="34" charset="-128"/>
                <a:cs typeface="Times New Roman" panose="02020603050405020304" pitchFamily="18" charset="0"/>
              </a:rPr>
              <a:t>Recognition  Program Details, cont’d</a:t>
            </a:r>
          </a:p>
        </p:txBody>
      </p:sp>
      <p:sp>
        <p:nvSpPr>
          <p:cNvPr id="3" name="Content Placeholder 2">
            <a:extLst>
              <a:ext uri="{FF2B5EF4-FFF2-40B4-BE49-F238E27FC236}">
                <a16:creationId xmlns="" xmlns:a16="http://schemas.microsoft.com/office/drawing/2014/main" id="{2686034C-5FF8-4FFA-9EBB-9FCBA0955844}"/>
              </a:ext>
            </a:extLst>
          </p:cNvPr>
          <p:cNvSpPr>
            <a:spLocks noGrp="1"/>
          </p:cNvSpPr>
          <p:nvPr>
            <p:ph idx="1"/>
          </p:nvPr>
        </p:nvSpPr>
        <p:spPr>
          <a:xfrm>
            <a:off x="457200" y="2492375"/>
            <a:ext cx="8228013" cy="4524375"/>
          </a:xfrm>
        </p:spPr>
        <p:txBody>
          <a:bodyPr/>
          <a:lstStyle/>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Most, whether formal or informal, maintain a list of recognized standards that manufacturers may declare conformity to for purposes of device submissions</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Two respondents’ programs are regional programs</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One RA has in place an ad hoc team that plans to transform itself into a formal department in the near future </a:t>
            </a:r>
          </a:p>
          <a:p>
            <a:pPr marL="0" indent="0" algn="just">
              <a:defRPr/>
            </a:pPr>
            <a:endParaRPr lang="en-US" sz="2800" dirty="0">
              <a:latin typeface="Times New Roman" panose="02020603050405020304" pitchFamily="18" charset="0"/>
              <a:cs typeface="Times New Roman" panose="02020603050405020304" pitchFamily="18" charset="0"/>
            </a:endParaRPr>
          </a:p>
          <a:p>
            <a:pPr marL="0" indent="0" algn="just">
              <a:defRPr/>
            </a:pPr>
            <a:endParaRPr lang="en-US" sz="2800" dirty="0">
              <a:latin typeface="Times New Roman" panose="02020603050405020304" pitchFamily="18" charset="0"/>
              <a:cs typeface="Times New Roman" panose="02020603050405020304" pitchFamily="18" charset="0"/>
            </a:endParaRPr>
          </a:p>
          <a:p>
            <a:pPr algn="just">
              <a:defRPr/>
            </a:pPr>
            <a:r>
              <a:rPr lang="en-US" sz="3600" dirty="0">
                <a:latin typeface="Times New Roman" panose="02020603050405020304" pitchFamily="18" charset="0"/>
                <a:cs typeface="Times New Roman" panose="02020603050405020304" pitchFamily="18" charset="0"/>
              </a:rPr>
              <a:t> </a:t>
            </a:r>
          </a:p>
          <a:p>
            <a:pPr algn="just">
              <a:defRPr/>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4245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a:xfrm>
            <a:off x="0" y="1066800"/>
            <a:ext cx="9144000" cy="912813"/>
          </a:xfrm>
        </p:spPr>
        <p:txBody>
          <a:bodyPr/>
          <a:lstStyle/>
          <a:p>
            <a:r>
              <a:rPr lang="en-US" altLang="en-US" sz="4200" b="1" dirty="0" smtClean="0">
                <a:latin typeface="Times New Roman" panose="02020603050405020304" pitchFamily="18" charset="0"/>
                <a:ea typeface="Arial Unicode MS" pitchFamily="34" charset="-128"/>
                <a:cs typeface="Times New Roman" panose="02020603050405020304" pitchFamily="18" charset="0"/>
              </a:rPr>
              <a:t>Recognition Program Details, cont’d</a:t>
            </a:r>
          </a:p>
        </p:txBody>
      </p:sp>
      <p:sp>
        <p:nvSpPr>
          <p:cNvPr id="3" name="Content Placeholder 2">
            <a:extLst>
              <a:ext uri="{FF2B5EF4-FFF2-40B4-BE49-F238E27FC236}">
                <a16:creationId xmlns="" xmlns:a16="http://schemas.microsoft.com/office/drawing/2014/main" id="{F92C0A21-F6E0-4B6F-93A6-A0A609D459FE}"/>
              </a:ext>
            </a:extLst>
          </p:cNvPr>
          <p:cNvSpPr>
            <a:spLocks noGrp="1"/>
          </p:cNvSpPr>
          <p:nvPr>
            <p:ph idx="1"/>
          </p:nvPr>
        </p:nvSpPr>
        <p:spPr>
          <a:xfrm>
            <a:off x="457200" y="1988840"/>
            <a:ext cx="8228013" cy="4524375"/>
          </a:xfrm>
        </p:spPr>
        <p:txBody>
          <a:bodyPr/>
          <a:lstStyle/>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Many responses appear to be a ‘hybrid’ program, with both formal and informal aspects (e.g., a formal list of recognized standards, but an informal staff and process for producing the list)</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Several mention that they expect further formalization of their standards program in the future </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RAs report both rules/regulations and statutes as the authority for their programs</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National Bodies participate directly in 6 of 10 RAs’ programs (more regulations than statutes)</a:t>
            </a:r>
          </a:p>
          <a:p>
            <a:pPr algn="just">
              <a:defRPr/>
            </a:pPr>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defRP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940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609600" y="1287463"/>
            <a:ext cx="7923213" cy="912812"/>
          </a:xfrm>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Managing a Recognition List</a:t>
            </a:r>
            <a:r>
              <a:rPr lang="en-US" altLang="en-US" sz="4400" dirty="0" smtClean="0">
                <a:latin typeface="Times New Roman" panose="02020603050405020304" pitchFamily="18" charset="0"/>
                <a:ea typeface="Arial Unicode MS" pitchFamily="34" charset="-128"/>
                <a:cs typeface="Times New Roman" panose="02020603050405020304" pitchFamily="18" charset="0"/>
              </a:rPr>
              <a:t/>
            </a:r>
            <a:br>
              <a:rPr lang="en-US" altLang="en-US" sz="4400" dirty="0" smtClean="0">
                <a:latin typeface="Times New Roman" panose="02020603050405020304" pitchFamily="18" charset="0"/>
                <a:ea typeface="Arial Unicode MS" pitchFamily="34" charset="-128"/>
                <a:cs typeface="Times New Roman" panose="02020603050405020304" pitchFamily="18" charset="0"/>
              </a:rPr>
            </a:br>
            <a:endParaRPr lang="en-US" altLang="en-US" sz="4400" dirty="0" smtClean="0">
              <a:latin typeface="Times New Roman" panose="02020603050405020304" pitchFamily="18" charset="0"/>
              <a:ea typeface="Arial Unicode MS" pitchFamily="34" charset="-128"/>
              <a:cs typeface="Times New Roman" panose="02020603050405020304" pitchFamily="18" charset="0"/>
            </a:endParaRPr>
          </a:p>
        </p:txBody>
      </p:sp>
      <p:sp>
        <p:nvSpPr>
          <p:cNvPr id="15363" name="Content Placeholder 2"/>
          <p:cNvSpPr>
            <a:spLocks noGrp="1" noChangeArrowheads="1"/>
          </p:cNvSpPr>
          <p:nvPr>
            <p:ph idx="1"/>
          </p:nvPr>
        </p:nvSpPr>
        <p:spPr>
          <a:xfrm>
            <a:off x="457200" y="1916832"/>
            <a:ext cx="8579296" cy="4524375"/>
          </a:xfrm>
        </p:spPr>
        <p:txBody>
          <a:bodyPr/>
          <a:lstStyle/>
          <a:p>
            <a:pPr marL="457200" indent="-457200" algn="just">
              <a:buFont typeface="Arial" charset="0"/>
              <a:buChar char="•"/>
            </a:pPr>
            <a:r>
              <a:rPr lang="en-US" altLang="en-US" sz="2800" dirty="0" smtClean="0">
                <a:latin typeface="Times New Roman" panose="02020603050405020304" pitchFamily="18" charset="0"/>
                <a:ea typeface="Arial Unicode MS" pitchFamily="34" charset="-128"/>
                <a:cs typeface="Times New Roman" panose="02020603050405020304" pitchFamily="18" charset="0"/>
              </a:rPr>
              <a:t>60% of respondents report they are required to seek outside input into which standards will be recognized. </a:t>
            </a:r>
          </a:p>
          <a:p>
            <a:pPr marL="457200" indent="-457200" algn="just">
              <a:buFont typeface="Arial" charset="0"/>
              <a:buChar char="•"/>
            </a:pPr>
            <a:r>
              <a:rPr lang="en-US" altLang="en-US" sz="2800" dirty="0" smtClean="0">
                <a:latin typeface="Times New Roman" panose="02020603050405020304" pitchFamily="18" charset="0"/>
                <a:ea typeface="Arial Unicode MS" pitchFamily="34" charset="-128"/>
                <a:cs typeface="Times New Roman" panose="02020603050405020304" pitchFamily="18" charset="0"/>
              </a:rPr>
              <a:t>Most require a public consultation, at least for list publication</a:t>
            </a:r>
          </a:p>
          <a:p>
            <a:pPr marL="457200" indent="-457200" algn="just">
              <a:buFont typeface="Arial" charset="0"/>
              <a:buChar char="•"/>
            </a:pPr>
            <a:r>
              <a:rPr lang="en-US" altLang="en-US" sz="2800" dirty="0" smtClean="0">
                <a:latin typeface="Times New Roman" panose="02020603050405020304" pitchFamily="18" charset="0"/>
                <a:ea typeface="Arial Unicode MS" pitchFamily="34" charset="-128"/>
                <a:cs typeface="Times New Roman" panose="02020603050405020304" pitchFamily="18" charset="0"/>
              </a:rPr>
              <a:t>Others permit input from the public</a:t>
            </a:r>
          </a:p>
          <a:p>
            <a:pPr marL="457200" indent="-457200" algn="just">
              <a:buFont typeface="Arial" charset="0"/>
              <a:buChar char="•"/>
            </a:pPr>
            <a:r>
              <a:rPr lang="en-US" altLang="en-US" sz="2800" dirty="0" smtClean="0">
                <a:latin typeface="Times New Roman" panose="02020603050405020304" pitchFamily="18" charset="0"/>
                <a:ea typeface="Arial Unicode MS" pitchFamily="34" charset="-128"/>
                <a:cs typeface="Times New Roman" panose="02020603050405020304" pitchFamily="18" charset="0"/>
              </a:rPr>
              <a:t>90% publish the list of recognized standards; all of those make the list of recognized standards available to all </a:t>
            </a:r>
          </a:p>
          <a:p>
            <a:pPr marL="457200" indent="-457200" algn="just">
              <a:buFont typeface="Arial" charset="0"/>
              <a:buChar char="•"/>
            </a:pPr>
            <a:r>
              <a:rPr lang="en-US" altLang="en-US" sz="2800" dirty="0" smtClean="0">
                <a:latin typeface="Times New Roman" panose="02020603050405020304" pitchFamily="18" charset="0"/>
                <a:ea typeface="Arial Unicode MS" pitchFamily="34" charset="-128"/>
                <a:cs typeface="Times New Roman" panose="02020603050405020304" pitchFamily="18" charset="0"/>
              </a:rPr>
              <a:t>Frequency of list updates ranges from ‘case by case basis’ to ‘periodically’ to ‘at least five yearly’ </a:t>
            </a:r>
          </a:p>
        </p:txBody>
      </p:sp>
    </p:spTree>
    <p:extLst>
      <p:ext uri="{BB962C8B-B14F-4D97-AF65-F5344CB8AC3E}">
        <p14:creationId xmlns:p14="http://schemas.microsoft.com/office/powerpoint/2010/main" val="3393226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a:xfrm>
            <a:off x="609600" y="1412875"/>
            <a:ext cx="7923213" cy="912813"/>
          </a:xfrm>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How to Gain Recognition</a:t>
            </a:r>
            <a:r>
              <a:rPr lang="en-US" altLang="en-US" sz="4400" dirty="0" smtClean="0">
                <a:latin typeface="Times New Roman" panose="02020603050405020304" pitchFamily="18" charset="0"/>
                <a:ea typeface="Arial Unicode MS" pitchFamily="34" charset="-128"/>
                <a:cs typeface="Times New Roman" panose="02020603050405020304" pitchFamily="18" charset="0"/>
              </a:rPr>
              <a:t/>
            </a:r>
            <a:br>
              <a:rPr lang="en-US" altLang="en-US" sz="4400" dirty="0" smtClean="0">
                <a:latin typeface="Times New Roman" panose="02020603050405020304" pitchFamily="18" charset="0"/>
                <a:ea typeface="Arial Unicode MS" pitchFamily="34" charset="-128"/>
                <a:cs typeface="Times New Roman" panose="02020603050405020304" pitchFamily="18" charset="0"/>
              </a:rPr>
            </a:br>
            <a:endParaRPr lang="en-US" altLang="en-US" sz="4400" dirty="0" smtClean="0">
              <a:latin typeface="Times New Roman" panose="02020603050405020304" pitchFamily="18" charset="0"/>
              <a:ea typeface="Arial Unicode MS" pitchFamily="34" charset="-128"/>
              <a:cs typeface="Times New Roman" panose="02020603050405020304" pitchFamily="18" charset="0"/>
            </a:endParaRPr>
          </a:p>
        </p:txBody>
      </p:sp>
      <p:sp>
        <p:nvSpPr>
          <p:cNvPr id="3" name="Content Placeholder 2">
            <a:extLst>
              <a:ext uri="{FF2B5EF4-FFF2-40B4-BE49-F238E27FC236}">
                <a16:creationId xmlns="" xmlns:a16="http://schemas.microsoft.com/office/drawing/2014/main" id="{63C867CC-9364-4AAF-9E6D-73697B2DD1CE}"/>
              </a:ext>
            </a:extLst>
          </p:cNvPr>
          <p:cNvSpPr>
            <a:spLocks noGrp="1"/>
          </p:cNvSpPr>
          <p:nvPr>
            <p:ph idx="1"/>
          </p:nvPr>
        </p:nvSpPr>
        <p:spPr/>
        <p:txBody>
          <a:bodyPr/>
          <a:lstStyle/>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Again, a wide spectrum of expectations for requesting recognition; some require specific forms and others simply accept a request</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Some have ad hoc or technical teams consider the addition of new standards; some will accept requests from anyone</a:t>
            </a:r>
          </a:p>
          <a:p>
            <a:pPr algn="just">
              <a:defRPr/>
            </a:pPr>
            <a:r>
              <a:rPr lang="en-US" sz="2800" dirty="0">
                <a:latin typeface="Times New Roman" panose="02020603050405020304" pitchFamily="18" charset="0"/>
                <a:cs typeface="Times New Roman" panose="02020603050405020304" pitchFamily="18" charset="0"/>
              </a:rPr>
              <a:t> </a:t>
            </a:r>
          </a:p>
          <a:p>
            <a:pPr algn="just">
              <a:defRPr/>
            </a:pP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83563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a:xfrm>
            <a:off x="0" y="1557338"/>
            <a:ext cx="9144000" cy="912812"/>
          </a:xfrm>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Partial v Complete Recognition</a:t>
            </a:r>
            <a:r>
              <a:rPr lang="en-US" altLang="en-US" sz="4400" dirty="0" smtClean="0">
                <a:latin typeface="Times New Roman" panose="02020603050405020304" pitchFamily="18" charset="0"/>
                <a:ea typeface="Arial Unicode MS" pitchFamily="34" charset="-128"/>
                <a:cs typeface="Times New Roman" panose="02020603050405020304" pitchFamily="18" charset="0"/>
              </a:rPr>
              <a:t/>
            </a:r>
            <a:br>
              <a:rPr lang="en-US" altLang="en-US" sz="4400" dirty="0" smtClean="0">
                <a:latin typeface="Times New Roman" panose="02020603050405020304" pitchFamily="18" charset="0"/>
                <a:ea typeface="Arial Unicode MS" pitchFamily="34" charset="-128"/>
                <a:cs typeface="Times New Roman" panose="02020603050405020304" pitchFamily="18" charset="0"/>
              </a:rPr>
            </a:br>
            <a:endParaRPr lang="en-US" altLang="en-US" sz="4400" dirty="0" smtClean="0">
              <a:latin typeface="Times New Roman" panose="02020603050405020304" pitchFamily="18" charset="0"/>
              <a:ea typeface="Arial Unicode MS" pitchFamily="34" charset="-128"/>
              <a:cs typeface="Times New Roman" panose="02020603050405020304" pitchFamily="18" charset="0"/>
            </a:endParaRPr>
          </a:p>
        </p:txBody>
      </p:sp>
      <p:sp>
        <p:nvSpPr>
          <p:cNvPr id="3" name="Content Placeholder 2">
            <a:extLst>
              <a:ext uri="{FF2B5EF4-FFF2-40B4-BE49-F238E27FC236}">
                <a16:creationId xmlns="" xmlns:a16="http://schemas.microsoft.com/office/drawing/2014/main" id="{716E9E19-1D3F-4653-82F0-AE49DD62D7F7}"/>
              </a:ext>
            </a:extLst>
          </p:cNvPr>
          <p:cNvSpPr>
            <a:spLocks noGrp="1"/>
          </p:cNvSpPr>
          <p:nvPr>
            <p:ph idx="1"/>
          </p:nvPr>
        </p:nvSpPr>
        <p:spPr>
          <a:xfrm>
            <a:off x="251520" y="2179638"/>
            <a:ext cx="8640960" cy="4524375"/>
          </a:xfrm>
        </p:spPr>
        <p:txBody>
          <a:bodyPr/>
          <a:lstStyle/>
          <a:p>
            <a:pPr>
              <a:defRPr/>
            </a:pPr>
            <a:r>
              <a:rPr lang="en-US"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100% (10 respondents) allow partial recognition</a:t>
            </a:r>
          </a:p>
        </p:txBody>
      </p:sp>
    </p:spTree>
    <p:extLst>
      <p:ext uri="{BB962C8B-B14F-4D97-AF65-F5344CB8AC3E}">
        <p14:creationId xmlns:p14="http://schemas.microsoft.com/office/powerpoint/2010/main" val="1101475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a:xfrm>
            <a:off x="609600" y="1004019"/>
            <a:ext cx="7923213" cy="912813"/>
          </a:xfrm>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Conformity </a:t>
            </a:r>
            <a:r>
              <a:rPr lang="en-US" altLang="en-US" sz="4400" b="1" dirty="0" smtClean="0">
                <a:latin typeface="Times New Roman" panose="02020603050405020304" pitchFamily="18" charset="0"/>
                <a:ea typeface="Arial Unicode MS" pitchFamily="34" charset="-128"/>
                <a:cs typeface="Times New Roman" panose="02020603050405020304" pitchFamily="18" charset="0"/>
              </a:rPr>
              <a:t>Assessment</a:t>
            </a:r>
          </a:p>
        </p:txBody>
      </p:sp>
      <p:sp>
        <p:nvSpPr>
          <p:cNvPr id="3" name="Content Placeholder 2">
            <a:extLst>
              <a:ext uri="{FF2B5EF4-FFF2-40B4-BE49-F238E27FC236}">
                <a16:creationId xmlns:a16="http://schemas.microsoft.com/office/drawing/2014/main" xmlns="" id="{244E1078-72A5-44BB-9965-9E03BCE8CBC4}"/>
              </a:ext>
            </a:extLst>
          </p:cNvPr>
          <p:cNvSpPr>
            <a:spLocks noGrp="1"/>
          </p:cNvSpPr>
          <p:nvPr>
            <p:ph idx="1"/>
          </p:nvPr>
        </p:nvSpPr>
        <p:spPr>
          <a:xfrm>
            <a:off x="457200" y="2060848"/>
            <a:ext cx="8228013" cy="4524375"/>
          </a:xfrm>
        </p:spPr>
        <p:txBody>
          <a:bodyPr/>
          <a:lstStyle/>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100% of respondents allow Declarations of Conformity (</a:t>
            </a:r>
            <a:r>
              <a:rPr lang="en-US" sz="2800" dirty="0" err="1">
                <a:latin typeface="Times New Roman" panose="02020603050405020304" pitchFamily="18" charset="0"/>
                <a:cs typeface="Times New Roman" panose="02020603050405020304" pitchFamily="18" charset="0"/>
              </a:rPr>
              <a:t>DoCs</a:t>
            </a:r>
            <a:r>
              <a:rPr lang="en-US" sz="2800" dirty="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9 of 10 (90%) sometimes require additional documentation to the </a:t>
            </a:r>
            <a:r>
              <a:rPr lang="en-US" sz="2800" dirty="0" err="1">
                <a:latin typeface="Times New Roman" panose="02020603050405020304" pitchFamily="18" charset="0"/>
                <a:cs typeface="Times New Roman" panose="02020603050405020304" pitchFamily="18" charset="0"/>
              </a:rPr>
              <a:t>DoC</a:t>
            </a:r>
            <a:endParaRPr lang="en-US" sz="2800" dirty="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Generally based upon device risk</a:t>
            </a:r>
          </a:p>
          <a:p>
            <a:pPr marL="857250" lvl="1" indent="-457200" algn="just">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Testing reports are the most often required documents</a:t>
            </a:r>
          </a:p>
          <a:p>
            <a:pPr marL="457200" indent="-457200" algn="just">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90% accept test results from other countries in support of a </a:t>
            </a:r>
            <a:r>
              <a:rPr lang="en-US" sz="2800" dirty="0" err="1">
                <a:latin typeface="Times New Roman" panose="02020603050405020304" pitchFamily="18" charset="0"/>
                <a:cs typeface="Times New Roman" panose="02020603050405020304" pitchFamily="18" charset="0"/>
              </a:rPr>
              <a:t>DoC</a:t>
            </a:r>
            <a:endParaRPr lang="en-US" sz="2800" dirty="0">
              <a:latin typeface="Times New Roman" panose="02020603050405020304" pitchFamily="18" charset="0"/>
              <a:cs typeface="Times New Roman" panose="02020603050405020304" pitchFamily="18" charset="0"/>
            </a:endParaRPr>
          </a:p>
          <a:p>
            <a:pPr algn="just">
              <a:defRP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57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0" y="2492375"/>
            <a:ext cx="9144000" cy="2849563"/>
          </a:xfrm>
          <a:prstGeom prst="rect">
            <a:avLst/>
          </a:prstGeom>
          <a:noFill/>
          <a:ln w="9525">
            <a:noFill/>
            <a:round/>
            <a:headEnd/>
            <a:tailEnd/>
          </a:ln>
          <a:effectLst/>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4800" b="1">
                <a:solidFill>
                  <a:srgbClr val="FF0000"/>
                </a:solidFill>
                <a:latin typeface="Times New Roman" pitchFamily="18" charset="0"/>
                <a:ea typeface="Arial Unicode MS" pitchFamily="34" charset="-128"/>
                <a:cs typeface="Arial Unicode MS" pitchFamily="34" charset="-128"/>
              </a:rPr>
              <a:t/>
            </a:r>
            <a:br>
              <a:rPr lang="en-US" altLang="en-US" sz="4800" b="1">
                <a:solidFill>
                  <a:srgbClr val="FF0000"/>
                </a:solidFill>
                <a:latin typeface="Times New Roman" pitchFamily="18" charset="0"/>
                <a:ea typeface="Arial Unicode MS" pitchFamily="34" charset="-128"/>
                <a:cs typeface="Arial Unicode MS" pitchFamily="34" charset="-128"/>
              </a:rPr>
            </a:br>
            <a:r>
              <a:rPr lang="en-US" altLang="en-US" sz="4800" b="1">
                <a:solidFill>
                  <a:srgbClr val="FF0000"/>
                </a:solidFill>
                <a:latin typeface="Times New Roman" pitchFamily="18" charset="0"/>
                <a:ea typeface="Arial Unicode MS" pitchFamily="34" charset="-128"/>
                <a:cs typeface="Arial Unicode MS" pitchFamily="34" charset="-128"/>
              </a:rPr>
              <a:t>Thank you for your attention!</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a:solidFill>
                <a:srgbClr val="FF0000"/>
              </a:solidFill>
              <a:latin typeface="Times New Roman" pitchFamily="18" charset="0"/>
              <a:ea typeface="Arial Unicode MS" pitchFamily="34" charset="-128"/>
              <a:cs typeface="Arial Unicode MS" pitchFamily="34" charset="-128"/>
            </a:endParaRP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a:solidFill>
                <a:srgbClr val="FF0000"/>
              </a:solidFill>
              <a:latin typeface="Times New Roman" pitchFamily="18" charset="0"/>
              <a:ea typeface="Arial Unicode MS" pitchFamily="34" charset="-128"/>
              <a:cs typeface="Arial Unicode MS" pitchFamily="34" charset="-128"/>
            </a:endParaRP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4800" b="1">
              <a:solidFill>
                <a:srgbClr val="FF0000"/>
              </a:solidFill>
              <a:latin typeface="Times New Roman" pitchFamily="18" charset="0"/>
              <a:ea typeface="Arial Unicode MS" pitchFamily="34" charset="-128"/>
              <a:cs typeface="Arial Unicode MS" pitchFamily="34" charset="-128"/>
            </a:endParaRPr>
          </a:p>
        </p:txBody>
      </p:sp>
      <p:sp>
        <p:nvSpPr>
          <p:cNvPr id="5" name="Text Box 3"/>
          <p:cNvSpPr txBox="1">
            <a:spLocks noChangeArrowheads="1"/>
          </p:cNvSpPr>
          <p:nvPr/>
        </p:nvSpPr>
        <p:spPr bwMode="auto">
          <a:xfrm>
            <a:off x="0" y="4941888"/>
            <a:ext cx="9144000" cy="1676400"/>
          </a:xfrm>
          <a:prstGeom prst="rect">
            <a:avLst/>
          </a:prstGeom>
          <a:noFill/>
          <a:ln w="9525">
            <a:noFill/>
            <a:round/>
            <a:headEnd/>
            <a:tailEnd/>
          </a:ln>
          <a:effectLst/>
        </p:spPr>
        <p:txBody>
          <a:bodyPr lIns="90000" tIns="46800" rIns="90000" bIns="46800"/>
          <a:lstStyle/>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a:solidFill>
                  <a:srgbClr val="000000"/>
                </a:solidFill>
                <a:latin typeface="Times New Roman" pitchFamily="18" charset="0"/>
                <a:ea typeface="Arial Unicode MS" pitchFamily="34" charset="-128"/>
              </a:rPr>
              <a:t/>
            </a:r>
            <a:br>
              <a:rPr lang="en-US" altLang="en-US" sz="2000" dirty="0">
                <a:solidFill>
                  <a:srgbClr val="000000"/>
                </a:solidFill>
                <a:latin typeface="Times New Roman" pitchFamily="18" charset="0"/>
                <a:ea typeface="Arial Unicode MS" pitchFamily="34" charset="-128"/>
              </a:rPr>
            </a:br>
            <a:endParaRPr lang="en-US" altLang="en-US" sz="2000" dirty="0">
              <a:solidFill>
                <a:srgbClr val="000000"/>
              </a:solidFill>
              <a:latin typeface="Times New Roman" pitchFamily="18" charset="0"/>
              <a:ea typeface="Arial Unicode MS" pitchFamily="34" charset="-128"/>
            </a:endParaRP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a:solidFill>
                  <a:srgbClr val="000000"/>
                </a:solidFill>
                <a:latin typeface="Times New Roman" pitchFamily="18" charset="0"/>
                <a:ea typeface="Arial Unicode MS" pitchFamily="34" charset="-128"/>
              </a:rPr>
              <a:t>Tatiana </a:t>
            </a:r>
            <a:r>
              <a:rPr lang="en-US" altLang="en-US" sz="2000" dirty="0" err="1" smtClean="0">
                <a:solidFill>
                  <a:srgbClr val="000000"/>
                </a:solidFill>
                <a:latin typeface="Times New Roman" pitchFamily="18" charset="0"/>
                <a:ea typeface="Arial Unicode MS" pitchFamily="34" charset="-128"/>
              </a:rPr>
              <a:t>Pika</a:t>
            </a:r>
            <a:endParaRPr lang="en-US" altLang="en-US" sz="2000" dirty="0">
              <a:solidFill>
                <a:srgbClr val="000000"/>
              </a:solidFill>
              <a:latin typeface="Times New Roman" pitchFamily="18" charset="0"/>
              <a:ea typeface="Arial Unicode MS" pitchFamily="34" charset="-128"/>
            </a:endParaRP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smtClean="0">
                <a:solidFill>
                  <a:srgbClr val="000000"/>
                </a:solidFill>
                <a:latin typeface="Times New Roman" pitchFamily="18" charset="0"/>
                <a:ea typeface="Arial Unicode MS" pitchFamily="34" charset="-128"/>
              </a:rPr>
              <a:t>member of Standards Working Group</a:t>
            </a:r>
            <a:r>
              <a:rPr lang="ru-RU" altLang="en-US" sz="2000" dirty="0" smtClean="0">
                <a:solidFill>
                  <a:srgbClr val="000000"/>
                </a:solidFill>
                <a:latin typeface="Times New Roman" pitchFamily="18" charset="0"/>
                <a:ea typeface="Arial Unicode MS" pitchFamily="34" charset="-128"/>
              </a:rPr>
              <a:t>,</a:t>
            </a:r>
          </a:p>
          <a:p>
            <a:pPr algn="ctr" eaLnBrk="1" hangingPunct="1">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dirty="0" err="1" smtClean="0">
                <a:solidFill>
                  <a:srgbClr val="000000"/>
                </a:solidFill>
                <a:latin typeface="Times New Roman" pitchFamily="18" charset="0"/>
                <a:ea typeface="Arial Unicode MS" pitchFamily="34" charset="-128"/>
                <a:cs typeface="Arial Unicode MS" pitchFamily="34" charset="-128"/>
              </a:rPr>
              <a:t>Roszdravnadzor</a:t>
            </a:r>
            <a:r>
              <a:rPr lang="en-US" altLang="en-US" sz="2000" dirty="0" smtClean="0">
                <a:solidFill>
                  <a:srgbClr val="000000"/>
                </a:solidFill>
                <a:latin typeface="Times New Roman" pitchFamily="18" charset="0"/>
                <a:ea typeface="Arial Unicode MS" pitchFamily="34" charset="-128"/>
                <a:cs typeface="Arial Unicode MS" pitchFamily="34" charset="-128"/>
              </a:rPr>
              <a:t> </a:t>
            </a:r>
            <a:endParaRPr lang="en-US" altLang="en-US" sz="2000" dirty="0">
              <a:solidFill>
                <a:srgbClr val="000000"/>
              </a:solidFill>
              <a:latin typeface="Times New Roman" pitchFamily="18" charset="0"/>
              <a:ea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457200" y="1747838"/>
            <a:ext cx="8228013" cy="3409950"/>
          </a:xfrm>
        </p:spPr>
        <p:txBody>
          <a:bodyPr/>
          <a:lstStyle/>
          <a:p>
            <a:pPr marL="0" indent="0" algn="just"/>
            <a:r>
              <a:rPr lang="en-US" smtClean="0">
                <a:latin typeface="Times New Roman" pitchFamily="18" charset="0"/>
                <a:ea typeface="Arial Unicode MS" pitchFamily="34" charset="-128"/>
              </a:rPr>
              <a:t>Standards are ‘…the distilled wisdom of people with expertise in their subject matter and who know the needs of the organizations they represent – people such as manufacturers, sellers, buyers, customers, trade associations, users or regulators’.</a:t>
            </a:r>
            <a:r>
              <a:rPr lang="en-US" baseline="30000" smtClean="0">
                <a:latin typeface="Times New Roman" pitchFamily="18" charset="0"/>
                <a:ea typeface="Arial Unicode MS" pitchFamily="34" charset="-128"/>
              </a:rPr>
              <a:t>*</a:t>
            </a:r>
            <a:endParaRPr lang="ru-RU" baseline="30000" smtClean="0">
              <a:latin typeface="Times New Roman" pitchFamily="18" charset="0"/>
              <a:ea typeface="Arial Unicode MS" pitchFamily="34" charset="-128"/>
            </a:endParaRPr>
          </a:p>
        </p:txBody>
      </p:sp>
      <p:sp>
        <p:nvSpPr>
          <p:cNvPr id="33796" name="Text Box 4"/>
          <p:cNvSpPr txBox="1">
            <a:spLocks noChangeArrowheads="1"/>
          </p:cNvSpPr>
          <p:nvPr/>
        </p:nvSpPr>
        <p:spPr bwMode="auto">
          <a:xfrm>
            <a:off x="468313" y="6232525"/>
            <a:ext cx="8280400" cy="581025"/>
          </a:xfrm>
          <a:prstGeom prst="rect">
            <a:avLst/>
          </a:prstGeom>
          <a:noFill/>
          <a:ln w="9525">
            <a:noFill/>
            <a:miter lim="800000"/>
            <a:headEnd/>
            <a:tailEnd/>
          </a:ln>
          <a:effectLst/>
        </p:spPr>
        <p:txBody>
          <a:bodyPr>
            <a:spAutoFit/>
          </a:bodyPr>
          <a:lstStyle/>
          <a:p>
            <a:pPr algn="just" defTabSz="914400"/>
            <a:r>
              <a:rPr lang="en-US" sz="1600">
                <a:solidFill>
                  <a:schemeClr val="tx1"/>
                </a:solidFill>
                <a:latin typeface="Times New Roman" pitchFamily="18" charset="0"/>
              </a:rPr>
              <a:t>* </a:t>
            </a:r>
            <a:r>
              <a:rPr lang="ru-RU" sz="1600">
                <a:solidFill>
                  <a:schemeClr val="tx1"/>
                </a:solidFill>
                <a:latin typeface="Times New Roman" pitchFamily="18" charset="0"/>
              </a:rPr>
              <a:t>https://www.bsigroup.com/en-GB/standards/Information-about-standards/what-is-a-standard/, accessed 15 June</a:t>
            </a:r>
            <a:r>
              <a:rPr lang="en-US" sz="1600">
                <a:solidFill>
                  <a:schemeClr val="tx1"/>
                </a:solidFill>
                <a:latin typeface="Times New Roman" pitchFamily="18" charset="0"/>
              </a:rPr>
              <a:t> </a:t>
            </a:r>
            <a:r>
              <a:rPr lang="ru-RU" sz="1600">
                <a:solidFill>
                  <a:schemeClr val="tx1"/>
                </a:solidFill>
                <a:latin typeface="Times New Roman" pitchFamily="18" charset="0"/>
              </a:rPr>
              <a:t>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noChangeArrowheads="1"/>
          </p:cNvSpPr>
          <p:nvPr>
            <p:ph type="title" idx="4294967295"/>
          </p:nvPr>
        </p:nvSpPr>
        <p:spPr>
          <a:xfrm>
            <a:off x="250825" y="1052513"/>
            <a:ext cx="8642350" cy="912812"/>
          </a:xfrm>
        </p:spPr>
        <p:txBody>
          <a:bodyPr/>
          <a:lstStyle/>
          <a:p>
            <a:r>
              <a:rPr lang="en-US" altLang="en-US" sz="3200" b="1" smtClean="0">
                <a:latin typeface="Times New Roman" pitchFamily="18" charset="0"/>
                <a:ea typeface="Arial Unicode MS" pitchFamily="34" charset="-128"/>
              </a:rPr>
              <a:t>Standards Working Group (SWG) Members</a:t>
            </a:r>
          </a:p>
        </p:txBody>
      </p:sp>
      <p:sp>
        <p:nvSpPr>
          <p:cNvPr id="6" name="Text Placeholder 5">
            <a:extLst>
              <a:ext uri="{FF2B5EF4-FFF2-40B4-BE49-F238E27FC236}">
                <a16:creationId xmlns:a16="http://schemas.microsoft.com/office/drawing/2014/main" xmlns="" id="{B91AAD30-D0FD-457A-980D-6FA414DC8826}"/>
              </a:ext>
            </a:extLst>
          </p:cNvPr>
          <p:cNvSpPr txBox="1">
            <a:spLocks/>
          </p:cNvSpPr>
          <p:nvPr/>
        </p:nvSpPr>
        <p:spPr>
          <a:xfrm>
            <a:off x="35496" y="1988840"/>
            <a:ext cx="4329112" cy="4525963"/>
          </a:xfrm>
          <a:prstGeom prst="rect">
            <a:avLst/>
          </a:prstGeom>
        </p:spPr>
        <p:txBody>
          <a:bodyPr/>
          <a:lstStyle/>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Scott Colburn/FDA/USA, Chair</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Ying Huang/TGA/Australia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Fabio </a:t>
            </a: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Quintino</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/ANVISA/Brazil</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Kevin Day/Health Canada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Jia</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 </a:t>
            </a: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Zheng</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/SDA/China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Maurizio </a:t>
            </a: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Andreano</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/DITTA/Siemens</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Peter </a:t>
            </a: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Linders</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/DITTA/Philips</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Naoki </a:t>
            </a:r>
            <a:r>
              <a:rPr kumimoji="0" lang="en-US" sz="200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Marooka</a:t>
            </a: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/DITTA/Shimadzu</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Erik Hansson/European Commission</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Matthias Neumann/European Union</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Jeff Eggleston/GMTA/Medtronic</a:t>
            </a:r>
          </a:p>
          <a:p>
            <a:pPr marL="0" marR="0" lvl="0" indent="0" algn="ctr" defTabSz="449263" rtl="0" eaLnBrk="0" fontAlgn="base" latinLnBrk="0" hangingPunct="0">
              <a:lnSpc>
                <a:spcPct val="100000"/>
              </a:lnSpc>
              <a:spcBef>
                <a:spcPts val="800"/>
              </a:spcBef>
              <a:spcAft>
                <a:spcPct val="0"/>
              </a:spcAft>
              <a:buClr>
                <a:srgbClr val="000000"/>
              </a:buClr>
              <a:buSzPct val="100000"/>
              <a:buFontTx/>
              <a:buNone/>
              <a:tabLst/>
              <a:defRPr/>
            </a:pPr>
            <a:endParaRPr kumimoji="0" lang="en-US" sz="2000" i="0" u="none" strike="noStrike" kern="0" cap="none" spc="0" normalizeH="0" baseline="0" noProof="0" dirty="0">
              <a:ln>
                <a:noFill/>
              </a:ln>
              <a:solidFill>
                <a:srgbClr val="000000"/>
              </a:solidFill>
              <a:effectLst/>
              <a:uLnTx/>
              <a:uFillTx/>
              <a:latin typeface="Times New Roman" pitchFamily="18" charset="0"/>
              <a:ea typeface="Arial Unicode MS" charset="0"/>
              <a:cs typeface="Times New Roman" pitchFamily="18" charset="0"/>
            </a:endParaRPr>
          </a:p>
        </p:txBody>
      </p:sp>
      <p:sp>
        <p:nvSpPr>
          <p:cNvPr id="7" name="Content Placeholder 3">
            <a:extLst>
              <a:ext uri="{FF2B5EF4-FFF2-40B4-BE49-F238E27FC236}">
                <a16:creationId xmlns:a16="http://schemas.microsoft.com/office/drawing/2014/main" xmlns="" id="{81543349-5016-4AE6-B744-29B7BA86A2ED}"/>
              </a:ext>
            </a:extLst>
          </p:cNvPr>
          <p:cNvSpPr txBox="1">
            <a:spLocks/>
          </p:cNvSpPr>
          <p:nvPr/>
        </p:nvSpPr>
        <p:spPr>
          <a:xfrm>
            <a:off x="4355976" y="1988840"/>
            <a:ext cx="4860032" cy="4525963"/>
          </a:xfrm>
          <a:prstGeom prst="rect">
            <a:avLst/>
          </a:prstGeom>
        </p:spPr>
        <p:txBody>
          <a:bodyPr/>
          <a:lstStyle/>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Hideki </a:t>
            </a: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Asai</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/GMTA/Hitachi</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Hiroshi Ishikawa/PMDA/Japan</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Madoka</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 Murakami/PMDA/Japan</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Vladimir </a:t>
            </a: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Antonov</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a:t>
            </a: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Roszdravnadzor</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/Russia</a:t>
            </a:r>
          </a:p>
          <a:p>
            <a:pPr marL="342900" indent="-342900">
              <a:spcBef>
                <a:spcPts val="800"/>
              </a:spcBef>
              <a:buClr>
                <a:srgbClr val="000000"/>
              </a:buClr>
              <a:buSzPct val="100000"/>
              <a:buFont typeface="Wingdings" pitchFamily="2" charset="2"/>
              <a:buChar char="§"/>
              <a:defRPr/>
            </a:pPr>
            <a:r>
              <a:rPr lang="en-US" sz="2000" kern="0" dirty="0" smtClean="0">
                <a:solidFill>
                  <a:srgbClr val="000000"/>
                </a:solidFill>
                <a:latin typeface="Times New Roman" pitchFamily="18" charset="0"/>
                <a:ea typeface="Arial Unicode MS" charset="0"/>
                <a:cs typeface="Times New Roman" pitchFamily="18" charset="0"/>
              </a:rPr>
              <a:t>Tatiana </a:t>
            </a:r>
            <a:r>
              <a:rPr lang="en-US" sz="2000" kern="0" dirty="0" err="1" smtClean="0">
                <a:solidFill>
                  <a:srgbClr val="000000"/>
                </a:solidFill>
                <a:latin typeface="Times New Roman" pitchFamily="18" charset="0"/>
                <a:ea typeface="Arial Unicode MS" charset="0"/>
                <a:cs typeface="Times New Roman" pitchFamily="18" charset="0"/>
              </a:rPr>
              <a:t>Pika</a:t>
            </a:r>
            <a:r>
              <a:rPr lang="en-US" sz="2000" kern="0" dirty="0" smtClean="0">
                <a:solidFill>
                  <a:srgbClr val="000000"/>
                </a:solidFill>
                <a:latin typeface="Times New Roman" pitchFamily="18" charset="0"/>
                <a:ea typeface="Arial Unicode MS" charset="0"/>
                <a:cs typeface="Times New Roman" pitchFamily="18" charset="0"/>
              </a:rPr>
              <a:t>/</a:t>
            </a:r>
            <a:r>
              <a:rPr lang="en-US" sz="2000" kern="0" dirty="0" err="1" smtClean="0">
                <a:solidFill>
                  <a:srgbClr val="000000"/>
                </a:solidFill>
                <a:latin typeface="Times New Roman" pitchFamily="18" charset="0"/>
                <a:ea typeface="Arial Unicode MS" charset="0"/>
                <a:cs typeface="Times New Roman" pitchFamily="18" charset="0"/>
              </a:rPr>
              <a:t>Roszdravnadzor</a:t>
            </a:r>
            <a:r>
              <a:rPr lang="en-US" sz="2000" kern="0" dirty="0" smtClean="0">
                <a:solidFill>
                  <a:srgbClr val="000000"/>
                </a:solidFill>
                <a:latin typeface="Times New Roman" pitchFamily="18" charset="0"/>
                <a:ea typeface="Arial Unicode MS" charset="0"/>
                <a:cs typeface="Times New Roman" pitchFamily="18" charset="0"/>
              </a:rPr>
              <a:t>/Russia</a:t>
            </a:r>
            <a:endPar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endParaRP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Christopher Lam/HSA/Singapore</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Kookhan</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 Kim/MFDS/Korea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Heungil</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 </a:t>
            </a: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Ryu</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/MFDS/Korea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err="1" smtClean="0">
                <a:ln>
                  <a:noFill/>
                </a:ln>
                <a:solidFill>
                  <a:srgbClr val="000000"/>
                </a:solidFill>
                <a:effectLst/>
                <a:uLnTx/>
                <a:uFillTx/>
                <a:latin typeface="Times New Roman" pitchFamily="18" charset="0"/>
                <a:ea typeface="Arial Unicode MS" charset="0"/>
                <a:cs typeface="Times New Roman" pitchFamily="18" charset="0"/>
              </a:rPr>
              <a:t>Kyunghyun</a:t>
            </a: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 Kim/MFDS/Korea</a:t>
            </a:r>
          </a:p>
          <a:p>
            <a:pPr marL="342900" marR="0" lvl="0" indent="-34290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ea typeface="Arial Unicode MS" charset="0"/>
                <a:cs typeface="Times New Roman" pitchFamily="18" charset="0"/>
              </a:rPr>
              <a:t>Gail Rodriguez/FDA/USA</a:t>
            </a:r>
          </a:p>
          <a:p>
            <a:pPr marL="0" marR="0" lvl="0" indent="0" algn="l" defTabSz="449263" rtl="0" eaLnBrk="0" fontAlgn="base" latinLnBrk="0" hangingPunct="0">
              <a:lnSpc>
                <a:spcPct val="100000"/>
              </a:lnSpc>
              <a:spcBef>
                <a:spcPts val="800"/>
              </a:spcBef>
              <a:spcAft>
                <a:spcPct val="0"/>
              </a:spcAft>
              <a:buClr>
                <a:srgbClr val="000000"/>
              </a:buClr>
              <a:buSzPct val="100000"/>
              <a:buFont typeface="Wingdings" pitchFamily="2" charset="2"/>
              <a:buChar char="§"/>
              <a:tabLst/>
              <a:defRPr/>
            </a:pPr>
            <a:endParaRPr kumimoji="0" lang="en-US" sz="2000" b="0" i="0" u="none" strike="noStrike" kern="0" cap="none" spc="0" normalizeH="0" baseline="0" noProof="0" dirty="0">
              <a:ln>
                <a:noFill/>
              </a:ln>
              <a:solidFill>
                <a:srgbClr val="000000"/>
              </a:solidFill>
              <a:effectLst/>
              <a:uLnTx/>
              <a:uFillTx/>
              <a:latin typeface="Times New Roman" pitchFamily="18" charset="0"/>
              <a:ea typeface="Arial Unicode MS"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908050"/>
            <a:ext cx="8210550" cy="912813"/>
          </a:xfrm>
        </p:spPr>
        <p:txBody>
          <a:bodyPr/>
          <a:lstStyle/>
          <a:p>
            <a:r>
              <a:rPr lang="en-US" smtClean="0">
                <a:latin typeface="Times New Roman" pitchFamily="18" charset="0"/>
                <a:ea typeface="Arial Unicode MS" pitchFamily="34" charset="-128"/>
              </a:rPr>
              <a:t>Role of Standards (IMDRF Model)</a:t>
            </a:r>
            <a:endParaRPr lang="ru-RU" smtClean="0">
              <a:latin typeface="Times New Roman" pitchFamily="18" charset="0"/>
              <a:ea typeface="Arial Unicode MS" pitchFamily="34" charset="-128"/>
            </a:endParaRPr>
          </a:p>
        </p:txBody>
      </p:sp>
      <p:sp>
        <p:nvSpPr>
          <p:cNvPr id="35844" name="Text Box 4"/>
          <p:cNvSpPr txBox="1">
            <a:spLocks noChangeArrowheads="1"/>
          </p:cNvSpPr>
          <p:nvPr/>
        </p:nvSpPr>
        <p:spPr bwMode="auto">
          <a:xfrm>
            <a:off x="755650" y="3019425"/>
            <a:ext cx="7777163" cy="15621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defTabSz="914400"/>
            <a:r>
              <a:rPr lang="en-US" sz="2400" dirty="0">
                <a:solidFill>
                  <a:schemeClr val="tx1"/>
                </a:solidFill>
                <a:latin typeface="Times New Roman" pitchFamily="18" charset="0"/>
              </a:rPr>
              <a:t>Main purpose: demonstrating conformity with the Essential Principles of Safety and Performance of Medical Devices and IVD Medical Devices (IMDRF GRRP WG/N47 FINAL:2018)</a:t>
            </a:r>
            <a:endParaRPr lang="ru-RU" sz="1000" dirty="0">
              <a:solidFill>
                <a:schemeClr val="tx1"/>
              </a:solidFill>
              <a:latin typeface="Times New Roman" pitchFamily="18" charset="0"/>
            </a:endParaRPr>
          </a:p>
        </p:txBody>
      </p:sp>
      <p:sp>
        <p:nvSpPr>
          <p:cNvPr id="35846" name="Text Box 6"/>
          <p:cNvSpPr txBox="1">
            <a:spLocks noChangeArrowheads="1"/>
          </p:cNvSpPr>
          <p:nvPr/>
        </p:nvSpPr>
        <p:spPr bwMode="auto">
          <a:xfrm>
            <a:off x="755650" y="4797425"/>
            <a:ext cx="7777163" cy="15621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defTabSz="914400"/>
            <a:r>
              <a:rPr lang="en-US" sz="2400">
                <a:solidFill>
                  <a:schemeClr val="tx1"/>
                </a:solidFill>
                <a:latin typeface="Times New Roman" pitchFamily="18" charset="0"/>
              </a:rPr>
              <a:t>Methods:</a:t>
            </a:r>
          </a:p>
          <a:p>
            <a:pPr defTabSz="914400">
              <a:buFontTx/>
              <a:buChar char="-"/>
            </a:pPr>
            <a:r>
              <a:rPr lang="en-US" sz="2400">
                <a:solidFill>
                  <a:schemeClr val="tx1"/>
                </a:solidFill>
                <a:latin typeface="Times New Roman" pitchFamily="18" charset="0"/>
              </a:rPr>
              <a:t> use of recognized standards;</a:t>
            </a:r>
          </a:p>
          <a:p>
            <a:pPr defTabSz="914400">
              <a:buFontTx/>
              <a:buChar char="-"/>
            </a:pPr>
            <a:r>
              <a:rPr lang="en-US" sz="2400">
                <a:solidFill>
                  <a:schemeClr val="tx1"/>
                </a:solidFill>
                <a:latin typeface="Times New Roman" pitchFamily="18" charset="0"/>
              </a:rPr>
              <a:t> use of non-recognized standards;</a:t>
            </a:r>
          </a:p>
          <a:p>
            <a:pPr defTabSz="914400">
              <a:buFontTx/>
              <a:buChar char="-"/>
            </a:pPr>
            <a:r>
              <a:rPr lang="en-US" sz="2400">
                <a:solidFill>
                  <a:schemeClr val="tx1"/>
                </a:solidFill>
                <a:latin typeface="Times New Roman" pitchFamily="18" charset="0"/>
              </a:rPr>
              <a:t> other methods.</a:t>
            </a:r>
            <a:endParaRPr lang="ru-RU" sz="1000">
              <a:solidFill>
                <a:schemeClr val="tx1"/>
              </a:solidFill>
              <a:latin typeface="Times New Roman" pitchFamily="18" charset="0"/>
            </a:endParaRPr>
          </a:p>
        </p:txBody>
      </p:sp>
      <p:sp>
        <p:nvSpPr>
          <p:cNvPr id="35847" name="Text Box 7"/>
          <p:cNvSpPr txBox="1">
            <a:spLocks noChangeArrowheads="1"/>
          </p:cNvSpPr>
          <p:nvPr/>
        </p:nvSpPr>
        <p:spPr bwMode="auto">
          <a:xfrm>
            <a:off x="755650" y="2020888"/>
            <a:ext cx="7777163" cy="83185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en-US" sz="2400" b="1" i="1" dirty="0">
                <a:solidFill>
                  <a:schemeClr val="tx1"/>
                </a:solidFill>
                <a:latin typeface="Times New Roman" pitchFamily="18" charset="0"/>
              </a:rPr>
              <a:t>Role of Standards in the Assessment of Medical Devices Study Group 1 Final Document GHTF/SG1/N044:2008 </a:t>
            </a:r>
            <a:endParaRPr lang="ru-RU" sz="2400" b="1" i="1"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908050"/>
            <a:ext cx="9144000" cy="912813"/>
          </a:xfrm>
        </p:spPr>
        <p:txBody>
          <a:bodyPr/>
          <a:lstStyle/>
          <a:p>
            <a:r>
              <a:rPr lang="en-US" sz="3600" dirty="0" smtClean="0">
                <a:latin typeface="Times New Roman" pitchFamily="18" charset="0"/>
                <a:ea typeface="Arial Unicode MS" pitchFamily="34" charset="-128"/>
              </a:rPr>
              <a:t>Use of recognized standards (IMDRF Model)</a:t>
            </a:r>
            <a:endParaRPr lang="ru-RU" sz="3600" dirty="0" smtClean="0">
              <a:latin typeface="Times New Roman" pitchFamily="18" charset="0"/>
              <a:ea typeface="Arial Unicode MS" pitchFamily="34" charset="-128"/>
            </a:endParaRPr>
          </a:p>
        </p:txBody>
      </p:sp>
      <p:sp>
        <p:nvSpPr>
          <p:cNvPr id="37891" name="Text Box 3"/>
          <p:cNvSpPr txBox="1">
            <a:spLocks noChangeArrowheads="1"/>
          </p:cNvSpPr>
          <p:nvPr/>
        </p:nvSpPr>
        <p:spPr bwMode="auto">
          <a:xfrm>
            <a:off x="323850" y="1844675"/>
            <a:ext cx="8640763" cy="4667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en-US" sz="2400" b="1">
                <a:solidFill>
                  <a:schemeClr val="tx1"/>
                </a:solidFill>
                <a:latin typeface="Times New Roman" pitchFamily="18" charset="0"/>
              </a:rPr>
              <a:t>Recognition of Standards</a:t>
            </a:r>
            <a:endParaRPr lang="ru-RU" sz="1000" b="1">
              <a:solidFill>
                <a:schemeClr val="tx1"/>
              </a:solidFill>
              <a:latin typeface="Times New Roman" pitchFamily="18" charset="0"/>
            </a:endParaRPr>
          </a:p>
        </p:txBody>
      </p:sp>
      <p:sp>
        <p:nvSpPr>
          <p:cNvPr id="37892" name="Text Box 4"/>
          <p:cNvSpPr txBox="1">
            <a:spLocks noChangeArrowheads="1"/>
          </p:cNvSpPr>
          <p:nvPr/>
        </p:nvSpPr>
        <p:spPr bwMode="auto">
          <a:xfrm>
            <a:off x="323850" y="4724400"/>
            <a:ext cx="8640763" cy="4667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en-US" sz="2400" b="1">
                <a:solidFill>
                  <a:schemeClr val="tx1"/>
                </a:solidFill>
                <a:latin typeface="Times New Roman" pitchFamily="18" charset="0"/>
              </a:rPr>
              <a:t>Use of recognized standards</a:t>
            </a:r>
            <a:endParaRPr lang="ru-RU" sz="2400" b="1">
              <a:solidFill>
                <a:schemeClr val="tx1"/>
              </a:solidFill>
              <a:latin typeface="Times New Roman" pitchFamily="18" charset="0"/>
            </a:endParaRPr>
          </a:p>
        </p:txBody>
      </p:sp>
      <p:sp>
        <p:nvSpPr>
          <p:cNvPr id="37895" name="Text Box 7"/>
          <p:cNvSpPr txBox="1">
            <a:spLocks noChangeArrowheads="1"/>
          </p:cNvSpPr>
          <p:nvPr/>
        </p:nvSpPr>
        <p:spPr bwMode="auto">
          <a:xfrm>
            <a:off x="323850" y="2420938"/>
            <a:ext cx="8640763" cy="204946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defTabSz="914400"/>
            <a:r>
              <a:rPr lang="en-US" sz="2400" dirty="0">
                <a:solidFill>
                  <a:schemeClr val="tx1"/>
                </a:solidFill>
                <a:latin typeface="Times New Roman" pitchFamily="18" charset="0"/>
              </a:rPr>
              <a:t>The method should include a mechanism of periodic review and realignment of nationally </a:t>
            </a:r>
            <a:r>
              <a:rPr lang="en-US" sz="2400" dirty="0" err="1">
                <a:solidFill>
                  <a:schemeClr val="tx1"/>
                </a:solidFill>
                <a:latin typeface="Times New Roman" pitchFamily="18" charset="0"/>
              </a:rPr>
              <a:t>recognised</a:t>
            </a:r>
            <a:r>
              <a:rPr lang="en-US" sz="2400" dirty="0">
                <a:solidFill>
                  <a:schemeClr val="tx1"/>
                </a:solidFill>
                <a:latin typeface="Times New Roman" pitchFamily="18" charset="0"/>
              </a:rPr>
              <a:t> standards to the international standards. </a:t>
            </a:r>
          </a:p>
          <a:p>
            <a:pPr algn="just" defTabSz="914400"/>
            <a:endParaRPr lang="en-US" sz="800" dirty="0">
              <a:solidFill>
                <a:schemeClr val="tx1"/>
              </a:solidFill>
              <a:latin typeface="Times New Roman" pitchFamily="18" charset="0"/>
            </a:endParaRPr>
          </a:p>
          <a:p>
            <a:pPr algn="just" defTabSz="914400"/>
            <a:r>
              <a:rPr lang="en-US" sz="2400" dirty="0">
                <a:solidFill>
                  <a:schemeClr val="tx1"/>
                </a:solidFill>
                <a:latin typeface="Times New Roman" pitchFamily="18" charset="0"/>
              </a:rPr>
              <a:t>The term “</a:t>
            </a:r>
            <a:r>
              <a:rPr lang="en-US" sz="2400" dirty="0" err="1">
                <a:solidFill>
                  <a:schemeClr val="tx1"/>
                </a:solidFill>
                <a:latin typeface="Times New Roman" pitchFamily="18" charset="0"/>
              </a:rPr>
              <a:t>recognised</a:t>
            </a:r>
            <a:r>
              <a:rPr lang="en-US" sz="2400" dirty="0">
                <a:solidFill>
                  <a:schemeClr val="tx1"/>
                </a:solidFill>
                <a:latin typeface="Times New Roman" pitchFamily="18" charset="0"/>
              </a:rPr>
              <a:t> standard” does not imply that such a standard is mandatory.</a:t>
            </a:r>
            <a:endParaRPr lang="ru-RU" sz="2400" dirty="0">
              <a:solidFill>
                <a:schemeClr val="tx1"/>
              </a:solidFill>
              <a:latin typeface="Times New Roman" pitchFamily="18" charset="0"/>
            </a:endParaRPr>
          </a:p>
        </p:txBody>
      </p:sp>
      <p:sp>
        <p:nvSpPr>
          <p:cNvPr id="37897" name="Text Box 9"/>
          <p:cNvSpPr txBox="1">
            <a:spLocks noChangeArrowheads="1"/>
          </p:cNvSpPr>
          <p:nvPr/>
        </p:nvSpPr>
        <p:spPr bwMode="auto">
          <a:xfrm>
            <a:off x="323850" y="5373688"/>
            <a:ext cx="8640763" cy="119697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defTabSz="914400"/>
            <a:r>
              <a:rPr lang="en-US" sz="2400">
                <a:solidFill>
                  <a:schemeClr val="tx1"/>
                </a:solidFill>
                <a:latin typeface="Times New Roman" pitchFamily="18" charset="0"/>
              </a:rPr>
              <a:t>Recognised standard - standard deemed to offer the presumption of conformity to specific Essential Principles of Safety and Performance.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908050"/>
            <a:ext cx="9144000" cy="912813"/>
          </a:xfrm>
        </p:spPr>
        <p:txBody>
          <a:bodyPr/>
          <a:lstStyle/>
          <a:p>
            <a:r>
              <a:rPr lang="en-US" sz="3600" dirty="0" smtClean="0">
                <a:latin typeface="Times New Roman" pitchFamily="18" charset="0"/>
                <a:ea typeface="Arial Unicode MS" pitchFamily="34" charset="-128"/>
              </a:rPr>
              <a:t>Use of recognized standards (IMDRF Model)</a:t>
            </a:r>
            <a:endParaRPr lang="ru-RU" sz="3600" dirty="0" smtClean="0">
              <a:latin typeface="Times New Roman" pitchFamily="18" charset="0"/>
              <a:ea typeface="Arial Unicode MS" pitchFamily="34" charset="-128"/>
            </a:endParaRPr>
          </a:p>
        </p:txBody>
      </p:sp>
      <p:sp>
        <p:nvSpPr>
          <p:cNvPr id="36871" name="Text Box 7"/>
          <p:cNvSpPr txBox="1">
            <a:spLocks noChangeArrowheads="1"/>
          </p:cNvSpPr>
          <p:nvPr/>
        </p:nvSpPr>
        <p:spPr bwMode="auto">
          <a:xfrm>
            <a:off x="323850" y="1916113"/>
            <a:ext cx="8640763" cy="4667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en-US" sz="2400" b="1" dirty="0">
                <a:solidFill>
                  <a:schemeClr val="tx1"/>
                </a:solidFill>
                <a:latin typeface="Times New Roman" pitchFamily="18" charset="0"/>
              </a:rPr>
              <a:t>Revision of </a:t>
            </a:r>
            <a:r>
              <a:rPr lang="en-US" sz="2400" b="1" dirty="0" err="1">
                <a:solidFill>
                  <a:schemeClr val="tx1"/>
                </a:solidFill>
                <a:latin typeface="Times New Roman" pitchFamily="18" charset="0"/>
              </a:rPr>
              <a:t>Recognised</a:t>
            </a:r>
            <a:r>
              <a:rPr lang="en-US" sz="2400" b="1" dirty="0">
                <a:solidFill>
                  <a:schemeClr val="tx1"/>
                </a:solidFill>
                <a:latin typeface="Times New Roman" pitchFamily="18" charset="0"/>
              </a:rPr>
              <a:t> Standards</a:t>
            </a:r>
            <a:r>
              <a:rPr lang="en-US" sz="2400" dirty="0">
                <a:solidFill>
                  <a:schemeClr val="tx1"/>
                </a:solidFill>
                <a:latin typeface="Times New Roman" pitchFamily="18" charset="0"/>
              </a:rPr>
              <a:t> </a:t>
            </a:r>
          </a:p>
        </p:txBody>
      </p:sp>
      <p:sp>
        <p:nvSpPr>
          <p:cNvPr id="36872" name="Text Box 8"/>
          <p:cNvSpPr txBox="1">
            <a:spLocks noChangeArrowheads="1"/>
          </p:cNvSpPr>
          <p:nvPr/>
        </p:nvSpPr>
        <p:spPr bwMode="auto">
          <a:xfrm>
            <a:off x="323850" y="4724400"/>
            <a:ext cx="8640763" cy="4667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en-US" sz="2400" b="1">
                <a:solidFill>
                  <a:schemeClr val="tx1"/>
                </a:solidFill>
                <a:latin typeface="Times New Roman" pitchFamily="18" charset="0"/>
              </a:rPr>
              <a:t>Changes to the Recognition Status </a:t>
            </a:r>
            <a:endParaRPr lang="ru-RU" sz="2400">
              <a:solidFill>
                <a:schemeClr val="tx1"/>
              </a:solidFill>
              <a:latin typeface="Times New Roman" pitchFamily="18" charset="0"/>
            </a:endParaRPr>
          </a:p>
        </p:txBody>
      </p:sp>
      <p:sp>
        <p:nvSpPr>
          <p:cNvPr id="36875" name="Text Box 11"/>
          <p:cNvSpPr txBox="1">
            <a:spLocks noChangeArrowheads="1"/>
          </p:cNvSpPr>
          <p:nvPr/>
        </p:nvSpPr>
        <p:spPr bwMode="auto">
          <a:xfrm>
            <a:off x="323850" y="2565400"/>
            <a:ext cx="8640763" cy="192722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defTabSz="914400"/>
            <a:r>
              <a:rPr lang="en-US" sz="2400" dirty="0">
                <a:solidFill>
                  <a:schemeClr val="tx1"/>
                </a:solidFill>
                <a:latin typeface="Times New Roman" pitchFamily="18" charset="0"/>
              </a:rPr>
              <a:t>- a requirement in a specific standard is determined to be inadequate to ensure conformity to a specific Essential Principle;</a:t>
            </a:r>
          </a:p>
          <a:p>
            <a:pPr algn="just" defTabSz="914400"/>
            <a:r>
              <a:rPr lang="en-US" sz="2400" dirty="0">
                <a:solidFill>
                  <a:schemeClr val="tx1"/>
                </a:solidFill>
                <a:latin typeface="Times New Roman" pitchFamily="18" charset="0"/>
              </a:rPr>
              <a:t>- one or more of the Essential Principles has changed,</a:t>
            </a:r>
          </a:p>
          <a:p>
            <a:pPr algn="just" defTabSz="914400"/>
            <a:r>
              <a:rPr lang="en-US" sz="2400" dirty="0">
                <a:solidFill>
                  <a:schemeClr val="tx1"/>
                </a:solidFill>
                <a:latin typeface="Times New Roman" pitchFamily="18" charset="0"/>
              </a:rPr>
              <a:t>- changes in the state of technology or accepted practice necessitate revising the technical specifications in the standard.</a:t>
            </a:r>
            <a:endParaRPr lang="ru-RU" sz="2400" dirty="0">
              <a:solidFill>
                <a:schemeClr val="tx1"/>
              </a:solidFill>
              <a:latin typeface="Times New Roman" pitchFamily="18" charset="0"/>
            </a:endParaRPr>
          </a:p>
        </p:txBody>
      </p:sp>
      <p:sp>
        <p:nvSpPr>
          <p:cNvPr id="36877" name="Text Box 13"/>
          <p:cNvSpPr txBox="1">
            <a:spLocks noChangeArrowheads="1"/>
          </p:cNvSpPr>
          <p:nvPr/>
        </p:nvSpPr>
        <p:spPr bwMode="auto">
          <a:xfrm>
            <a:off x="323850" y="5300663"/>
            <a:ext cx="8640763" cy="119697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defTabSz="914400"/>
            <a:r>
              <a:rPr lang="en-US" sz="2400">
                <a:solidFill>
                  <a:schemeClr val="tx1"/>
                </a:solidFill>
                <a:latin typeface="Times New Roman" pitchFamily="18" charset="0"/>
              </a:rPr>
              <a:t>- safety concerns identified through post-market surveillance activities or user experience; </a:t>
            </a:r>
          </a:p>
          <a:p>
            <a:pPr defTabSz="914400"/>
            <a:r>
              <a:rPr lang="en-US" sz="2400">
                <a:solidFill>
                  <a:schemeClr val="tx1"/>
                </a:solidFill>
                <a:latin typeface="Times New Roman" pitchFamily="18" charset="0"/>
              </a:rPr>
              <a:t>- the availability of a revised version of the standard.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908050"/>
            <a:ext cx="9144000" cy="912813"/>
          </a:xfrm>
        </p:spPr>
        <p:txBody>
          <a:bodyPr/>
          <a:lstStyle/>
          <a:p>
            <a:r>
              <a:rPr lang="en-US" sz="3600" dirty="0" smtClean="0">
                <a:latin typeface="Times New Roman" pitchFamily="18" charset="0"/>
                <a:ea typeface="Arial Unicode MS" pitchFamily="34" charset="-128"/>
              </a:rPr>
              <a:t>IMDRF Model</a:t>
            </a:r>
            <a:endParaRPr lang="ru-RU" sz="3600" dirty="0" smtClean="0">
              <a:latin typeface="Times New Roman" pitchFamily="18" charset="0"/>
              <a:ea typeface="Arial Unicode MS" pitchFamily="34" charset="-128"/>
            </a:endParaRPr>
          </a:p>
        </p:txBody>
      </p:sp>
      <p:sp>
        <p:nvSpPr>
          <p:cNvPr id="36871" name="Text Box 7"/>
          <p:cNvSpPr txBox="1">
            <a:spLocks noChangeArrowheads="1"/>
          </p:cNvSpPr>
          <p:nvPr/>
        </p:nvSpPr>
        <p:spPr bwMode="auto">
          <a:xfrm>
            <a:off x="323850" y="1916113"/>
            <a:ext cx="8640763" cy="1200329"/>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defTabSz="914400"/>
            <a:r>
              <a:rPr lang="ru-RU" sz="2400" b="1" dirty="0" smtClean="0">
                <a:latin typeface="Times New Roman" pitchFamily="18" charset="0"/>
                <a:cs typeface="Times New Roman" pitchFamily="18" charset="0"/>
              </a:rPr>
              <a:t>А</a:t>
            </a:r>
            <a:r>
              <a:rPr lang="en-US" sz="2400" b="1" dirty="0" err="1" smtClean="0">
                <a:latin typeface="Times New Roman" pitchFamily="18" charset="0"/>
                <a:cs typeface="Times New Roman" pitchFamily="18" charset="0"/>
              </a:rPr>
              <a:t>lternative</a:t>
            </a:r>
            <a:r>
              <a:rPr lang="en-US" sz="2400" b="1" dirty="0" smtClean="0">
                <a:latin typeface="Times New Roman" pitchFamily="18" charset="0"/>
                <a:cs typeface="Times New Roman" pitchFamily="18" charset="0"/>
              </a:rPr>
              <a:t> solutions to demonstrate</a:t>
            </a:r>
            <a:r>
              <a:rPr lang="ru-RU" sz="2400" b="1" dirty="0" smtClean="0">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conformity with the Essential Principles of Safety and Performance of Medical Devices and IVD Medical Devices </a:t>
            </a:r>
            <a:endParaRPr lang="en-US" sz="2400" b="1" dirty="0">
              <a:solidFill>
                <a:schemeClr val="tx1"/>
              </a:solidFill>
              <a:latin typeface="Times New Roman" pitchFamily="18" charset="0"/>
              <a:cs typeface="Times New Roman" pitchFamily="18" charset="0"/>
            </a:endParaRPr>
          </a:p>
        </p:txBody>
      </p:sp>
      <p:sp>
        <p:nvSpPr>
          <p:cNvPr id="36875" name="Text Box 11"/>
          <p:cNvSpPr txBox="1">
            <a:spLocks noChangeArrowheads="1"/>
          </p:cNvSpPr>
          <p:nvPr/>
        </p:nvSpPr>
        <p:spPr bwMode="auto">
          <a:xfrm>
            <a:off x="323850" y="3517999"/>
            <a:ext cx="8640763" cy="30469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national and international standards that have not been given the status of a "</a:t>
            </a:r>
            <a:r>
              <a:rPr lang="en-US" sz="2400" dirty="0" err="1" smtClean="0">
                <a:latin typeface="Times New Roman" pitchFamily="18" charset="0"/>
                <a:cs typeface="Times New Roman" pitchFamily="18" charset="0"/>
              </a:rPr>
              <a:t>recognised</a:t>
            </a:r>
            <a:r>
              <a:rPr lang="en-US" sz="2400" dirty="0" smtClean="0">
                <a:latin typeface="Times New Roman" pitchFamily="18" charset="0"/>
                <a:cs typeface="Times New Roman" pitchFamily="18" charset="0"/>
              </a:rPr>
              <a:t> standard" by the Regulatory Authority;</a:t>
            </a:r>
            <a:endParaRPr lang="ru-RU" sz="2400" dirty="0" smtClean="0">
              <a:latin typeface="Times New Roman" pitchFamily="18" charset="0"/>
              <a:cs typeface="Times New Roman" pitchFamily="18" charset="0"/>
            </a:endParaRPr>
          </a:p>
          <a:p>
            <a:pPr algn="just">
              <a:buFontTx/>
              <a:buChar char="-"/>
            </a:pPr>
            <a:r>
              <a:rPr lang="en-US" sz="2400" dirty="0" smtClean="0">
                <a:latin typeface="Times New Roman" pitchFamily="18" charset="0"/>
                <a:cs typeface="Times New Roman" pitchFamily="18" charset="0"/>
              </a:rPr>
              <a:t>industry agreed methods;</a:t>
            </a:r>
            <a:endParaRPr lang="ru-RU" sz="2400" dirty="0" smtClean="0">
              <a:latin typeface="Times New Roman" pitchFamily="18" charset="0"/>
              <a:cs typeface="Times New Roman" pitchFamily="18" charset="0"/>
            </a:endParaRPr>
          </a:p>
          <a:p>
            <a:pPr algn="just">
              <a:buFontTx/>
              <a:buChar char="-"/>
            </a:pPr>
            <a:r>
              <a:rPr lang="en-US" sz="2400" dirty="0" smtClean="0">
                <a:latin typeface="Times New Roman" pitchFamily="18" charset="0"/>
                <a:cs typeface="Times New Roman" pitchFamily="18" charset="0"/>
              </a:rPr>
              <a:t> internal manufacturer standard operating procedures developed by an individual manufacturer;</a:t>
            </a:r>
            <a:endParaRPr lang="ru-RU" sz="2400" dirty="0" smtClean="0">
              <a:latin typeface="Times New Roman" pitchFamily="18" charset="0"/>
              <a:cs typeface="Times New Roman" pitchFamily="18" charset="0"/>
            </a:endParaRPr>
          </a:p>
          <a:p>
            <a:pPr algn="just"/>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other sources that describe the current state of technology and practice related to performance, material, design, methods, processes or practices.</a:t>
            </a:r>
            <a:endParaRPr lang="ru-RU"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Прямая соединительная линия 4"/>
          <p:cNvCxnSpPr/>
          <p:nvPr/>
        </p:nvCxnSpPr>
        <p:spPr bwMode="auto">
          <a:xfrm>
            <a:off x="5148064" y="2193714"/>
            <a:ext cx="0" cy="3888432"/>
          </a:xfrm>
          <a:prstGeom prst="line">
            <a:avLst/>
          </a:prstGeom>
          <a:solidFill>
            <a:srgbClr val="00B8FF"/>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Прямая соединительная линия 6"/>
          <p:cNvCxnSpPr/>
          <p:nvPr/>
        </p:nvCxnSpPr>
        <p:spPr bwMode="auto">
          <a:xfrm>
            <a:off x="755576" y="5002026"/>
            <a:ext cx="7776864" cy="0"/>
          </a:xfrm>
          <a:prstGeom prst="line">
            <a:avLst/>
          </a:prstGeom>
          <a:solidFill>
            <a:srgbClr val="00B8FF"/>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4355976" y="1678508"/>
            <a:ext cx="1584176" cy="4431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lnSpc>
                <a:spcPct val="95000"/>
              </a:lnSpc>
            </a:pPr>
            <a:r>
              <a:rPr lang="en-US" sz="2400" b="1" dirty="0" smtClean="0">
                <a:latin typeface="Times New Roman" pitchFamily="18" charset="0"/>
                <a:cs typeface="Times New Roman" pitchFamily="18" charset="0"/>
              </a:rPr>
              <a:t>recognized </a:t>
            </a:r>
            <a:endParaRPr lang="ru-RU" sz="2400" b="1" dirty="0">
              <a:solidFill>
                <a:schemeClr val="tx1"/>
              </a:solidFill>
              <a:latin typeface="Times New Roman" pitchFamily="18" charset="0"/>
              <a:cs typeface="Times New Roman" pitchFamily="18" charset="0"/>
            </a:endParaRPr>
          </a:p>
        </p:txBody>
      </p:sp>
      <p:sp>
        <p:nvSpPr>
          <p:cNvPr id="9" name="TextBox 8"/>
          <p:cNvSpPr txBox="1"/>
          <p:nvPr/>
        </p:nvSpPr>
        <p:spPr>
          <a:xfrm>
            <a:off x="4067944" y="5733256"/>
            <a:ext cx="2232248" cy="4431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lnSpc>
                <a:spcPct val="95000"/>
              </a:lnSpc>
            </a:pPr>
            <a:r>
              <a:rPr lang="en-US" sz="2400" b="1" dirty="0" smtClean="0">
                <a:latin typeface="Times New Roman" pitchFamily="18" charset="0"/>
                <a:cs typeface="Times New Roman" pitchFamily="18" charset="0"/>
              </a:rPr>
              <a:t>non-recognized </a:t>
            </a:r>
            <a:endParaRPr lang="ru-RU" sz="2400" b="1" dirty="0">
              <a:solidFill>
                <a:schemeClr val="tx1"/>
              </a:solidFill>
              <a:latin typeface="Times New Roman" pitchFamily="18" charset="0"/>
              <a:cs typeface="Times New Roman" pitchFamily="18" charset="0"/>
            </a:endParaRPr>
          </a:p>
        </p:txBody>
      </p:sp>
      <p:sp>
        <p:nvSpPr>
          <p:cNvPr id="10" name="TextBox 9"/>
          <p:cNvSpPr txBox="1"/>
          <p:nvPr/>
        </p:nvSpPr>
        <p:spPr>
          <a:xfrm>
            <a:off x="7308304" y="4774852"/>
            <a:ext cx="1728192" cy="4431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lvl="0" algn="just">
              <a:lnSpc>
                <a:spcPct val="95000"/>
              </a:lnSpc>
            </a:pPr>
            <a:r>
              <a:rPr lang="en-US" sz="2400" b="1" dirty="0" smtClean="0">
                <a:latin typeface="Times New Roman" pitchFamily="18" charset="0"/>
                <a:cs typeface="Times New Roman" pitchFamily="18" charset="0"/>
              </a:rPr>
              <a:t>m</a:t>
            </a:r>
            <a:r>
              <a:rPr lang="ru-RU" sz="2400" b="1" dirty="0" err="1" smtClean="0">
                <a:latin typeface="Times New Roman" pitchFamily="18" charset="0"/>
                <a:cs typeface="Times New Roman" pitchFamily="18" charset="0"/>
              </a:rPr>
              <a:t>andatory</a:t>
            </a:r>
            <a:r>
              <a:rPr lang="en-US" sz="2400" b="1" dirty="0" smtClean="0">
                <a:latin typeface="Times New Roman" pitchFamily="18" charset="0"/>
                <a:cs typeface="Times New Roman" pitchFamily="18" charset="0"/>
              </a:rPr>
              <a:t> </a:t>
            </a:r>
            <a:endParaRPr lang="ru-RU" sz="2400" b="1" dirty="0">
              <a:solidFill>
                <a:schemeClr val="tx1"/>
              </a:solidFill>
              <a:latin typeface="Times New Roman" pitchFamily="18" charset="0"/>
              <a:cs typeface="Times New Roman" pitchFamily="18" charset="0"/>
            </a:endParaRPr>
          </a:p>
        </p:txBody>
      </p:sp>
      <p:sp>
        <p:nvSpPr>
          <p:cNvPr id="11" name="Прямоугольник 10"/>
          <p:cNvSpPr/>
          <p:nvPr/>
        </p:nvSpPr>
        <p:spPr>
          <a:xfrm>
            <a:off x="106289" y="4756385"/>
            <a:ext cx="1467068" cy="461665"/>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lvl="0" algn="ctr"/>
            <a:r>
              <a:rPr lang="en-US" sz="2400" b="1" dirty="0" err="1" smtClean="0">
                <a:latin typeface="Times New Roman" pitchFamily="18" charset="0"/>
                <a:cs typeface="Times New Roman" pitchFamily="18" charset="0"/>
              </a:rPr>
              <a:t>v</a:t>
            </a:r>
            <a:r>
              <a:rPr lang="ru-RU" sz="2400" b="1" dirty="0" err="1" smtClean="0">
                <a:latin typeface="Times New Roman" pitchFamily="18" charset="0"/>
                <a:cs typeface="Times New Roman" pitchFamily="18" charset="0"/>
              </a:rPr>
              <a:t>oluntary</a:t>
            </a:r>
            <a:endParaRPr lang="ru-RU" sz="2400" b="1" dirty="0" smtClean="0">
              <a:solidFill>
                <a:schemeClr val="tx1"/>
              </a:solidFill>
              <a:latin typeface="Times New Roman" pitchFamily="18" charset="0"/>
              <a:cs typeface="Times New Roman" pitchFamily="18" charset="0"/>
            </a:endParaRPr>
          </a:p>
        </p:txBody>
      </p:sp>
      <p:sp>
        <p:nvSpPr>
          <p:cNvPr id="12" name="Text Box 4"/>
          <p:cNvSpPr txBox="1">
            <a:spLocks noChangeArrowheads="1"/>
          </p:cNvSpPr>
          <p:nvPr/>
        </p:nvSpPr>
        <p:spPr bwMode="auto">
          <a:xfrm>
            <a:off x="179512" y="2482907"/>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Russia (EEU)</a:t>
            </a:r>
            <a:endParaRPr lang="ru-RU" sz="2200" b="1" dirty="0">
              <a:solidFill>
                <a:schemeClr val="tx1"/>
              </a:solidFill>
              <a:latin typeface="Times New Roman" pitchFamily="18" charset="0"/>
            </a:endParaRPr>
          </a:p>
        </p:txBody>
      </p:sp>
      <p:sp>
        <p:nvSpPr>
          <p:cNvPr id="13" name="Text Box 4"/>
          <p:cNvSpPr txBox="1">
            <a:spLocks noChangeArrowheads="1"/>
          </p:cNvSpPr>
          <p:nvPr/>
        </p:nvSpPr>
        <p:spPr bwMode="auto">
          <a:xfrm>
            <a:off x="179512" y="3058971"/>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USA</a:t>
            </a:r>
            <a:endParaRPr lang="ru-RU" sz="2200" b="1" dirty="0">
              <a:solidFill>
                <a:schemeClr val="tx1"/>
              </a:solidFill>
              <a:latin typeface="Times New Roman" pitchFamily="18" charset="0"/>
            </a:endParaRPr>
          </a:p>
        </p:txBody>
      </p:sp>
      <p:sp>
        <p:nvSpPr>
          <p:cNvPr id="14" name="Text Box 4"/>
          <p:cNvSpPr txBox="1">
            <a:spLocks noChangeArrowheads="1"/>
          </p:cNvSpPr>
          <p:nvPr/>
        </p:nvSpPr>
        <p:spPr bwMode="auto">
          <a:xfrm>
            <a:off x="2555776" y="3635035"/>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Canada*</a:t>
            </a:r>
            <a:endParaRPr lang="ru-RU" sz="2200" b="1" dirty="0">
              <a:solidFill>
                <a:schemeClr val="tx1"/>
              </a:solidFill>
              <a:latin typeface="Times New Roman" pitchFamily="18" charset="0"/>
            </a:endParaRPr>
          </a:p>
        </p:txBody>
      </p:sp>
      <p:sp>
        <p:nvSpPr>
          <p:cNvPr id="15" name="Text Box 4"/>
          <p:cNvSpPr txBox="1">
            <a:spLocks noChangeArrowheads="1"/>
          </p:cNvSpPr>
          <p:nvPr/>
        </p:nvSpPr>
        <p:spPr bwMode="auto">
          <a:xfrm>
            <a:off x="2555776" y="4209938"/>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Japan*</a:t>
            </a:r>
            <a:endParaRPr lang="ru-RU" sz="2200" b="1" dirty="0">
              <a:solidFill>
                <a:schemeClr val="tx1"/>
              </a:solidFill>
              <a:latin typeface="Times New Roman" pitchFamily="18" charset="0"/>
            </a:endParaRPr>
          </a:p>
        </p:txBody>
      </p:sp>
      <p:sp>
        <p:nvSpPr>
          <p:cNvPr id="16" name="Text Box 4"/>
          <p:cNvSpPr txBox="1">
            <a:spLocks noChangeArrowheads="1"/>
          </p:cNvSpPr>
          <p:nvPr/>
        </p:nvSpPr>
        <p:spPr bwMode="auto">
          <a:xfrm>
            <a:off x="4067944" y="5157192"/>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Brazil</a:t>
            </a:r>
            <a:endParaRPr lang="ru-RU" sz="2200" b="1" dirty="0">
              <a:solidFill>
                <a:schemeClr val="tx1"/>
              </a:solidFill>
              <a:latin typeface="Times New Roman" pitchFamily="18" charset="0"/>
            </a:endParaRPr>
          </a:p>
        </p:txBody>
      </p:sp>
      <p:sp>
        <p:nvSpPr>
          <p:cNvPr id="17" name="Text Box 4"/>
          <p:cNvSpPr txBox="1">
            <a:spLocks noChangeArrowheads="1"/>
          </p:cNvSpPr>
          <p:nvPr/>
        </p:nvSpPr>
        <p:spPr bwMode="auto">
          <a:xfrm>
            <a:off x="4067944" y="2409738"/>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China</a:t>
            </a:r>
            <a:endParaRPr lang="ru-RU" sz="2200" b="1" dirty="0">
              <a:solidFill>
                <a:schemeClr val="tx1"/>
              </a:solidFill>
              <a:latin typeface="Times New Roman" pitchFamily="18" charset="0"/>
            </a:endParaRPr>
          </a:p>
        </p:txBody>
      </p:sp>
      <p:sp>
        <p:nvSpPr>
          <p:cNvPr id="18" name="Text Box 4"/>
          <p:cNvSpPr txBox="1">
            <a:spLocks noChangeArrowheads="1"/>
          </p:cNvSpPr>
          <p:nvPr/>
        </p:nvSpPr>
        <p:spPr bwMode="auto">
          <a:xfrm>
            <a:off x="179512" y="3635035"/>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Europe</a:t>
            </a:r>
            <a:endParaRPr lang="ru-RU" sz="2200" b="1" dirty="0">
              <a:solidFill>
                <a:schemeClr val="tx1"/>
              </a:solidFill>
              <a:latin typeface="Times New Roman" pitchFamily="18" charset="0"/>
            </a:endParaRPr>
          </a:p>
        </p:txBody>
      </p:sp>
      <p:sp>
        <p:nvSpPr>
          <p:cNvPr id="19" name="Text Box 4"/>
          <p:cNvSpPr txBox="1">
            <a:spLocks noChangeArrowheads="1"/>
          </p:cNvSpPr>
          <p:nvPr/>
        </p:nvSpPr>
        <p:spPr bwMode="auto">
          <a:xfrm>
            <a:off x="179512" y="4211099"/>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Australia</a:t>
            </a:r>
            <a:endParaRPr lang="ru-RU" sz="2200" b="1" dirty="0">
              <a:solidFill>
                <a:schemeClr val="tx1"/>
              </a:solidFill>
              <a:latin typeface="Times New Roman" pitchFamily="18" charset="0"/>
            </a:endParaRPr>
          </a:p>
        </p:txBody>
      </p:sp>
      <p:sp>
        <p:nvSpPr>
          <p:cNvPr id="20" name="Text Box 4"/>
          <p:cNvSpPr txBox="1">
            <a:spLocks noChangeArrowheads="1"/>
          </p:cNvSpPr>
          <p:nvPr/>
        </p:nvSpPr>
        <p:spPr bwMode="auto">
          <a:xfrm>
            <a:off x="6084168" y="3057810"/>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Korea</a:t>
            </a:r>
            <a:endParaRPr lang="ru-RU" sz="2200" b="1" dirty="0">
              <a:solidFill>
                <a:schemeClr val="tx1"/>
              </a:solidFill>
              <a:latin typeface="Times New Roman" pitchFamily="18" charset="0"/>
            </a:endParaRPr>
          </a:p>
        </p:txBody>
      </p:sp>
      <p:sp>
        <p:nvSpPr>
          <p:cNvPr id="21" name="Text Box 4"/>
          <p:cNvSpPr txBox="1">
            <a:spLocks noChangeArrowheads="1"/>
          </p:cNvSpPr>
          <p:nvPr/>
        </p:nvSpPr>
        <p:spPr bwMode="auto">
          <a:xfrm>
            <a:off x="2555776" y="3058971"/>
            <a:ext cx="2232248" cy="4308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ctr" defTabSz="914400"/>
            <a:r>
              <a:rPr lang="en-US" sz="2200" b="1" dirty="0" smtClean="0">
                <a:solidFill>
                  <a:schemeClr val="tx1"/>
                </a:solidFill>
                <a:latin typeface="Times New Roman" pitchFamily="18" charset="0"/>
              </a:rPr>
              <a:t>Singapore*</a:t>
            </a:r>
            <a:endParaRPr lang="ru-RU" sz="2200" b="1" dirty="0">
              <a:solidFill>
                <a:schemeClr val="tx1"/>
              </a:solidFill>
              <a:latin typeface="Times New Roman" pitchFamily="18" charset="0"/>
            </a:endParaRPr>
          </a:p>
        </p:txBody>
      </p:sp>
      <p:sp>
        <p:nvSpPr>
          <p:cNvPr id="23" name="Rectangle 2"/>
          <p:cNvSpPr>
            <a:spLocks noGrp="1" noChangeArrowheads="1"/>
          </p:cNvSpPr>
          <p:nvPr>
            <p:ph type="title"/>
          </p:nvPr>
        </p:nvSpPr>
        <p:spPr>
          <a:xfrm>
            <a:off x="36512" y="787995"/>
            <a:ext cx="9144000" cy="912813"/>
          </a:xfrm>
        </p:spPr>
        <p:txBody>
          <a:bodyPr/>
          <a:lstStyle/>
          <a:p>
            <a:r>
              <a:rPr lang="en-US" sz="3200" dirty="0" smtClean="0">
                <a:latin typeface="Times New Roman" pitchFamily="18" charset="0"/>
                <a:ea typeface="Arial Unicode MS" pitchFamily="34" charset="-128"/>
              </a:rPr>
              <a:t>Use of recognized standards among IMDRF members</a:t>
            </a:r>
            <a:endParaRPr lang="ru-RU" sz="3200" dirty="0" smtClean="0">
              <a:latin typeface="Times New Roman" pitchFamily="18" charset="0"/>
              <a:ea typeface="Arial Unicode MS" pitchFamily="34" charset="-128"/>
            </a:endParaRPr>
          </a:p>
        </p:txBody>
      </p:sp>
      <p:sp>
        <p:nvSpPr>
          <p:cNvPr id="24" name="Прямоугольник 23"/>
          <p:cNvSpPr/>
          <p:nvPr/>
        </p:nvSpPr>
        <p:spPr>
          <a:xfrm>
            <a:off x="36512" y="6381328"/>
            <a:ext cx="9144000" cy="369332"/>
          </a:xfrm>
          <a:prstGeom prst="rect">
            <a:avLst/>
          </a:prstGeom>
        </p:spPr>
        <p:txBody>
          <a:bodyPr wrap="square">
            <a:spAutoFit/>
          </a:bodyPr>
          <a:lstStyle/>
          <a:p>
            <a:r>
              <a:rPr lang="ru-RU"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have one mandatory standard or section of the standard (linked to regulatory framework)</a:t>
            </a:r>
            <a:endParaRPr lang="ru-RU"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noChangeArrowheads="1"/>
          </p:cNvSpPr>
          <p:nvPr>
            <p:ph type="title"/>
          </p:nvPr>
        </p:nvSpPr>
        <p:spPr>
          <a:xfrm>
            <a:off x="609600" y="1268413"/>
            <a:ext cx="7923213" cy="912812"/>
          </a:xfrm>
        </p:spPr>
        <p:txBody>
          <a:bodyPr/>
          <a:lstStyle/>
          <a:p>
            <a:r>
              <a:rPr lang="en-US" altLang="en-US" sz="4400" b="1" dirty="0" smtClean="0">
                <a:latin typeface="Times New Roman" panose="02020603050405020304" pitchFamily="18" charset="0"/>
                <a:ea typeface="Arial Unicode MS" pitchFamily="34" charset="-128"/>
                <a:cs typeface="Times New Roman" panose="02020603050405020304" pitchFamily="18" charset="0"/>
              </a:rPr>
              <a:t>Standards Recognition and Use</a:t>
            </a:r>
          </a:p>
        </p:txBody>
      </p:sp>
      <p:sp>
        <p:nvSpPr>
          <p:cNvPr id="5123" name="Content Placeholder 2"/>
          <p:cNvSpPr>
            <a:spLocks noGrp="1" noChangeArrowheads="1"/>
          </p:cNvSpPr>
          <p:nvPr>
            <p:ph idx="1"/>
          </p:nvPr>
        </p:nvSpPr>
        <p:spPr>
          <a:xfrm>
            <a:off x="280988" y="2289001"/>
            <a:ext cx="8580437" cy="4524375"/>
          </a:xfrm>
        </p:spPr>
        <p:txBody>
          <a:bodyPr/>
          <a:lstStyle/>
          <a:p>
            <a:pPr marL="0" indent="0"/>
            <a:r>
              <a:rPr lang="en-US" altLang="en-US" sz="3600" dirty="0" smtClean="0">
                <a:latin typeface="Times New Roman" panose="02020603050405020304" pitchFamily="18" charset="0"/>
                <a:ea typeface="Arial Unicode MS" pitchFamily="34" charset="-128"/>
                <a:cs typeface="Times New Roman" panose="02020603050405020304" pitchFamily="18" charset="0"/>
              </a:rPr>
              <a:t>Work Item goal: advance harmonized use of standards</a:t>
            </a:r>
          </a:p>
          <a:p>
            <a:pPr marL="857250" lvl="1" indent="-457200">
              <a:buFont typeface="Arial" charset="0"/>
              <a:buChar char="•"/>
            </a:pPr>
            <a:r>
              <a:rPr lang="en-US" altLang="en-US" sz="3200" dirty="0" smtClean="0">
                <a:latin typeface="Times New Roman" panose="02020603050405020304" pitchFamily="18" charset="0"/>
                <a:ea typeface="Arial Unicode MS" pitchFamily="34" charset="-128"/>
                <a:cs typeface="Times New Roman" panose="02020603050405020304" pitchFamily="18" charset="0"/>
              </a:rPr>
              <a:t>Two objectives</a:t>
            </a:r>
          </a:p>
          <a:p>
            <a:pPr marL="1257300" lvl="2" indent="-457200">
              <a:buFont typeface="Arial" charset="0"/>
              <a:buChar char="•"/>
            </a:pPr>
            <a:r>
              <a:rPr lang="en-US" altLang="en-US" dirty="0" smtClean="0">
                <a:latin typeface="Times New Roman" panose="02020603050405020304" pitchFamily="18" charset="0"/>
                <a:ea typeface="Arial Unicode MS" pitchFamily="34" charset="-128"/>
                <a:cs typeface="Times New Roman" panose="02020603050405020304" pitchFamily="18" charset="0"/>
              </a:rPr>
              <a:t>Compare RAs’ recognition and utilization policies </a:t>
            </a:r>
          </a:p>
          <a:p>
            <a:pPr marL="1257300" lvl="2" indent="-457200">
              <a:buFont typeface="Arial" charset="0"/>
              <a:buChar char="•"/>
            </a:pPr>
            <a:r>
              <a:rPr lang="en-US" altLang="en-US" dirty="0" smtClean="0">
                <a:latin typeface="Times New Roman" panose="02020603050405020304" pitchFamily="18" charset="0"/>
                <a:ea typeface="Arial Unicode MS" pitchFamily="34" charset="-128"/>
                <a:cs typeface="Times New Roman" panose="02020603050405020304" pitchFamily="18" charset="0"/>
              </a:rPr>
              <a:t>Update list of commonly recognized standards </a:t>
            </a:r>
          </a:p>
          <a:p>
            <a:pPr marL="857250" lvl="1" indent="-457200">
              <a:buFont typeface="Arial" charset="0"/>
              <a:buChar char="•"/>
            </a:pPr>
            <a:r>
              <a:rPr lang="en-US" altLang="en-US" sz="3200" dirty="0" smtClean="0">
                <a:latin typeface="Times New Roman" panose="02020603050405020304" pitchFamily="18" charset="0"/>
                <a:ea typeface="Arial Unicode MS" pitchFamily="34" charset="-128"/>
                <a:cs typeface="Times New Roman" panose="02020603050405020304" pitchFamily="18" charset="0"/>
              </a:rPr>
              <a:t>Two elements</a:t>
            </a:r>
          </a:p>
          <a:p>
            <a:pPr marL="1257300" lvl="2" indent="-457200">
              <a:buFont typeface="Arial" charset="0"/>
              <a:buChar char="•"/>
            </a:pPr>
            <a:r>
              <a:rPr lang="en-US" altLang="en-US" dirty="0" smtClean="0">
                <a:latin typeface="Times New Roman" panose="02020603050405020304" pitchFamily="18" charset="0"/>
                <a:ea typeface="Arial Unicode MS" pitchFamily="34" charset="-128"/>
                <a:cs typeface="Times New Roman" panose="02020603050405020304" pitchFamily="18" charset="0"/>
              </a:rPr>
              <a:t>Survey </a:t>
            </a:r>
          </a:p>
          <a:p>
            <a:pPr marL="1257300" lvl="2" indent="-457200">
              <a:buFont typeface="Arial" charset="0"/>
              <a:buChar char="•"/>
            </a:pPr>
            <a:r>
              <a:rPr lang="en-US" altLang="en-US" dirty="0" smtClean="0">
                <a:latin typeface="Times New Roman" panose="02020603050405020304" pitchFamily="18" charset="0"/>
                <a:ea typeface="Arial Unicode MS" pitchFamily="34" charset="-128"/>
                <a:cs typeface="Times New Roman" panose="02020603050405020304" pitchFamily="18" charset="0"/>
              </a:rPr>
              <a:t>Checklist of recognized standards</a:t>
            </a:r>
          </a:p>
        </p:txBody>
      </p:sp>
    </p:spTree>
    <p:extLst>
      <p:ext uri="{BB962C8B-B14F-4D97-AF65-F5344CB8AC3E}">
        <p14:creationId xmlns:p14="http://schemas.microsoft.com/office/powerpoint/2010/main" val="3508707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2416</TotalTime>
  <Words>1063</Words>
  <Application>Microsoft Office PowerPoint</Application>
  <PresentationFormat>Экран (4:3)</PresentationFormat>
  <Paragraphs>141</Paragraphs>
  <Slides>17</Slides>
  <Notes>6</Notes>
  <HiddenSlides>0</HiddenSlides>
  <MMClips>0</MMClips>
  <ScaleCrop>false</ScaleCrop>
  <HeadingPairs>
    <vt:vector size="4" baseType="variant">
      <vt:variant>
        <vt:lpstr>Тема</vt:lpstr>
      </vt:variant>
      <vt:variant>
        <vt:i4>3</vt:i4>
      </vt:variant>
      <vt:variant>
        <vt:lpstr>Заголовки слайдов</vt:lpstr>
      </vt:variant>
      <vt:variant>
        <vt:i4>17</vt:i4>
      </vt:variant>
    </vt:vector>
  </HeadingPairs>
  <TitlesOfParts>
    <vt:vector size="20" baseType="lpstr">
      <vt:lpstr>Office Theme</vt:lpstr>
      <vt:lpstr>1_Office Theme</vt:lpstr>
      <vt:lpstr>2_Office Theme</vt:lpstr>
      <vt:lpstr>Презентация PowerPoint</vt:lpstr>
      <vt:lpstr>Презентация PowerPoint</vt:lpstr>
      <vt:lpstr>Standards Working Group (SWG) Members</vt:lpstr>
      <vt:lpstr>Role of Standards (IMDRF Model)</vt:lpstr>
      <vt:lpstr>Use of recognized standards (IMDRF Model)</vt:lpstr>
      <vt:lpstr>Use of recognized standards (IMDRF Model)</vt:lpstr>
      <vt:lpstr>IMDRF Model</vt:lpstr>
      <vt:lpstr>Use of recognized standards among IMDRF members</vt:lpstr>
      <vt:lpstr>Standards Recognition and Use</vt:lpstr>
      <vt:lpstr>Recognition Program Details</vt:lpstr>
      <vt:lpstr>Recognition  Program Details, cont’d</vt:lpstr>
      <vt:lpstr>Recognition Program Details, cont’d</vt:lpstr>
      <vt:lpstr>Managing a Recognition List </vt:lpstr>
      <vt:lpstr>How to Gain Recognition </vt:lpstr>
      <vt:lpstr>Partial v Complete Recognition </vt:lpstr>
      <vt:lpstr>Conformity Assessment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Melissa Torres</dc:creator>
  <cp:lastModifiedBy>Пика Татьяна Олеговна</cp:lastModifiedBy>
  <cp:revision>243</cp:revision>
  <cp:lastPrinted>2019-03-14T17:02:54Z</cp:lastPrinted>
  <dcterms:created xsi:type="dcterms:W3CDTF">2011-09-09T16:57:49Z</dcterms:created>
  <dcterms:modified xsi:type="dcterms:W3CDTF">2019-03-14T17:57:00Z</dcterms:modified>
</cp:coreProperties>
</file>