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1" r:id="rId1"/>
    <p:sldMasterId id="2147483755" r:id="rId2"/>
    <p:sldMasterId id="2147483769" r:id="rId3"/>
  </p:sldMasterIdLst>
  <p:notesMasterIdLst>
    <p:notesMasterId r:id="rId12"/>
  </p:notesMasterIdLst>
  <p:handoutMasterIdLst>
    <p:handoutMasterId r:id="rId13"/>
  </p:handoutMasterIdLst>
  <p:sldIdLst>
    <p:sldId id="425" r:id="rId4"/>
    <p:sldId id="430" r:id="rId5"/>
    <p:sldId id="449" r:id="rId6"/>
    <p:sldId id="437" r:id="rId7"/>
    <p:sldId id="444" r:id="rId8"/>
    <p:sldId id="442" r:id="rId9"/>
    <p:sldId id="439" r:id="rId10"/>
    <p:sldId id="450" r:id="rId11"/>
  </p:sldIdLst>
  <p:sldSz cx="9144000" cy="6858000" type="screen4x3"/>
  <p:notesSz cx="6669088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 userDrawn="1">
          <p15:clr>
            <a:srgbClr val="A4A3A4"/>
          </p15:clr>
        </p15:guide>
        <p15:guide id="2" pos="2098" userDrawn="1">
          <p15:clr>
            <a:srgbClr val="A4A3A4"/>
          </p15:clr>
        </p15:guide>
        <p15:guide id="3" pos="2118" userDrawn="1">
          <p15:clr>
            <a:srgbClr val="A4A3A4"/>
          </p15:clr>
        </p15:guide>
        <p15:guide id="4" orient="horz" pos="3125" userDrawn="1">
          <p15:clr>
            <a:srgbClr val="A4A3A4"/>
          </p15:clr>
        </p15:guide>
        <p15:guide id="5" pos="2082" userDrawn="1">
          <p15:clr>
            <a:srgbClr val="A4A3A4"/>
          </p15:clr>
        </p15:guide>
        <p15:guide id="6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6E6E6"/>
    <a:srgbClr val="0F5494"/>
    <a:srgbClr val="1246BA"/>
    <a:srgbClr val="345398"/>
    <a:srgbClr val="333399"/>
    <a:srgbClr val="01EFE9"/>
    <a:srgbClr val="94B2B5"/>
    <a:srgbClr val="89A4A7"/>
    <a:srgbClr val="0033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78" autoAdjust="0"/>
    <p:restoredTop sz="99639" autoAdjust="0"/>
  </p:normalViewPr>
  <p:slideViewPr>
    <p:cSldViewPr>
      <p:cViewPr varScale="1">
        <p:scale>
          <a:sx n="88" d="100"/>
          <a:sy n="88" d="100"/>
        </p:scale>
        <p:origin x="883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990" y="-72"/>
      </p:cViewPr>
      <p:guideLst>
        <p:guide orient="horz" pos="3120"/>
        <p:guide pos="2098"/>
        <p:guide pos="2118"/>
        <p:guide orient="horz" pos="3125"/>
        <p:guide pos="2082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890664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60" tIns="45030" rIns="90060" bIns="4503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869" y="0"/>
            <a:ext cx="2890664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60" tIns="45030" rIns="90060" bIns="4503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28167"/>
            <a:ext cx="2890664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60" tIns="45030" rIns="90060" bIns="4503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869" y="9428167"/>
            <a:ext cx="2890664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60" tIns="45030" rIns="90060" bIns="4503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78B2A4F-7E74-4154-A172-38C91EA48B3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787186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890664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60" tIns="45030" rIns="90060" bIns="4503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869" y="0"/>
            <a:ext cx="2890664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60" tIns="45030" rIns="90060" bIns="4503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600" y="4714879"/>
            <a:ext cx="5335894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60" tIns="45030" rIns="90060" bIns="450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28167"/>
            <a:ext cx="2890664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60" tIns="45030" rIns="90060" bIns="4503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869" y="9428167"/>
            <a:ext cx="2890664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60" tIns="45030" rIns="90060" bIns="4503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FB6EABB-22CE-4059-BCE4-B5BBA3E22A01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405248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125538"/>
            <a:ext cx="9144000" cy="5732462"/>
          </a:xfrm>
          <a:prstGeom prst="rect">
            <a:avLst/>
          </a:prstGeom>
          <a:solidFill>
            <a:srgbClr val="0F5494"/>
          </a:solidFill>
          <a:ln w="38100" cmpd="sng">
            <a:solidFill>
              <a:srgbClr val="0F5494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 eaLnBrk="1" hangingPunct="1">
              <a:defRPr/>
            </a:pPr>
            <a:endParaRPr lang="en-US" sz="1800" b="0" dirty="0">
              <a:solidFill>
                <a:srgbClr val="FFFFFF"/>
              </a:solidFill>
              <a:latin typeface="Verdana" charset="0"/>
              <a:ea typeface="ＭＳ Ｐゴシック" charset="0"/>
              <a:cs typeface="Verdana"/>
            </a:endParaRPr>
          </a:p>
        </p:txBody>
      </p:sp>
      <p:sp>
        <p:nvSpPr>
          <p:cNvPr id="5" name="AutoShape 2"/>
          <p:cNvSpPr>
            <a:spLocks noChangeAspect="1" noChangeArrowheads="1"/>
          </p:cNvSpPr>
          <p:nvPr/>
        </p:nvSpPr>
        <p:spPr bwMode="auto">
          <a:xfrm>
            <a:off x="3924300" y="333375"/>
            <a:ext cx="1535113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9952" y="1700808"/>
            <a:ext cx="4536504" cy="2088232"/>
          </a:xfrm>
        </p:spPr>
        <p:txBody>
          <a:bodyPr/>
          <a:lstStyle>
            <a:lvl1pPr>
              <a:defRPr sz="4000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>
              <a:buNone/>
              <a:defRPr sz="3000" b="1" i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+mn-lt"/>
                <a:ea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092825"/>
            <a:ext cx="2133600" cy="476250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84970B2-1F2C-44F0-B8AB-28D8DB3A5A0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38812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 dirty="0">
              <a:solidFill>
                <a:srgbClr val="FFFFFF"/>
              </a:solidFill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GB" altLang="en-US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0850DE9D-A402-46E7-850A-09E18C4E1391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7109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01637-1CDF-47E2-BCC3-619D7CAF12F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95080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EDBF3-7EFF-4321-984C-3885F35DC675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49035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14BE7-FB2C-4C98-AD21-F2400D9A292D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55285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787D0-4EF4-4E88-B527-A0BEAD803307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33396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E2744-2C78-4672-AD57-18D0DCFBF73E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26888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BFD47-368E-45BA-8F9B-69C011B28536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613789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9FB55-70E5-451A-AB7C-FD3927C88A46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301720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39BF2-9D52-4E67-97E8-19422259A1E5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764726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872CA-9232-48BC-813D-52F9C598BB7A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04018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07950" y="-26988"/>
            <a:ext cx="9144000" cy="1130301"/>
          </a:xfrm>
          <a:prstGeom prst="rect">
            <a:avLst/>
          </a:prstGeom>
          <a:solidFill>
            <a:srgbClr val="56932F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>
              <a:solidFill>
                <a:srgbClr val="FFFFFF"/>
              </a:solidFill>
            </a:endParaRPr>
          </a:p>
        </p:txBody>
      </p:sp>
      <p:pic>
        <p:nvPicPr>
          <p:cNvPr id="5" name="Picture 7" descr="footer_H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6403975"/>
            <a:ext cx="6810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logo_white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33375"/>
            <a:ext cx="1535113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1"/>
            <a:ext cx="8229600" cy="936625"/>
          </a:xfrm>
        </p:spPr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84476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Clr>
                <a:srgbClr val="AFC551"/>
              </a:buCl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Tx/>
              <a:buChar char="-"/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0928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2A6AFE1-1FE3-403D-AFBB-19FB36F845AD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33020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40347-C7C6-42CA-9AB0-0A4FFEA2D8AF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053187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07950" y="-26988"/>
            <a:ext cx="9144000" cy="1130301"/>
          </a:xfrm>
          <a:prstGeom prst="rect">
            <a:avLst/>
          </a:prstGeom>
          <a:solidFill>
            <a:srgbClr val="56932F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>
              <a:solidFill>
                <a:srgbClr val="FFFFFF"/>
              </a:solidFill>
            </a:endParaRPr>
          </a:p>
        </p:txBody>
      </p:sp>
      <p:pic>
        <p:nvPicPr>
          <p:cNvPr id="5" name="Picture 7" descr="footer_H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6403975"/>
            <a:ext cx="6810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logo_white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33375"/>
            <a:ext cx="1535113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1"/>
            <a:ext cx="8229600" cy="936625"/>
          </a:xfrm>
        </p:spPr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84476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Clr>
                <a:srgbClr val="AFC551"/>
              </a:buCl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Tx/>
              <a:buChar char="-"/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0928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85B0134-1D54-4A2C-97DA-E89BE8BB98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715891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-26988"/>
            <a:ext cx="9144000" cy="1130301"/>
          </a:xfrm>
          <a:prstGeom prst="rect">
            <a:avLst/>
          </a:prstGeom>
          <a:solidFill>
            <a:srgbClr val="56932F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pic>
        <p:nvPicPr>
          <p:cNvPr id="5" name="Picture 7" descr="footer_H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6403975"/>
            <a:ext cx="6810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logo_white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33375"/>
            <a:ext cx="1535113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1"/>
            <a:ext cx="8229600" cy="936625"/>
          </a:xfrm>
        </p:spPr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84476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Clr>
                <a:srgbClr val="AFC551"/>
              </a:buCl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Tx/>
              <a:buChar char="-"/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0928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53FC400-CD9A-490B-B80C-86371D5B2666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71018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 dirty="0">
              <a:solidFill>
                <a:srgbClr val="FFFFFF"/>
              </a:solidFill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GB" altLang="en-US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EF1DE8-48D9-42BB-9354-072C7C72B451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405018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F3BF6-E950-4019-BA99-F262522F41D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910368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8BEC1-F096-431D-B65A-01ED7094B61F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366762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60281-F40F-4E9C-A0FC-788F2BCA86B2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528904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A6526-44FC-480E-9A07-33AA670CEF92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441003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BC9D-503D-4582-A3C0-85AAA99DE4DA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712103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98580-37EC-4661-A9A5-C293E9391E62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78282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logo_horizotal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6021388"/>
            <a:ext cx="2305050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5200"/>
            <a:ext cx="8229600" cy="936625"/>
          </a:xfrm>
        </p:spPr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764000"/>
            <a:ext cx="8229600" cy="3825240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Clr>
                <a:srgbClr val="56932F"/>
              </a:buCl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Tx/>
              <a:buChar char="-"/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latin typeface="+mn-lt"/>
                <a:ea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4AEBC59-3E9F-4496-AD61-271E942A2265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983662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B2A48-1716-4CEC-931F-497CCD4B2EAA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729768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7635A-203C-4CCF-8176-5029F24CA74F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786938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F241E-081D-431C-AECD-447F3BA2C721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854531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41771-C0C1-4C27-9B0B-757CD18C1B96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565649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1"/>
            <a:ext cx="8229600" cy="936625"/>
          </a:xfrm>
        </p:spPr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84476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Clr>
                <a:srgbClr val="AFC551"/>
              </a:buCl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Tx/>
              <a:buChar char="-"/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6273088-6441-4C3D-B0C1-3CC645EFFE99}" type="datetime1">
              <a:rPr lang="en-ZA" smtClean="0"/>
              <a:pPr>
                <a:defRPr/>
              </a:pPr>
              <a:t>2019/03/15</a:t>
            </a:fld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0928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5A37FB-8E33-4EA0-AF1B-254C7EE17636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000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-26988"/>
            <a:ext cx="9144000" cy="1130301"/>
          </a:xfrm>
          <a:prstGeom prst="rect">
            <a:avLst/>
          </a:prstGeom>
          <a:solidFill>
            <a:srgbClr val="56932F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pic>
        <p:nvPicPr>
          <p:cNvPr id="5" name="Picture 7" descr="footer_H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6403975"/>
            <a:ext cx="6810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logo_white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33375"/>
            <a:ext cx="1535113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1"/>
            <a:ext cx="8229600" cy="936625"/>
          </a:xfrm>
        </p:spPr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84476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Clr>
                <a:srgbClr val="AFC551"/>
              </a:buCl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Tx/>
              <a:buChar char="-"/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092825"/>
            <a:ext cx="2133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ACB5FBC-8D6F-4C82-9C09-9847CD32D3B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70008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-26988"/>
            <a:ext cx="9144000" cy="1130301"/>
          </a:xfrm>
          <a:prstGeom prst="rect">
            <a:avLst/>
          </a:prstGeom>
          <a:solidFill>
            <a:srgbClr val="56932F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>
              <a:solidFill>
                <a:srgbClr val="FFFFFF"/>
              </a:solidFill>
            </a:endParaRPr>
          </a:p>
        </p:txBody>
      </p:sp>
      <p:pic>
        <p:nvPicPr>
          <p:cNvPr id="5" name="Picture 7" descr="footer_H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6403975"/>
            <a:ext cx="6810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logo_white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33375"/>
            <a:ext cx="1535113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1"/>
            <a:ext cx="8229600" cy="936625"/>
          </a:xfrm>
        </p:spPr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84476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Clr>
                <a:srgbClr val="AFC551"/>
              </a:buCl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Tx/>
              <a:buChar char="-"/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0928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3C06E5A-21B3-4D22-BB8B-F44A85E286BF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65143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-26988"/>
            <a:ext cx="9144000" cy="1130301"/>
          </a:xfrm>
          <a:prstGeom prst="rect">
            <a:avLst/>
          </a:prstGeom>
          <a:solidFill>
            <a:srgbClr val="56932F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pic>
        <p:nvPicPr>
          <p:cNvPr id="5" name="Picture 7" descr="footer_H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6403975"/>
            <a:ext cx="6810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logo_white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33375"/>
            <a:ext cx="1535113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1"/>
            <a:ext cx="8229600" cy="936625"/>
          </a:xfrm>
        </p:spPr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84476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Clr>
                <a:srgbClr val="AFC551"/>
              </a:buCl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Tx/>
              <a:buChar char="-"/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092825"/>
            <a:ext cx="2133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0CBE240-CA5F-46A3-A720-296D967F2DEA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96901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-26988"/>
            <a:ext cx="9144000" cy="1130301"/>
          </a:xfrm>
          <a:prstGeom prst="rect">
            <a:avLst/>
          </a:prstGeom>
          <a:solidFill>
            <a:srgbClr val="56932F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>
              <a:solidFill>
                <a:srgbClr val="FFFFFF"/>
              </a:solidFill>
            </a:endParaRPr>
          </a:p>
        </p:txBody>
      </p:sp>
      <p:pic>
        <p:nvPicPr>
          <p:cNvPr id="5" name="Picture 7" descr="footer_H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6403975"/>
            <a:ext cx="6810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logo_white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33375"/>
            <a:ext cx="1535113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1"/>
            <a:ext cx="8229600" cy="936625"/>
          </a:xfrm>
        </p:spPr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84476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Clr>
                <a:srgbClr val="AFC551"/>
              </a:buCl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Tx/>
              <a:buChar char="-"/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0928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024259-8A81-4EBD-8FAD-7F2D0B12A64D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69832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-26988"/>
            <a:ext cx="9144000" cy="1130301"/>
          </a:xfrm>
          <a:prstGeom prst="rect">
            <a:avLst/>
          </a:prstGeom>
          <a:solidFill>
            <a:srgbClr val="56932F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pic>
        <p:nvPicPr>
          <p:cNvPr id="5" name="Picture 7" descr="footer_H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6403975"/>
            <a:ext cx="6810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logo_white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33375"/>
            <a:ext cx="1535113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1"/>
            <a:ext cx="8229600" cy="936625"/>
          </a:xfrm>
        </p:spPr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84476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Clr>
                <a:srgbClr val="AFC551"/>
              </a:buCl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Tx/>
              <a:buChar char="-"/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092825"/>
            <a:ext cx="2133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905FD09-9771-4031-813B-1D5B0B05766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72583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defTabSz="4572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 dirty="0">
              <a:solidFill>
                <a:srgbClr val="FFFFFF"/>
              </a:solidFill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GB" altLang="en-US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911E508-E26C-405B-8D72-471361512B5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88744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3950"/>
            <a:ext cx="822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87600"/>
            <a:ext cx="8229600" cy="363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/>
              <a:t>Et dolor fragum</a:t>
            </a:r>
            <a:endParaRPr lang="en-GB" altLang="en-US"/>
          </a:p>
          <a:p>
            <a:pPr lvl="1"/>
            <a:r>
              <a:rPr lang="en-GB" altLang="en-US"/>
              <a:t>Et dolor fragum</a:t>
            </a:r>
          </a:p>
          <a:p>
            <a:pPr lvl="2"/>
            <a:r>
              <a:rPr lang="en-GB" altLang="en-US"/>
              <a:t>- Et dolor fragum</a:t>
            </a:r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0928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rgbClr val="000000"/>
                </a:solidFill>
                <a:latin typeface="+mn-lt"/>
                <a:ea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11638" y="6092825"/>
            <a:ext cx="693737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>
                <a:solidFill>
                  <a:srgbClr val="000000"/>
                </a:solidFill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2519A002-DE81-41DA-8023-D9C671481B56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65" r:id="rId1"/>
    <p:sldLayoutId id="2147484866" r:id="rId2"/>
    <p:sldLayoutId id="2147484867" r:id="rId3"/>
    <p:sldLayoutId id="2147484868" r:id="rId4"/>
    <p:sldLayoutId id="2147484869" r:id="rId5"/>
    <p:sldLayoutId id="2147484870" r:id="rId6"/>
    <p:sldLayoutId id="2147484871" r:id="rId7"/>
    <p:sldLayoutId id="2147484872" r:id="rId8"/>
    <p:sldLayoutId id="2147484873" r:id="rId9"/>
  </p:sldLayoutIdLst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ＭＳ Ｐゴシック" pitchFamily="34" charset="-128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  <a:ea typeface="ＭＳ Ｐゴシック" pitchFamily="34" charset="-128"/>
          <a:cs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  <a:ea typeface="ＭＳ Ｐゴシック" pitchFamily="34" charset="-128"/>
          <a:cs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  <a:ea typeface="ＭＳ Ｐゴシック" pitchFamily="34" charset="-128"/>
          <a:cs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  <a:ea typeface="ＭＳ Ｐゴシック" pitchFamily="34" charset="-128"/>
          <a:cs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F5494"/>
        </a:buClr>
        <a:buChar char="•"/>
        <a:defRPr sz="2400" i="1">
          <a:solidFill>
            <a:srgbClr val="0F5494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6932F"/>
        </a:buClr>
        <a:buChar char="•"/>
        <a:defRPr sz="2000" b="1">
          <a:solidFill>
            <a:srgbClr val="0F5494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ea typeface="ＭＳ Ｐゴシック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/>
              <a:t>Second level</a:t>
            </a:r>
            <a:endParaRPr lang="en-GB" altLang="en-US"/>
          </a:p>
          <a:p>
            <a:pPr lvl="1"/>
            <a:r>
              <a:rPr lang="en-GB" altLang="en-US"/>
              <a:t>Third level</a:t>
            </a:r>
          </a:p>
          <a:p>
            <a:pPr lvl="2"/>
            <a:r>
              <a:rPr lang="en-GB" altLang="en-US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F7FDE8D-232E-41B9-98CF-4A7BF3C984F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2057" name="Picture 17" descr="LOGO CE_Vertical_EN_NEG_quadri_H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74" r:id="rId1"/>
    <p:sldLayoutId id="2147484845" r:id="rId2"/>
    <p:sldLayoutId id="2147484846" r:id="rId3"/>
    <p:sldLayoutId id="2147484847" r:id="rId4"/>
    <p:sldLayoutId id="2147484848" r:id="rId5"/>
    <p:sldLayoutId id="2147484849" r:id="rId6"/>
    <p:sldLayoutId id="2147484850" r:id="rId7"/>
    <p:sldLayoutId id="2147484851" r:id="rId8"/>
    <p:sldLayoutId id="2147484852" r:id="rId9"/>
    <p:sldLayoutId id="2147484853" r:id="rId10"/>
    <p:sldLayoutId id="2147484854" r:id="rId11"/>
    <p:sldLayoutId id="2147484875" r:id="rId12"/>
    <p:sldLayoutId id="2147484876" r:id="rId13"/>
  </p:sldLayoutIdLst>
  <p:txStyles>
    <p:titleStyle>
      <a:lvl1pPr marL="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/>
              <a:t>Second level</a:t>
            </a:r>
            <a:endParaRPr lang="en-GB" altLang="en-US"/>
          </a:p>
          <a:p>
            <a:pPr lvl="1"/>
            <a:r>
              <a:rPr lang="en-GB" altLang="en-US"/>
              <a:t>Third level</a:t>
            </a:r>
          </a:p>
          <a:p>
            <a:pPr lvl="2"/>
            <a:r>
              <a:rPr lang="en-GB" altLang="en-US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8BC338A-0173-4E03-B083-9B878CDA08E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3081" name="Picture 17" descr="LOGO CE_Vertical_EN_NEG_quadri_H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77" r:id="rId1"/>
    <p:sldLayoutId id="2147484855" r:id="rId2"/>
    <p:sldLayoutId id="2147484856" r:id="rId3"/>
    <p:sldLayoutId id="2147484857" r:id="rId4"/>
    <p:sldLayoutId id="2147484858" r:id="rId5"/>
    <p:sldLayoutId id="2147484859" r:id="rId6"/>
    <p:sldLayoutId id="2147484860" r:id="rId7"/>
    <p:sldLayoutId id="2147484861" r:id="rId8"/>
    <p:sldLayoutId id="2147484862" r:id="rId9"/>
    <p:sldLayoutId id="2147484863" r:id="rId10"/>
    <p:sldLayoutId id="2147484864" r:id="rId11"/>
    <p:sldLayoutId id="2147484878" r:id="rId12"/>
  </p:sldLayoutIdLst>
  <p:txStyles>
    <p:titleStyle>
      <a:lvl1pPr marL="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2"/>
          <p:cNvSpPr>
            <a:spLocks noGrp="1"/>
          </p:cNvSpPr>
          <p:nvPr>
            <p:ph type="subTitle" idx="1"/>
          </p:nvPr>
        </p:nvSpPr>
        <p:spPr>
          <a:xfrm>
            <a:off x="1187624" y="5372819"/>
            <a:ext cx="7776864" cy="1152525"/>
          </a:xfrm>
        </p:spPr>
        <p:txBody>
          <a:bodyPr/>
          <a:lstStyle/>
          <a:p>
            <a:pPr algn="r" eaLnBrk="1" hangingPunct="1">
              <a:spcBef>
                <a:spcPct val="0"/>
              </a:spcBef>
            </a:pPr>
            <a:endParaRPr lang="en-US" altLang="en-US" sz="1200" b="0" dirty="0" smtClean="0"/>
          </a:p>
          <a:p>
            <a:pPr algn="r" eaLnBrk="1" hangingPunct="1">
              <a:spcBef>
                <a:spcPct val="0"/>
              </a:spcBef>
            </a:pPr>
            <a:r>
              <a:rPr lang="en-US" altLang="en-US" sz="1600" dirty="0" smtClean="0"/>
              <a:t>Erik Hansson</a:t>
            </a:r>
          </a:p>
          <a:p>
            <a:pPr algn="r" eaLnBrk="1" hangingPunct="1">
              <a:spcBef>
                <a:spcPct val="0"/>
              </a:spcBef>
            </a:pPr>
            <a:r>
              <a:rPr lang="en-US" altLang="en-US" sz="1200" b="0" dirty="0" smtClean="0"/>
              <a:t>DG </a:t>
            </a:r>
            <a:r>
              <a:rPr lang="en-US" altLang="en-US" sz="1200" b="0" dirty="0"/>
              <a:t>Internal Market, Industry, Entrepreneurship and </a:t>
            </a:r>
            <a:r>
              <a:rPr lang="en-US" altLang="en-US" sz="1200" b="0" dirty="0" smtClean="0"/>
              <a:t>SMEs</a:t>
            </a:r>
          </a:p>
          <a:p>
            <a:pPr algn="r" eaLnBrk="1" hangingPunct="1">
              <a:spcBef>
                <a:spcPct val="0"/>
              </a:spcBef>
            </a:pPr>
            <a:r>
              <a:rPr lang="en-US" altLang="en-US" sz="1200" b="0" dirty="0" smtClean="0"/>
              <a:t>European Commission</a:t>
            </a:r>
            <a:endParaRPr lang="en-US" altLang="en-US" sz="1200" b="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07504" y="1556792"/>
            <a:ext cx="9036496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175" algn="l" rtl="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+mj-lt"/>
                <a:ea typeface="+mj-ea"/>
                <a:cs typeface="+mj-cs"/>
              </a:defRPr>
            </a:lvl1pPr>
            <a:lvl2pPr marL="3587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0" algn="ctr" eaLnBrk="1" hangingPunct="1">
              <a:defRPr/>
            </a:pPr>
            <a:r>
              <a:rPr lang="en-GB" altLang="en-US" sz="3200" kern="0" dirty="0">
                <a:ea typeface="ＭＳ Ｐゴシック" pitchFamily="34" charset="-128"/>
              </a:rPr>
              <a:t/>
            </a:r>
            <a:br>
              <a:rPr lang="en-GB" altLang="en-US" sz="3200" kern="0" dirty="0">
                <a:ea typeface="ＭＳ Ｐゴシック" pitchFamily="34" charset="-128"/>
              </a:rPr>
            </a:br>
            <a:r>
              <a:rPr lang="en-GB" altLang="en-US" sz="3200" kern="0" dirty="0" smtClean="0">
                <a:ea typeface="ＭＳ Ｐゴシック" pitchFamily="34" charset="-128"/>
              </a:rPr>
              <a:t>Optimized standards</a:t>
            </a:r>
            <a:br>
              <a:rPr lang="en-GB" altLang="en-US" sz="3200" kern="0" dirty="0" smtClean="0">
                <a:ea typeface="ＭＳ Ｐゴシック" pitchFamily="34" charset="-128"/>
              </a:rPr>
            </a:br>
            <a:r>
              <a:rPr lang="en-GB" altLang="en-US" sz="3200" kern="0" dirty="0" smtClean="0">
                <a:ea typeface="ＭＳ Ｐゴシック" pitchFamily="34" charset="-128"/>
              </a:rPr>
              <a:t>to support essential principles</a:t>
            </a:r>
            <a:br>
              <a:rPr lang="en-GB" altLang="en-US" sz="3200" kern="0" dirty="0" smtClean="0">
                <a:ea typeface="ＭＳ Ｐゴシック" pitchFamily="34" charset="-128"/>
              </a:rPr>
            </a:br>
            <a:r>
              <a:rPr lang="en-GB" altLang="en-US" sz="3200" kern="0" dirty="0" smtClean="0">
                <a:ea typeface="ＭＳ Ｐゴシック" pitchFamily="34" charset="-128"/>
              </a:rPr>
              <a:t>of safety and performance</a:t>
            </a:r>
            <a:br>
              <a:rPr lang="en-GB" altLang="en-US" sz="3200" kern="0" dirty="0" smtClean="0">
                <a:ea typeface="ＭＳ Ｐゴシック" pitchFamily="34" charset="-128"/>
              </a:rPr>
            </a:br>
            <a:r>
              <a:rPr lang="en-GB" altLang="en-US" sz="3200" kern="0" dirty="0" smtClean="0">
                <a:ea typeface="ＭＳ Ｐゴシック" pitchFamily="34" charset="-128"/>
              </a:rPr>
              <a:t>of medical devices</a:t>
            </a:r>
            <a:endParaRPr lang="en-US" altLang="en-US" sz="3000" dirty="0"/>
          </a:p>
        </p:txBody>
      </p:sp>
    </p:spTree>
    <p:extLst>
      <p:ext uri="{BB962C8B-B14F-4D97-AF65-F5344CB8AC3E}">
        <p14:creationId xmlns:p14="http://schemas.microsoft.com/office/powerpoint/2010/main" val="124471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827584" y="1396008"/>
            <a:ext cx="7632848" cy="4121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SzPct val="120000"/>
              <a:buFont typeface="Arial" pitchFamily="34" charset="0"/>
              <a:buChar char="•"/>
              <a:defRPr sz="2400" i="1">
                <a:solidFill>
                  <a:srgbClr val="0F549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FC551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-"/>
              <a:defRPr sz="1400">
                <a:solidFill>
                  <a:srgbClr val="0F549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algn="ctr" eaLnBrk="1" hangingPunct="1">
              <a:lnSpc>
                <a:spcPct val="114000"/>
              </a:lnSpc>
              <a:spcAft>
                <a:spcPts val="600"/>
              </a:spcAft>
              <a:buClr>
                <a:srgbClr val="92D050"/>
              </a:buClr>
              <a:buSzTx/>
              <a:buNone/>
            </a:pPr>
            <a:r>
              <a:rPr lang="en-GB" i="0" dirty="0" smtClean="0"/>
              <a:t>Why the drafting of international medical device standards directly impact the harmonisation of standards under the EU legislation?</a:t>
            </a:r>
            <a:endParaRPr lang="en-GB" altLang="en-US" sz="1600" b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48264" y="6525344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F629C2D6-AE23-490F-A9CF-B9EC91F2DADB}" type="slidenum">
              <a:rPr lang="en-GB" altLang="en-US" sz="1200" b="0" i="0">
                <a:ea typeface="ＭＳ Ｐゴシック" panose="020B0600070205080204" pitchFamily="34" charset="-128"/>
              </a:rPr>
              <a:pPr algn="r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GB" altLang="en-US" sz="1200" b="0" i="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334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04000" y="1476000"/>
            <a:ext cx="7920000" cy="1081088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GB" altLang="en-US" sz="3200" dirty="0" smtClean="0">
                <a:latin typeface="+mj-lt"/>
                <a:ea typeface="+mj-ea"/>
                <a:cs typeface="+mj-cs"/>
              </a:rPr>
              <a:t>Recap: the EU New Approach </a:t>
            </a:r>
            <a:r>
              <a:rPr lang="en-GB" altLang="en-US" sz="2800" dirty="0" smtClean="0">
                <a:latin typeface="+mj-lt"/>
                <a:ea typeface="+mj-ea"/>
                <a:cs typeface="+mj-cs"/>
              </a:rPr>
              <a:t/>
            </a:r>
            <a:br>
              <a:rPr lang="en-GB" altLang="en-US" sz="2800" dirty="0" smtClean="0">
                <a:latin typeface="+mj-lt"/>
                <a:ea typeface="+mj-ea"/>
                <a:cs typeface="+mj-cs"/>
              </a:rPr>
            </a:br>
            <a:r>
              <a:rPr lang="en-GB" altLang="en-US" sz="2400" dirty="0" smtClean="0">
                <a:latin typeface="+mj-lt"/>
                <a:ea typeface="+mj-ea"/>
                <a:cs typeface="+mj-cs"/>
              </a:rPr>
              <a:t>(including medical devices and IVD)</a:t>
            </a:r>
            <a:endParaRPr lang="en-GB" altLang="en-US" sz="2800" dirty="0">
              <a:latin typeface="+mj-lt"/>
              <a:ea typeface="+mj-ea"/>
              <a:cs typeface="+mj-cs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827584" y="2996952"/>
            <a:ext cx="7715250" cy="2808288"/>
          </a:xfrm>
        </p:spPr>
        <p:txBody>
          <a:bodyPr/>
          <a:lstStyle/>
          <a:p>
            <a:pPr marL="342900" eaLnBrk="1" hangingPunct="1"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SzPct val="100000"/>
              <a:buFontTx/>
              <a:buChar char="•"/>
              <a:defRPr/>
            </a:pPr>
            <a:r>
              <a:rPr lang="en-GB" altLang="en-US" i="0" dirty="0" smtClean="0">
                <a:latin typeface="+mn-lt"/>
                <a:ea typeface="+mn-ea"/>
                <a:cs typeface="+mn-cs"/>
              </a:rPr>
              <a:t>Presumption of conformity through harmonized  standards.</a:t>
            </a:r>
          </a:p>
          <a:p>
            <a:pPr marL="342900" eaLnBrk="1" hangingPunct="1"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SzPct val="100000"/>
              <a:buFontTx/>
              <a:buChar char="•"/>
              <a:defRPr/>
            </a:pPr>
            <a:r>
              <a:rPr lang="en-GB" altLang="en-US" i="0" dirty="0" smtClean="0">
                <a:latin typeface="+mn-lt"/>
                <a:ea typeface="MS PGothic" pitchFamily="34" charset="-128"/>
              </a:rPr>
              <a:t>References published in the Official Journal of the EU.</a:t>
            </a:r>
          </a:p>
          <a:p>
            <a:pPr marL="342900" eaLnBrk="1" hangingPunct="1"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SzPct val="100000"/>
              <a:buFontTx/>
              <a:buChar char="•"/>
              <a:defRPr/>
            </a:pPr>
            <a:r>
              <a:rPr lang="en-GB" altLang="en-US" i="0" dirty="0" smtClean="0">
                <a:latin typeface="+mn-lt"/>
                <a:ea typeface="MS PGothic" pitchFamily="34" charset="-128"/>
              </a:rPr>
              <a:t>Annex Z of the standard.</a:t>
            </a:r>
          </a:p>
          <a:p>
            <a:pPr>
              <a:buClr>
                <a:srgbClr val="92D050"/>
              </a:buClr>
              <a:buSzPct val="100000"/>
              <a:buFontTx/>
              <a:buChar char="•"/>
              <a:defRPr/>
            </a:pPr>
            <a:endParaRPr lang="en-GB" altLang="en-US" sz="2200" i="0" dirty="0" smtClean="0">
              <a:latin typeface="+mn-lt"/>
              <a:ea typeface="MS PGothic" pitchFamily="34" charset="-128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48264" y="6525344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GB" altLang="en-US" sz="1200" b="0" i="0" dirty="0" smtClean="0">
                <a:ea typeface="ＭＳ Ｐゴシック" panose="020B0600070205080204" pitchFamily="34" charset="-128"/>
              </a:rPr>
              <a:t>3</a:t>
            </a:r>
            <a:endParaRPr lang="en-GB" altLang="en-US" sz="1200" b="0" i="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4970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611559" y="3212976"/>
            <a:ext cx="8136905" cy="2520577"/>
          </a:xfrm>
        </p:spPr>
        <p:txBody>
          <a:bodyPr anchor="ctr"/>
          <a:lstStyle/>
          <a:p>
            <a:pPr marL="342900" eaLnBrk="1" hangingPunct="1"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SzPct val="100000"/>
              <a:buFontTx/>
              <a:buChar char="•"/>
              <a:defRPr/>
            </a:pPr>
            <a:r>
              <a:rPr lang="en-GB" altLang="en-US" sz="2000" b="1" i="0" dirty="0" smtClean="0">
                <a:latin typeface="+mn-lt"/>
                <a:ea typeface="+mn-ea"/>
                <a:cs typeface="+mn-cs"/>
              </a:rPr>
              <a:t>approx. 300 harmonised standards </a:t>
            </a:r>
            <a:r>
              <a:rPr lang="en-GB" altLang="en-US" sz="2000" i="0" dirty="0" smtClean="0">
                <a:latin typeface="+mn-lt"/>
                <a:ea typeface="+mn-ea"/>
                <a:cs typeface="+mn-cs"/>
              </a:rPr>
              <a:t>under Medical Device Directives</a:t>
            </a:r>
          </a:p>
          <a:p>
            <a:pPr marL="342900" eaLnBrk="1" hangingPunct="1"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SzPct val="100000"/>
              <a:buFontTx/>
              <a:buChar char="•"/>
              <a:defRPr/>
            </a:pPr>
            <a:r>
              <a:rPr lang="en-GB" altLang="en-US" sz="2000" i="0" dirty="0" smtClean="0">
                <a:latin typeface="+mn-lt"/>
                <a:ea typeface="+mn-ea"/>
                <a:cs typeface="+mn-cs"/>
              </a:rPr>
              <a:t>Updates required for the new Regulations: new request (mandate) to be agreed with Member States and standardisation organisations once new principles for mandates have been resolved.</a:t>
            </a:r>
          </a:p>
          <a:p>
            <a:pPr marL="342900" eaLnBrk="1" hangingPunct="1"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SzPct val="100000"/>
              <a:buFontTx/>
              <a:buChar char="•"/>
              <a:defRPr/>
            </a:pPr>
            <a:r>
              <a:rPr lang="en-GB" altLang="en-US" sz="2000" i="0" dirty="0" smtClean="0">
                <a:latin typeface="+mn-lt"/>
                <a:ea typeface="+mn-ea"/>
                <a:cs typeface="+mn-cs"/>
              </a:rPr>
              <a:t>Work already launched.</a:t>
            </a:r>
            <a:endParaRPr lang="en-GB" altLang="en-US" sz="2000" i="0" dirty="0"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504000" y="1476000"/>
            <a:ext cx="7920881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SzPct val="120000"/>
              <a:buFont typeface="Arial" pitchFamily="34" charset="0"/>
              <a:buChar char="•"/>
              <a:defRPr sz="2400" i="1">
                <a:solidFill>
                  <a:srgbClr val="0F549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FC551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-"/>
              <a:defRPr sz="1400">
                <a:solidFill>
                  <a:srgbClr val="0F549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spcAft>
                <a:spcPts val="600"/>
              </a:spcAft>
              <a:buClr>
                <a:srgbClr val="92D050"/>
              </a:buClr>
              <a:buSzTx/>
              <a:buNone/>
            </a:pPr>
            <a:r>
              <a:rPr lang="en-GB" sz="2800" i="0" dirty="0" smtClean="0"/>
              <a:t>Harmonised standards under EU Medical </a:t>
            </a:r>
            <a:r>
              <a:rPr lang="en-GB" sz="2800" i="0" dirty="0"/>
              <a:t>Device </a:t>
            </a:r>
            <a:r>
              <a:rPr lang="en-GB" sz="2800" i="0" dirty="0" smtClean="0"/>
              <a:t>Directives/Regulations</a:t>
            </a:r>
            <a:endParaRPr lang="en-GB" sz="2800" i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48264" y="6525344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F629C2D6-AE23-490F-A9CF-B9EC91F2DADB}" type="slidenum">
              <a:rPr lang="en-GB" altLang="en-US" sz="1200" b="0" i="0">
                <a:ea typeface="ＭＳ Ｐゴシック" panose="020B0600070205080204" pitchFamily="34" charset="-128"/>
              </a:rPr>
              <a:pPr algn="r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GB" altLang="en-US" sz="1200" b="0" i="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695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539552" y="2492896"/>
            <a:ext cx="8064896" cy="4032448"/>
          </a:xfrm>
        </p:spPr>
        <p:txBody>
          <a:bodyPr anchor="ctr"/>
          <a:lstStyle/>
          <a:p>
            <a:pPr marL="285750" indent="-285750">
              <a:buClr>
                <a:srgbClr val="92D050"/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en-GB" sz="1800" dirty="0" smtClean="0">
                <a:solidFill>
                  <a:schemeClr val="tx1"/>
                </a:solidFill>
                <a:latin typeface="+mn-lt"/>
              </a:rPr>
              <a:t>European standards that has been subject to a mandate (request) to the European standardisation organisations</a:t>
            </a:r>
          </a:p>
          <a:p>
            <a:pPr marL="285750" indent="-285750">
              <a:buClr>
                <a:srgbClr val="92D050"/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en-GB" sz="1800" b="1" dirty="0" smtClean="0">
                <a:solidFill>
                  <a:schemeClr val="tx1"/>
                </a:solidFill>
                <a:latin typeface="+mn-lt"/>
              </a:rPr>
              <a:t>the standard must be ‘suitable’ for harmonisation</a:t>
            </a:r>
          </a:p>
          <a:p>
            <a:pPr lvl="1">
              <a:buClr>
                <a:srgbClr val="92D050"/>
              </a:buClr>
              <a:buFont typeface="Symbol" panose="05050102010706020507" pitchFamily="18" charset="2"/>
              <a:buChar char="Þ"/>
              <a:defRPr/>
            </a:pPr>
            <a:r>
              <a:rPr lang="en-GB" sz="1600" b="0" dirty="0" smtClean="0">
                <a:solidFill>
                  <a:schemeClr val="tx1"/>
                </a:solidFill>
                <a:latin typeface="+mn-lt"/>
              </a:rPr>
              <a:t>to whom is it addressed?</a:t>
            </a:r>
          </a:p>
          <a:p>
            <a:pPr lvl="1">
              <a:buClr>
                <a:srgbClr val="92D050"/>
              </a:buClr>
              <a:buFont typeface="Symbol" panose="05050102010706020507" pitchFamily="18" charset="2"/>
              <a:buChar char="Þ"/>
              <a:defRPr/>
            </a:pPr>
            <a:r>
              <a:rPr lang="en-GB" sz="1600" b="0" dirty="0" smtClean="0">
                <a:latin typeface="+mn-lt"/>
              </a:rPr>
              <a:t>what is the scope?</a:t>
            </a:r>
          </a:p>
          <a:p>
            <a:pPr lvl="1">
              <a:buClr>
                <a:srgbClr val="92D050"/>
              </a:buClr>
              <a:buFont typeface="Symbol" panose="05050102010706020507" pitchFamily="18" charset="2"/>
              <a:buChar char="Þ"/>
              <a:defRPr/>
            </a:pPr>
            <a:r>
              <a:rPr lang="en-GB" sz="1600" b="0" dirty="0" smtClean="0">
                <a:solidFill>
                  <a:schemeClr val="tx1"/>
                </a:solidFill>
                <a:latin typeface="+mn-lt"/>
              </a:rPr>
              <a:t>why is the harmonisation needed?</a:t>
            </a:r>
            <a:endParaRPr lang="en-GB" sz="1800" b="0" dirty="0" smtClean="0">
              <a:solidFill>
                <a:schemeClr val="tx1"/>
              </a:solidFill>
              <a:latin typeface="+mn-lt"/>
            </a:endParaRPr>
          </a:p>
          <a:p>
            <a:pPr marL="285750" indent="-285750">
              <a:buClr>
                <a:srgbClr val="92D050"/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en-GB" sz="1800" b="1" dirty="0" smtClean="0">
                <a:solidFill>
                  <a:schemeClr val="tx1"/>
                </a:solidFill>
                <a:latin typeface="+mn-lt"/>
              </a:rPr>
              <a:t>scope of coverage of ER</a:t>
            </a:r>
          </a:p>
          <a:p>
            <a:pPr lvl="1">
              <a:buClr>
                <a:srgbClr val="92D050"/>
              </a:buClr>
              <a:buFont typeface="Symbol" panose="05050102010706020507" pitchFamily="18" charset="2"/>
              <a:buChar char="Þ"/>
              <a:defRPr/>
            </a:pPr>
            <a:r>
              <a:rPr lang="en-GB" sz="1600" b="0" dirty="0" smtClean="0">
                <a:solidFill>
                  <a:schemeClr val="tx1"/>
                </a:solidFill>
                <a:latin typeface="+mn-lt"/>
              </a:rPr>
              <a:t>full – partial</a:t>
            </a:r>
          </a:p>
          <a:p>
            <a:pPr lvl="1">
              <a:buClr>
                <a:srgbClr val="92D050"/>
              </a:buClr>
              <a:buFont typeface="Symbol" panose="05050102010706020507" pitchFamily="18" charset="2"/>
              <a:buChar char="Þ"/>
              <a:defRPr/>
            </a:pPr>
            <a:r>
              <a:rPr lang="en-GB" sz="1600" b="0" dirty="0" smtClean="0">
                <a:latin typeface="+mn-lt"/>
              </a:rPr>
              <a:t>general – collateral – product specific</a:t>
            </a:r>
            <a:endParaRPr lang="en-GB" sz="1800" b="0" dirty="0" smtClean="0">
              <a:latin typeface="+mn-lt"/>
            </a:endParaRPr>
          </a:p>
          <a:p>
            <a:pPr marL="1314450" lvl="2" indent="-171450">
              <a:buClr>
                <a:srgbClr val="92D050"/>
              </a:buClr>
              <a:buFont typeface="Verdana" panose="020B0604030504040204" pitchFamily="34" charset="0"/>
              <a:buChar char="-"/>
              <a:defRPr/>
            </a:pPr>
            <a:r>
              <a:rPr lang="en-GB" dirty="0" smtClean="0">
                <a:solidFill>
                  <a:schemeClr val="tx1"/>
                </a:solidFill>
                <a:latin typeface="+mn-lt"/>
              </a:rPr>
              <a:t>e.g. 60601-X-X family: a 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single standard (whichever category) cannot provide for Presumption of Conformity on its own – this needs to be clearly stated in the standard / Annex Z</a:t>
            </a:r>
            <a:endParaRPr lang="en-GB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504000" y="1340768"/>
            <a:ext cx="7920000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SzPct val="120000"/>
              <a:buFont typeface="Arial" pitchFamily="34" charset="0"/>
              <a:buChar char="•"/>
              <a:defRPr sz="2400" i="1">
                <a:solidFill>
                  <a:srgbClr val="0F549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FC551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-"/>
              <a:defRPr sz="1400">
                <a:solidFill>
                  <a:srgbClr val="0F549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spcAft>
                <a:spcPts val="600"/>
              </a:spcAft>
              <a:buClr>
                <a:srgbClr val="92D050"/>
              </a:buClr>
              <a:buSzTx/>
              <a:buNone/>
            </a:pPr>
            <a:r>
              <a:rPr lang="en-GB" sz="2800" i="0" dirty="0" smtClean="0"/>
              <a:t>What types of standards can be harmonized in the EU?</a:t>
            </a:r>
            <a:endParaRPr lang="en-GB" sz="2800" i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48264" y="6525344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F629C2D6-AE23-490F-A9CF-B9EC91F2DADB}" type="slidenum">
              <a:rPr lang="en-GB" altLang="en-US" sz="1200" b="0" i="0">
                <a:ea typeface="ＭＳ Ｐゴシック" panose="020B0600070205080204" pitchFamily="34" charset="-128"/>
              </a:rPr>
              <a:pPr algn="r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GB" altLang="en-US" sz="1200" b="0" i="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2276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827584" y="2852936"/>
            <a:ext cx="7848872" cy="2664296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eaLnBrk="1" hangingPunct="1"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SzPct val="100000"/>
              <a:buFontTx/>
            </a:pPr>
            <a:r>
              <a:rPr lang="en-GB" i="0" dirty="0" smtClean="0">
                <a:latin typeface="+mn-lt"/>
                <a:ea typeface="+mn-ea"/>
                <a:cs typeface="+mn-cs"/>
              </a:rPr>
              <a:t>The European standards for medical devices are in general based on international ISO/IEC standards</a:t>
            </a:r>
          </a:p>
          <a:p>
            <a:pPr marL="342900" eaLnBrk="1" hangingPunct="1"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SzPct val="100000"/>
              <a:buFontTx/>
            </a:pPr>
            <a:r>
              <a:rPr lang="en-GB" i="0" dirty="0" smtClean="0">
                <a:latin typeface="+mn-lt"/>
                <a:ea typeface="+mn-ea"/>
                <a:cs typeface="+mn-cs"/>
              </a:rPr>
              <a:t>Agreements between CEN-ISO and CENELEC-IEC</a:t>
            </a:r>
          </a:p>
          <a:p>
            <a:pPr marL="342900" eaLnBrk="1" hangingPunct="1"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SzPct val="100000"/>
              <a:buFontTx/>
            </a:pPr>
            <a:endParaRPr lang="en-GB" i="0" dirty="0"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504000" y="1476000"/>
            <a:ext cx="7920000" cy="1079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marL="0" indent="0" eaLnBrk="1" hangingPunct="1">
              <a:spcBef>
                <a:spcPct val="20000"/>
              </a:spcBef>
              <a:spcAft>
                <a:spcPts val="600"/>
              </a:spcAft>
              <a:buClr>
                <a:srgbClr val="92D050"/>
              </a:buClr>
              <a:buSzTx/>
              <a:buFont typeface="Arial" pitchFamily="34" charset="0"/>
              <a:buNone/>
              <a:defRPr sz="2800" i="0">
                <a:solidFill>
                  <a:srgbClr val="0F5494"/>
                </a:solidFill>
              </a:defRPr>
            </a:lvl1pPr>
            <a:lvl2pPr marL="742950" indent="-285750">
              <a:spcBef>
                <a:spcPct val="20000"/>
              </a:spcBef>
              <a:buClr>
                <a:srgbClr val="AFC551"/>
              </a:buClr>
              <a:buChar char="•"/>
              <a:defRPr sz="2000">
                <a:solidFill>
                  <a:srgbClr val="0F5494"/>
                </a:solidFill>
              </a:defRPr>
            </a:lvl2pPr>
            <a:lvl3pPr marL="1143000" indent="-228600">
              <a:spcBef>
                <a:spcPct val="20000"/>
              </a:spcBef>
              <a:buFontTx/>
              <a:buChar char="-"/>
              <a:defRPr sz="1400">
                <a:solidFill>
                  <a:srgbClr val="0F5494"/>
                </a:solidFill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dirty="0"/>
              <a:t>The role of international standards in harmonisation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48264" y="6525344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F629C2D6-AE23-490F-A9CF-B9EC91F2DADB}" type="slidenum">
              <a:rPr lang="en-GB" altLang="en-US" sz="1200" b="0" i="0">
                <a:ea typeface="ＭＳ Ｐゴシック" panose="020B0600070205080204" pitchFamily="34" charset="-128"/>
              </a:rPr>
              <a:pPr algn="r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GB" altLang="en-US" sz="1200" b="0" i="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1694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611560" y="2636912"/>
            <a:ext cx="8136904" cy="388843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eaLnBrk="1" hangingPunct="1">
              <a:spcBef>
                <a:spcPts val="0"/>
              </a:spcBef>
              <a:spcAft>
                <a:spcPts val="600"/>
              </a:spcAft>
              <a:buClr>
                <a:srgbClr val="92D050"/>
              </a:buClr>
              <a:buSzPct val="100000"/>
              <a:buFontTx/>
            </a:pPr>
            <a:r>
              <a:rPr lang="en-GB" altLang="en-US" sz="1600" i="0" dirty="0" smtClean="0">
                <a:latin typeface="+mn-lt"/>
                <a:ea typeface="+mn-ea"/>
                <a:cs typeface="+mn-cs"/>
              </a:rPr>
              <a:t>International standards made to fit regulatory requirements of multiple jurisdictions:</a:t>
            </a:r>
          </a:p>
          <a:p>
            <a:pPr marL="342900" eaLnBrk="1" hangingPunct="1">
              <a:spcBef>
                <a:spcPts val="0"/>
              </a:spcBef>
              <a:spcAft>
                <a:spcPts val="600"/>
              </a:spcAft>
              <a:buClr>
                <a:srgbClr val="92D050"/>
              </a:buClr>
              <a:buSzPct val="100000"/>
              <a:buFontTx/>
            </a:pPr>
            <a:r>
              <a:rPr lang="en-GB" altLang="en-US" sz="1600" i="0" dirty="0" smtClean="0">
                <a:latin typeface="+mn-lt"/>
                <a:ea typeface="+mn-ea"/>
                <a:cs typeface="+mn-cs"/>
              </a:rPr>
              <a:t>EU and other IMDRF members base their legislation on IMDRF documents</a:t>
            </a:r>
          </a:p>
          <a:p>
            <a:pPr marL="1085850" lvl="1" eaLnBrk="1" hangingPunct="1">
              <a:spcBef>
                <a:spcPts val="0"/>
              </a:spcBef>
              <a:spcAft>
                <a:spcPts val="600"/>
              </a:spcAft>
              <a:buClr>
                <a:srgbClr val="92D050"/>
              </a:buClr>
              <a:buSzPct val="100000"/>
              <a:buFont typeface="Wingdings" panose="05000000000000000000" pitchFamily="2" charset="2"/>
              <a:buChar char="ü"/>
            </a:pPr>
            <a:r>
              <a:rPr lang="en-GB" altLang="en-US" sz="1200" b="0" i="0" dirty="0" smtClean="0">
                <a:latin typeface="+mn-lt"/>
                <a:ea typeface="+mn-ea"/>
                <a:cs typeface="+mn-cs"/>
              </a:rPr>
              <a:t>= use IMDRF essential principles (EP) as starting point. Make explicit which.</a:t>
            </a:r>
          </a:p>
          <a:p>
            <a:pPr marL="1085850" lvl="1" eaLnBrk="1" hangingPunct="1">
              <a:spcBef>
                <a:spcPts val="0"/>
              </a:spcBef>
              <a:spcAft>
                <a:spcPts val="600"/>
              </a:spcAft>
              <a:buClr>
                <a:srgbClr val="92D050"/>
              </a:buClr>
              <a:buSzPct val="100000"/>
              <a:buFont typeface="Wingdings" panose="05000000000000000000" pitchFamily="2" charset="2"/>
              <a:buChar char="ü"/>
            </a:pPr>
            <a:r>
              <a:rPr lang="en-GB" altLang="en-US" sz="1200" b="0" i="0" dirty="0" smtClean="0">
                <a:latin typeface="+mn-lt"/>
                <a:ea typeface="+mn-ea"/>
                <a:cs typeface="+mn-cs"/>
              </a:rPr>
              <a:t>= use terms and definitions from IMDRF and established and accepted in other standards</a:t>
            </a:r>
          </a:p>
          <a:p>
            <a:pPr marL="1085850" lvl="1" eaLnBrk="1" hangingPunct="1">
              <a:spcBef>
                <a:spcPts val="0"/>
              </a:spcBef>
              <a:spcAft>
                <a:spcPts val="600"/>
              </a:spcAft>
              <a:buClr>
                <a:srgbClr val="92D050"/>
              </a:buClr>
              <a:buSzPct val="100000"/>
              <a:buFont typeface="Wingdings" panose="05000000000000000000" pitchFamily="2" charset="2"/>
              <a:buChar char="ü"/>
            </a:pPr>
            <a:r>
              <a:rPr lang="en-GB" altLang="en-US" sz="1200" b="0" i="0" dirty="0" smtClean="0">
                <a:latin typeface="+mn-lt"/>
                <a:ea typeface="+mn-ea"/>
                <a:cs typeface="+mn-cs"/>
              </a:rPr>
              <a:t>= explain (rationale) the context - how the standard can be used for demonstrating compliance with EP (including ref. to test methods if applicable)</a:t>
            </a:r>
          </a:p>
          <a:p>
            <a:pPr marL="1085850" lvl="1" eaLnBrk="1" hangingPunct="1">
              <a:spcBef>
                <a:spcPts val="0"/>
              </a:spcBef>
              <a:spcAft>
                <a:spcPts val="600"/>
              </a:spcAft>
              <a:buClr>
                <a:srgbClr val="92D050"/>
              </a:buClr>
              <a:buSzPct val="100000"/>
              <a:buFont typeface="Wingdings" panose="05000000000000000000" pitchFamily="2" charset="2"/>
              <a:buChar char="ü"/>
            </a:pPr>
            <a:r>
              <a:rPr lang="en-GB" altLang="en-US" sz="1200" b="0" i="0" dirty="0" smtClean="0">
                <a:latin typeface="+mn-lt"/>
                <a:ea typeface="+mn-ea"/>
                <a:cs typeface="+mn-cs"/>
              </a:rPr>
              <a:t>= identify residual risks not covered</a:t>
            </a:r>
          </a:p>
          <a:p>
            <a:pPr marL="1085850" lvl="1" eaLnBrk="1" hangingPunct="1">
              <a:spcBef>
                <a:spcPts val="0"/>
              </a:spcBef>
              <a:spcAft>
                <a:spcPts val="600"/>
              </a:spcAft>
              <a:buClr>
                <a:srgbClr val="92D050"/>
              </a:buClr>
              <a:buSzPct val="100000"/>
              <a:buFont typeface="Wingdings" panose="05000000000000000000" pitchFamily="2" charset="2"/>
              <a:buChar char="ü"/>
            </a:pPr>
            <a:r>
              <a:rPr lang="en-GB" altLang="en-US" sz="1200" b="0" i="0" dirty="0" smtClean="0">
                <a:latin typeface="+mn-lt"/>
                <a:ea typeface="+mn-ea"/>
                <a:cs typeface="+mn-cs"/>
              </a:rPr>
              <a:t>= identify how to mitigate risks/hazards or give directions on how to address them</a:t>
            </a:r>
          </a:p>
          <a:p>
            <a:pPr marL="1085850" lvl="1" eaLnBrk="1" hangingPunct="1">
              <a:spcBef>
                <a:spcPts val="0"/>
              </a:spcBef>
              <a:spcAft>
                <a:spcPts val="600"/>
              </a:spcAft>
              <a:buClr>
                <a:srgbClr val="92D050"/>
              </a:buClr>
              <a:buSzPct val="100000"/>
              <a:buFont typeface="Wingdings" panose="05000000000000000000" pitchFamily="2" charset="2"/>
              <a:buChar char="ü"/>
            </a:pPr>
            <a:r>
              <a:rPr lang="en-GB" altLang="en-US" sz="1200" b="0" i="0" dirty="0" smtClean="0">
                <a:latin typeface="+mn-lt"/>
                <a:ea typeface="+mn-ea"/>
                <a:cs typeface="+mn-cs"/>
              </a:rPr>
              <a:t>= associated with acceptance criteria (quantitative, clinical performance etc., generally accepted, validated) – justifications when not applied</a:t>
            </a:r>
          </a:p>
          <a:p>
            <a:pPr marL="1085850" lvl="1" eaLnBrk="1" hangingPunct="1">
              <a:spcBef>
                <a:spcPts val="0"/>
              </a:spcBef>
              <a:spcAft>
                <a:spcPts val="600"/>
              </a:spcAft>
              <a:buClr>
                <a:srgbClr val="92D050"/>
              </a:buClr>
              <a:buSzPct val="100000"/>
              <a:buFont typeface="Wingdings" panose="05000000000000000000" pitchFamily="2" charset="2"/>
              <a:buChar char="ü"/>
            </a:pPr>
            <a:r>
              <a:rPr lang="en-GB" altLang="en-US" sz="1200" b="0" i="0" dirty="0" smtClean="0">
                <a:latin typeface="+mn-lt"/>
                <a:ea typeface="+mn-ea"/>
                <a:cs typeface="+mn-cs"/>
              </a:rPr>
              <a:t>= when needed refer to test methods (sufficient detail and verified)</a:t>
            </a:r>
          </a:p>
          <a:p>
            <a:pPr marL="1085850" lvl="1" eaLnBrk="1" hangingPunct="1">
              <a:spcBef>
                <a:spcPts val="0"/>
              </a:spcBef>
              <a:spcAft>
                <a:spcPts val="600"/>
              </a:spcAft>
              <a:buClr>
                <a:srgbClr val="92D050"/>
              </a:buClr>
              <a:buSzPct val="100000"/>
              <a:buFont typeface="Wingdings" panose="05000000000000000000" pitchFamily="2" charset="2"/>
              <a:buChar char="ü"/>
            </a:pPr>
            <a:r>
              <a:rPr lang="en-GB" altLang="en-US" sz="1200" b="0" i="0" dirty="0" smtClean="0">
                <a:latin typeface="+mn-lt"/>
                <a:ea typeface="+mn-ea"/>
                <a:cs typeface="+mn-cs"/>
              </a:rPr>
              <a:t>= annex with cross references to IMDRF EP(s)</a:t>
            </a:r>
          </a:p>
          <a:p>
            <a:pPr marL="342900" eaLnBrk="1" hangingPunct="1">
              <a:spcBef>
                <a:spcPts val="0"/>
              </a:spcBef>
              <a:spcAft>
                <a:spcPts val="600"/>
              </a:spcAft>
              <a:buClr>
                <a:srgbClr val="92D050"/>
              </a:buClr>
              <a:buSzPct val="100000"/>
              <a:buFontTx/>
            </a:pPr>
            <a:r>
              <a:rPr lang="en-GB" altLang="en-US" sz="1600" i="0" dirty="0" smtClean="0">
                <a:latin typeface="+mn-lt"/>
                <a:ea typeface="+mn-ea"/>
                <a:cs typeface="+mn-cs"/>
              </a:rPr>
              <a:t>Revisions in TC </a:t>
            </a:r>
            <a:endParaRPr lang="en-GB" altLang="en-US" sz="1600" i="0" dirty="0"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504000" y="1476000"/>
            <a:ext cx="7920000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SzPct val="120000"/>
              <a:buFont typeface="Arial" pitchFamily="34" charset="0"/>
              <a:buChar char="•"/>
              <a:defRPr sz="2400" i="1">
                <a:solidFill>
                  <a:srgbClr val="0F549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FC551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-"/>
              <a:defRPr sz="1400">
                <a:solidFill>
                  <a:srgbClr val="0F549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eaLnBrk="1" hangingPunct="1">
              <a:spcAft>
                <a:spcPts val="600"/>
              </a:spcAft>
              <a:buClr>
                <a:srgbClr val="92D050"/>
              </a:buClr>
              <a:buSzTx/>
              <a:buNone/>
            </a:pPr>
            <a:r>
              <a:rPr lang="en-GB" i="0" dirty="0"/>
              <a:t>H</a:t>
            </a:r>
            <a:r>
              <a:rPr lang="en-GB" i="0" dirty="0" smtClean="0"/>
              <a:t>ow to make the international standards fit for EU harmonisation purposes</a:t>
            </a:r>
            <a:endParaRPr lang="en-GB" i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48264" y="6525344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F629C2D6-AE23-490F-A9CF-B9EC91F2DADB}" type="slidenum">
              <a:rPr lang="en-GB" altLang="en-US" sz="1200" b="0" i="0">
                <a:ea typeface="ＭＳ Ｐゴシック" panose="020B0600070205080204" pitchFamily="34" charset="-128"/>
              </a:rPr>
              <a:pPr algn="r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GB" altLang="en-US" sz="1200" b="0" i="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4321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827584" y="2852936"/>
            <a:ext cx="7848872" cy="2664296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0" algn="ctr" eaLnBrk="1" hangingPunct="1"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SzPct val="100000"/>
              <a:buNone/>
            </a:pPr>
            <a:r>
              <a:rPr lang="en-US" i="0" dirty="0" smtClean="0">
                <a:latin typeface="+mn-lt"/>
                <a:ea typeface="+mn-ea"/>
                <a:cs typeface="+mn-cs"/>
              </a:rPr>
              <a:t>The </a:t>
            </a:r>
            <a:r>
              <a:rPr lang="en-US" i="0" dirty="0">
                <a:latin typeface="+mn-lt"/>
                <a:ea typeface="+mn-ea"/>
                <a:cs typeface="+mn-cs"/>
              </a:rPr>
              <a:t>IMDRF Standards Working Group document</a:t>
            </a:r>
            <a:r>
              <a:rPr lang="en-US" i="0" dirty="0" smtClean="0">
                <a:latin typeface="+mn-lt"/>
                <a:ea typeface="+mn-ea"/>
                <a:cs typeface="+mn-cs"/>
              </a:rPr>
              <a:t>:</a:t>
            </a:r>
          </a:p>
          <a:p>
            <a:pPr indent="0" algn="ctr" eaLnBrk="1" hangingPunct="1"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SzPct val="100000"/>
              <a:buNone/>
            </a:pPr>
            <a:r>
              <a:rPr lang="en-US" i="0" u="sng" dirty="0" smtClean="0">
                <a:latin typeface="+mn-lt"/>
                <a:ea typeface="+mn-ea"/>
                <a:cs typeface="+mn-cs"/>
              </a:rPr>
              <a:t/>
            </a:r>
            <a:br>
              <a:rPr lang="en-US" i="0" u="sng" dirty="0" smtClean="0">
                <a:latin typeface="+mn-lt"/>
                <a:ea typeface="+mn-ea"/>
                <a:cs typeface="+mn-cs"/>
              </a:rPr>
            </a:br>
            <a:r>
              <a:rPr lang="en-US" b="1" i="0" u="sng" dirty="0" smtClean="0">
                <a:latin typeface="+mn-lt"/>
                <a:ea typeface="+mn-ea"/>
                <a:cs typeface="+mn-cs"/>
              </a:rPr>
              <a:t>Optimizing </a:t>
            </a:r>
            <a:r>
              <a:rPr lang="en-US" b="1" i="0" u="sng" dirty="0">
                <a:latin typeface="+mn-lt"/>
                <a:ea typeface="+mn-ea"/>
                <a:cs typeface="+mn-cs"/>
              </a:rPr>
              <a:t>Standards for Regulatory Use</a:t>
            </a:r>
          </a:p>
          <a:p>
            <a:pPr indent="0" algn="ctr" eaLnBrk="1" hangingPunct="1"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SzPct val="100000"/>
              <a:buNone/>
            </a:pPr>
            <a:r>
              <a:rPr lang="en-US" sz="2000" dirty="0" smtClean="0">
                <a:latin typeface="+mn-lt"/>
                <a:ea typeface="+mn-ea"/>
                <a:cs typeface="+mn-cs"/>
              </a:rPr>
              <a:t>(available </a:t>
            </a:r>
            <a:r>
              <a:rPr lang="en-US" sz="2000" dirty="0">
                <a:latin typeface="+mn-lt"/>
                <a:ea typeface="+mn-ea"/>
                <a:cs typeface="+mn-cs"/>
              </a:rPr>
              <a:t>on the IMDRF </a:t>
            </a:r>
            <a:r>
              <a:rPr lang="en-US" sz="2000" dirty="0" smtClean="0">
                <a:latin typeface="+mn-lt"/>
                <a:ea typeface="+mn-ea"/>
                <a:cs typeface="+mn-cs"/>
              </a:rPr>
              <a:t>website)</a:t>
            </a:r>
            <a:endParaRPr lang="en-US" dirty="0">
              <a:latin typeface="+mn-lt"/>
              <a:ea typeface="+mn-ea"/>
              <a:cs typeface="+mn-cs"/>
            </a:endParaRPr>
          </a:p>
          <a:p>
            <a:pPr indent="0" algn="ctr" eaLnBrk="1" hangingPunct="1"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SzPct val="100000"/>
              <a:buNone/>
            </a:pPr>
            <a:endParaRPr lang="en-GB" i="0" dirty="0"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539552" y="1412776"/>
            <a:ext cx="7920000" cy="1079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marL="0" indent="0" eaLnBrk="1" hangingPunct="1">
              <a:spcBef>
                <a:spcPct val="20000"/>
              </a:spcBef>
              <a:spcAft>
                <a:spcPts val="600"/>
              </a:spcAft>
              <a:buClr>
                <a:srgbClr val="92D050"/>
              </a:buClr>
              <a:buSzTx/>
              <a:buFont typeface="Arial" pitchFamily="34" charset="0"/>
              <a:buNone/>
              <a:defRPr sz="2800" i="0">
                <a:solidFill>
                  <a:srgbClr val="0F5494"/>
                </a:solidFill>
              </a:defRPr>
            </a:lvl1pPr>
            <a:lvl2pPr marL="742950" indent="-285750">
              <a:spcBef>
                <a:spcPct val="20000"/>
              </a:spcBef>
              <a:buClr>
                <a:srgbClr val="AFC551"/>
              </a:buClr>
              <a:buChar char="•"/>
              <a:defRPr sz="2000">
                <a:solidFill>
                  <a:srgbClr val="0F5494"/>
                </a:solidFill>
              </a:defRPr>
            </a:lvl2pPr>
            <a:lvl3pPr marL="1143000" indent="-228600">
              <a:spcBef>
                <a:spcPct val="20000"/>
              </a:spcBef>
              <a:buFontTx/>
              <a:buChar char="-"/>
              <a:defRPr sz="1400">
                <a:solidFill>
                  <a:srgbClr val="0F5494"/>
                </a:solidFill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3200" dirty="0" smtClean="0"/>
              <a:t>More reading</a:t>
            </a:r>
            <a:endParaRPr lang="en-GB" sz="32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48264" y="6525344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F629C2D6-AE23-490F-A9CF-B9EC91F2DADB}" type="slidenum">
              <a:rPr lang="en-GB" altLang="en-US" sz="1200" b="0" i="0">
                <a:ea typeface="ＭＳ Ｐゴシック" panose="020B0600070205080204" pitchFamily="34" charset="-128"/>
              </a:rPr>
              <a:pPr algn="r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GB" altLang="en-US" sz="1200" b="0" i="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1853672"/>
      </p:ext>
    </p:extLst>
  </p:cSld>
  <p:clrMapOvr>
    <a:masterClrMapping/>
  </p:clrMapOvr>
</p:sld>
</file>

<file path=ppt/theme/theme1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Default Design">
      <a:majorFont>
        <a:latin typeface="Verdana"/>
        <a:ea typeface="ＭＳ Ｐゴシック"/>
        <a:cs typeface="Verdana"/>
      </a:majorFont>
      <a:minorFont>
        <a:latin typeface="Verdana"/>
        <a:ea typeface="ＭＳ Ｐゴシック"/>
        <a:cs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eme1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5507</TotalTime>
  <Words>414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ＭＳ Ｐゴシック</vt:lpstr>
      <vt:lpstr>ＭＳ Ｐゴシック</vt:lpstr>
      <vt:lpstr>Arial</vt:lpstr>
      <vt:lpstr>Symbol</vt:lpstr>
      <vt:lpstr>Verdana</vt:lpstr>
      <vt:lpstr>Wingdings</vt:lpstr>
      <vt:lpstr>6_Default Design</vt:lpstr>
      <vt:lpstr>blank</vt:lpstr>
      <vt:lpstr>Theme1</vt:lpstr>
      <vt:lpstr>PowerPoint Presentation</vt:lpstr>
      <vt:lpstr>PowerPoint Presentation</vt:lpstr>
      <vt:lpstr>Recap: the EU New Approach  (including medical devices and IVD)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European Commission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European Commission</dc:creator>
  <cp:lastModifiedBy>ZIELINSKA Agnieszka (GROW)</cp:lastModifiedBy>
  <cp:revision>541</cp:revision>
  <cp:lastPrinted>2019-03-15T13:33:35Z</cp:lastPrinted>
  <dcterms:created xsi:type="dcterms:W3CDTF">2011-10-28T10:25:18Z</dcterms:created>
  <dcterms:modified xsi:type="dcterms:W3CDTF">2019-03-15T13:33:44Z</dcterms:modified>
</cp:coreProperties>
</file>