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13" r:id="rId2"/>
    <p:sldId id="305" r:id="rId3"/>
    <p:sldId id="302" r:id="rId4"/>
    <p:sldId id="303" r:id="rId5"/>
    <p:sldId id="311" r:id="rId6"/>
    <p:sldId id="293" r:id="rId7"/>
    <p:sldId id="306" r:id="rId8"/>
    <p:sldId id="308" r:id="rId9"/>
    <p:sldId id="312" r:id="rId10"/>
    <p:sldId id="310" r:id="rId11"/>
    <p:sldId id="309" r:id="rId12"/>
    <p:sldId id="31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8">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DB6"/>
    <a:srgbClr val="0060A9"/>
    <a:srgbClr val="0058A2"/>
    <a:srgbClr val="1F497D"/>
    <a:srgbClr val="FFFF00"/>
    <a:srgbClr val="1F4B7D"/>
    <a:srgbClr val="58585A"/>
    <a:srgbClr val="DCDCD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6" autoAdjust="0"/>
    <p:restoredTop sz="78839" autoAdjust="0"/>
  </p:normalViewPr>
  <p:slideViewPr>
    <p:cSldViewPr>
      <p:cViewPr>
        <p:scale>
          <a:sx n="70" d="100"/>
          <a:sy n="70" d="100"/>
        </p:scale>
        <p:origin x="-1248" y="-48"/>
      </p:cViewPr>
      <p:guideLst>
        <p:guide orient="horz" pos="678"/>
        <p:guide pos="2880"/>
      </p:guideLst>
    </p:cSldViewPr>
  </p:slideViewPr>
  <p:outlineViewPr>
    <p:cViewPr>
      <p:scale>
        <a:sx n="33" d="100"/>
        <a:sy n="33" d="100"/>
      </p:scale>
      <p:origin x="0" y="0"/>
    </p:cViewPr>
  </p:outlineViewPr>
  <p:notesTextViewPr>
    <p:cViewPr>
      <p:scale>
        <a:sx n="1" d="1"/>
        <a:sy n="1" d="1"/>
      </p:scale>
      <p:origin x="0" y="398"/>
    </p:cViewPr>
  </p:notesTextViewPr>
  <p:sorterViewPr>
    <p:cViewPr>
      <p:scale>
        <a:sx n="100" d="100"/>
        <a:sy n="100" d="100"/>
      </p:scale>
      <p:origin x="0" y="0"/>
    </p:cViewPr>
  </p:sorterViewPr>
  <p:notesViewPr>
    <p:cSldViewPr>
      <p:cViewPr varScale="1">
        <p:scale>
          <a:sx n="98" d="100"/>
          <a:sy n="98" d="100"/>
        </p:scale>
        <p:origin x="-35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404929-0CB8-4C8F-B35E-07CE3AFAB9F7}" type="datetimeFigureOut">
              <a:rPr lang="fr-CH" smtClean="0"/>
              <a:t>15.03.2019</a:t>
            </a:fld>
            <a:endParaRPr lang="fr-C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42417-273F-4C42-B2FF-65DB4A2BE73C}" type="slidenum">
              <a:rPr lang="fr-CH" smtClean="0"/>
              <a:t>‹#›</a:t>
            </a:fld>
            <a:endParaRPr lang="fr-CH"/>
          </a:p>
        </p:txBody>
      </p:sp>
    </p:spTree>
    <p:extLst>
      <p:ext uri="{BB962C8B-B14F-4D97-AF65-F5344CB8AC3E}">
        <p14:creationId xmlns:p14="http://schemas.microsoft.com/office/powerpoint/2010/main" val="199232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7E8E0-0D3D-41CA-8D25-F5788B785494}" type="datetimeFigureOut">
              <a:rPr lang="en-US" smtClean="0"/>
              <a:t>3/15/2019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76D2D-CF9E-47DC-A4C3-3C5A97CA6010}" type="slidenum">
              <a:rPr lang="en-US" smtClean="0"/>
              <a:t>‹#›</a:t>
            </a:fld>
            <a:endParaRPr lang="en-US"/>
          </a:p>
        </p:txBody>
      </p:sp>
    </p:spTree>
    <p:extLst>
      <p:ext uri="{BB962C8B-B14F-4D97-AF65-F5344CB8AC3E}">
        <p14:creationId xmlns:p14="http://schemas.microsoft.com/office/powerpoint/2010/main" val="257623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IMDRF </a:t>
            </a:r>
            <a:r>
              <a:rPr lang="en-GB" dirty="0"/>
              <a:t>is looking to accelerate international medical device regulatory harmonization and </a:t>
            </a:r>
            <a:r>
              <a:rPr lang="en-GB" dirty="0" smtClean="0"/>
              <a:t>convergence</a:t>
            </a:r>
            <a:r>
              <a:rPr lang="en-GB" baseline="0" dirty="0" smtClean="0"/>
              <a:t> and has identified that use of international standards are an effective way to support this objective</a:t>
            </a:r>
            <a:r>
              <a:rPr lang="en-GB" dirty="0"/>
              <a:t> </a:t>
            </a:r>
            <a:endParaRPr lang="fr-CH" dirty="0"/>
          </a:p>
          <a:p>
            <a:r>
              <a:rPr lang="en-GB" dirty="0"/>
              <a:t>  </a:t>
            </a:r>
            <a:endParaRPr lang="fr-CH" dirty="0"/>
          </a:p>
          <a:p>
            <a:r>
              <a:rPr lang="en-GB" dirty="0" smtClean="0"/>
              <a:t>At IEC, we share </a:t>
            </a:r>
            <a:r>
              <a:rPr lang="en-GB" dirty="0"/>
              <a:t>the IMDRF vision </a:t>
            </a:r>
            <a:r>
              <a:rPr lang="en-GB" dirty="0" smtClean="0"/>
              <a:t>and so we are eager to </a:t>
            </a:r>
            <a:r>
              <a:rPr lang="en-GB" dirty="0"/>
              <a:t>collaborate with IMDRF </a:t>
            </a:r>
            <a:r>
              <a:rPr lang="en-GB" dirty="0" smtClean="0"/>
              <a:t>in </a:t>
            </a:r>
            <a:r>
              <a:rPr lang="en-GB" dirty="0"/>
              <a:t>a global effort to foster regulatory harmonization.</a:t>
            </a:r>
            <a:endParaRPr lang="fr-CH" dirty="0"/>
          </a:p>
          <a:p>
            <a:endParaRPr lang="fr-CH" dirty="0"/>
          </a:p>
        </p:txBody>
      </p:sp>
      <p:sp>
        <p:nvSpPr>
          <p:cNvPr id="4" name="Slide Number Placeholder 3"/>
          <p:cNvSpPr>
            <a:spLocks noGrp="1"/>
          </p:cNvSpPr>
          <p:nvPr>
            <p:ph type="sldNum" sz="quarter" idx="10"/>
          </p:nvPr>
        </p:nvSpPr>
        <p:spPr/>
        <p:txBody>
          <a:bodyPr/>
          <a:lstStyle/>
          <a:p>
            <a:fld id="{448F68F5-21AE-4673-89CD-9B7E847E5F26}" type="slidenum">
              <a:rPr lang="en-US" smtClean="0"/>
              <a:t>2</a:t>
            </a:fld>
            <a:endParaRPr lang="en-US" smtClean="0"/>
          </a:p>
        </p:txBody>
      </p:sp>
    </p:spTree>
    <p:extLst>
      <p:ext uri="{BB962C8B-B14F-4D97-AF65-F5344CB8AC3E}">
        <p14:creationId xmlns:p14="http://schemas.microsoft.com/office/powerpoint/2010/main" val="13103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IEC International Standards together with testing and verification are a key tool to achieve regulatory convergence and assure the safety, quality and performance of medical devices.</a:t>
            </a:r>
            <a:endParaRPr lang="fr-CH" dirty="0"/>
          </a:p>
          <a:p>
            <a:r>
              <a:rPr lang="en-GB" dirty="0"/>
              <a:t> </a:t>
            </a:r>
            <a:endParaRPr lang="fr-CH" dirty="0"/>
          </a:p>
        </p:txBody>
      </p:sp>
      <p:sp>
        <p:nvSpPr>
          <p:cNvPr id="4" name="Slide Number Placeholder 3"/>
          <p:cNvSpPr>
            <a:spLocks noGrp="1"/>
          </p:cNvSpPr>
          <p:nvPr>
            <p:ph type="sldNum" sz="quarter" idx="10"/>
          </p:nvPr>
        </p:nvSpPr>
        <p:spPr/>
        <p:txBody>
          <a:bodyPr/>
          <a:lstStyle/>
          <a:p>
            <a:fld id="{448F68F5-21AE-4673-89CD-9B7E847E5F26}" type="slidenum">
              <a:rPr lang="en-US" smtClean="0"/>
              <a:t>3</a:t>
            </a:fld>
            <a:endParaRPr lang="en-US" smtClean="0"/>
          </a:p>
        </p:txBody>
      </p:sp>
    </p:spTree>
    <p:extLst>
      <p:ext uri="{BB962C8B-B14F-4D97-AF65-F5344CB8AC3E}">
        <p14:creationId xmlns:p14="http://schemas.microsoft.com/office/powerpoint/2010/main" val="13103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you might wonder what makes an IEC International Standard different from a national or regional standard?</a:t>
            </a:r>
            <a:endParaRPr lang="fr-CH" dirty="0"/>
          </a:p>
          <a:p>
            <a:r>
              <a:rPr lang="en-GB" dirty="0"/>
              <a:t>One fundamental difference is that IEC International Standards are consensus-driven. </a:t>
            </a:r>
            <a:endParaRPr lang="fr-CH" dirty="0"/>
          </a:p>
          <a:p>
            <a:r>
              <a:rPr lang="en-GB" dirty="0"/>
              <a:t>In short:</a:t>
            </a:r>
            <a:endParaRPr lang="fr-CH" dirty="0"/>
          </a:p>
          <a:p>
            <a:r>
              <a:rPr lang="en-GB" dirty="0"/>
              <a:t>In the IEC, many experts from many different countries participate in the standardization process. They discuss solutions to challenges and only when at least 75% of all experts agree and every major issue has been laid to rest, a Standard can be sent to approval. </a:t>
            </a:r>
            <a:endParaRPr lang="fr-CH" dirty="0"/>
          </a:p>
          <a:p>
            <a:r>
              <a:rPr lang="en-GB" dirty="0"/>
              <a:t>Each Member country that participates in the standards work, has only one vote. This avoids that a single region or country is able to push its needs to the forefront to the detriment of others. </a:t>
            </a:r>
            <a:endParaRPr lang="fr-CH" dirty="0"/>
          </a:p>
          <a:p>
            <a:r>
              <a:rPr lang="en-GB" dirty="0"/>
              <a:t>That’s how consensus is achieved.</a:t>
            </a:r>
            <a:endParaRPr lang="fr-CH" dirty="0"/>
          </a:p>
          <a:p>
            <a:r>
              <a:rPr lang="en-GB" dirty="0"/>
              <a:t>The outcome is a Standard that is near universally relevant, can be used by all and helps level the playing field.</a:t>
            </a:r>
            <a:endParaRPr lang="fr-CH"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Verification</a:t>
            </a:r>
            <a:r>
              <a:rPr lang="fr-CH" dirty="0" smtClean="0"/>
              <a:t>: </a:t>
            </a:r>
            <a:r>
              <a:rPr lang="en-GB" sz="1200" kern="1200" dirty="0" smtClean="0">
                <a:solidFill>
                  <a:schemeClr val="tx1"/>
                </a:solidFill>
                <a:effectLst/>
                <a:latin typeface="+mn-lt"/>
                <a:ea typeface="+mn-ea"/>
                <a:cs typeface="+mn-cs"/>
              </a:rPr>
              <a:t>Whenever possible, requirements in IEC International Standards are expressed in terms of performance rather than design or descriptive characteristics. They form the basis for testing and certification, which confirms that Standards have actually been applied in the real world.  </a:t>
            </a:r>
          </a:p>
          <a:p>
            <a:endParaRPr lang="fr-CH" dirty="0"/>
          </a:p>
          <a:p>
            <a:endParaRPr lang="en-GB" dirty="0"/>
          </a:p>
        </p:txBody>
      </p:sp>
      <p:sp>
        <p:nvSpPr>
          <p:cNvPr id="4" name="Slide Number Placeholder 3"/>
          <p:cNvSpPr>
            <a:spLocks noGrp="1"/>
          </p:cNvSpPr>
          <p:nvPr>
            <p:ph type="sldNum" sz="quarter" idx="10"/>
          </p:nvPr>
        </p:nvSpPr>
        <p:spPr/>
        <p:txBody>
          <a:bodyPr/>
          <a:lstStyle/>
          <a:p>
            <a:fld id="{4F776D2D-CF9E-47DC-A4C3-3C5A97CA6010}" type="slidenum">
              <a:rPr lang="en-US" smtClean="0"/>
              <a:t>4</a:t>
            </a:fld>
            <a:endParaRPr lang="en-US"/>
          </a:p>
        </p:txBody>
      </p:sp>
    </p:spTree>
    <p:extLst>
      <p:ext uri="{BB962C8B-B14F-4D97-AF65-F5344CB8AC3E}">
        <p14:creationId xmlns:p14="http://schemas.microsoft.com/office/powerpoint/2010/main" val="261729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IEC</a:t>
            </a:r>
            <a:r>
              <a:rPr lang="en-GB" baseline="0" dirty="0" smtClean="0"/>
              <a:t> long-term strategy – community identified regulators and policy makers for particular attention</a:t>
            </a:r>
            <a:endParaRPr lang="en-GB" dirty="0"/>
          </a:p>
        </p:txBody>
      </p:sp>
      <p:sp>
        <p:nvSpPr>
          <p:cNvPr id="4" name="Slide Number Placeholder 3"/>
          <p:cNvSpPr>
            <a:spLocks noGrp="1"/>
          </p:cNvSpPr>
          <p:nvPr>
            <p:ph type="sldNum" sz="quarter" idx="10"/>
          </p:nvPr>
        </p:nvSpPr>
        <p:spPr/>
        <p:txBody>
          <a:bodyPr/>
          <a:lstStyle/>
          <a:p>
            <a:fld id="{4F776D2D-CF9E-47DC-A4C3-3C5A97CA6010}" type="slidenum">
              <a:rPr lang="en-US" smtClean="0"/>
              <a:t>6</a:t>
            </a:fld>
            <a:endParaRPr lang="en-US"/>
          </a:p>
        </p:txBody>
      </p:sp>
    </p:spTree>
    <p:extLst>
      <p:ext uri="{BB962C8B-B14F-4D97-AF65-F5344CB8AC3E}">
        <p14:creationId xmlns:p14="http://schemas.microsoft.com/office/powerpoint/2010/main" val="166077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year we signed an </a:t>
            </a:r>
            <a:r>
              <a:rPr lang="en-GB" dirty="0" err="1" smtClean="0"/>
              <a:t>MoU</a:t>
            </a:r>
            <a:r>
              <a:rPr lang="en-GB" dirty="0" smtClean="0"/>
              <a:t> with IMDRF: working together for</a:t>
            </a:r>
            <a:r>
              <a:rPr lang="en-GB" baseline="0" dirty="0" smtClean="0"/>
              <a:t> mutual benefit</a:t>
            </a:r>
            <a:endParaRPr lang="en-GB" dirty="0" smtClean="0"/>
          </a:p>
          <a:p>
            <a:r>
              <a:rPr lang="en-GB" dirty="0" smtClean="0"/>
              <a:t>And we established five</a:t>
            </a:r>
            <a:r>
              <a:rPr lang="en-GB" baseline="0" dirty="0" smtClean="0"/>
              <a:t> liaisons with IMDRF: you can participate in the TC/SC meetings, receive draft documents for commenting purposes and send experts to WGs</a:t>
            </a:r>
            <a:endParaRPr lang="en-GB" dirty="0"/>
          </a:p>
        </p:txBody>
      </p:sp>
      <p:sp>
        <p:nvSpPr>
          <p:cNvPr id="4" name="Slide Number Placeholder 3"/>
          <p:cNvSpPr>
            <a:spLocks noGrp="1"/>
          </p:cNvSpPr>
          <p:nvPr>
            <p:ph type="sldNum" sz="quarter" idx="10"/>
          </p:nvPr>
        </p:nvSpPr>
        <p:spPr/>
        <p:txBody>
          <a:bodyPr/>
          <a:lstStyle/>
          <a:p>
            <a:fld id="{4F776D2D-CF9E-47DC-A4C3-3C5A97CA6010}" type="slidenum">
              <a:rPr lang="en-US" smtClean="0"/>
              <a:t>7</a:t>
            </a:fld>
            <a:endParaRPr lang="en-US"/>
          </a:p>
        </p:txBody>
      </p:sp>
    </p:spTree>
    <p:extLst>
      <p:ext uri="{BB962C8B-B14F-4D97-AF65-F5344CB8AC3E}">
        <p14:creationId xmlns:p14="http://schemas.microsoft.com/office/powerpoint/2010/main" val="62094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a:t>
            </a:r>
            <a:r>
              <a:rPr lang="en-GB" baseline="0" dirty="0" smtClean="0"/>
              <a:t> voting but equal influence to other stakeholders: </a:t>
            </a:r>
          </a:p>
          <a:p>
            <a:r>
              <a:rPr lang="en-GB" sz="1200" kern="1200" dirty="0" smtClean="0">
                <a:solidFill>
                  <a:schemeClr val="tx1"/>
                </a:solidFill>
                <a:effectLst/>
                <a:latin typeface="+mn-lt"/>
                <a:ea typeface="+mn-ea"/>
                <a:cs typeface="+mn-cs"/>
              </a:rPr>
              <a:t>Any comments from liaison organizations should be given the same treatment as comments from member bodies. </a:t>
            </a:r>
          </a:p>
          <a:p>
            <a:r>
              <a:rPr lang="en-GB" sz="1200" kern="1200" dirty="0" smtClean="0">
                <a:solidFill>
                  <a:schemeClr val="tx1"/>
                </a:solidFill>
                <a:effectLst/>
                <a:latin typeface="+mn-lt"/>
                <a:ea typeface="+mn-ea"/>
                <a:cs typeface="+mn-cs"/>
              </a:rPr>
              <a:t>Access to documents – drafts and final standards (for the purpose of standard development work)</a:t>
            </a:r>
          </a:p>
          <a:p>
            <a:r>
              <a:rPr lang="en-GB" sz="1200" kern="1200" dirty="0" smtClean="0">
                <a:solidFill>
                  <a:schemeClr val="tx1"/>
                </a:solidFill>
                <a:effectLst/>
                <a:latin typeface="+mn-lt"/>
                <a:ea typeface="+mn-ea"/>
                <a:cs typeface="+mn-cs"/>
              </a:rPr>
              <a:t>Commenting</a:t>
            </a:r>
            <a:r>
              <a:rPr lang="en-GB" sz="1200" kern="1200" baseline="0" dirty="0" smtClean="0">
                <a:solidFill>
                  <a:schemeClr val="tx1"/>
                </a:solidFill>
                <a:effectLst/>
                <a:latin typeface="+mn-lt"/>
                <a:ea typeface="+mn-ea"/>
                <a:cs typeface="+mn-cs"/>
              </a:rPr>
              <a:t> </a:t>
            </a:r>
          </a:p>
          <a:p>
            <a:r>
              <a:rPr lang="en-GB" sz="1200" kern="1200" baseline="0" dirty="0" smtClean="0">
                <a:solidFill>
                  <a:schemeClr val="tx1"/>
                </a:solidFill>
                <a:effectLst/>
                <a:latin typeface="+mn-lt"/>
                <a:ea typeface="+mn-ea"/>
                <a:cs typeface="+mn-cs"/>
              </a:rPr>
              <a:t>Meetings – plenary </a:t>
            </a:r>
            <a:endParaRPr lang="en-GB" dirty="0"/>
          </a:p>
        </p:txBody>
      </p:sp>
      <p:sp>
        <p:nvSpPr>
          <p:cNvPr id="4" name="Slide Number Placeholder 3"/>
          <p:cNvSpPr>
            <a:spLocks noGrp="1"/>
          </p:cNvSpPr>
          <p:nvPr>
            <p:ph type="sldNum" sz="quarter" idx="10"/>
          </p:nvPr>
        </p:nvSpPr>
        <p:spPr/>
        <p:txBody>
          <a:bodyPr/>
          <a:lstStyle/>
          <a:p>
            <a:fld id="{4F776D2D-CF9E-47DC-A4C3-3C5A97CA6010}" type="slidenum">
              <a:rPr lang="en-US" smtClean="0"/>
              <a:t>9</a:t>
            </a:fld>
            <a:endParaRPr lang="en-US"/>
          </a:p>
        </p:txBody>
      </p:sp>
    </p:spTree>
    <p:extLst>
      <p:ext uri="{BB962C8B-B14F-4D97-AF65-F5344CB8AC3E}">
        <p14:creationId xmlns:p14="http://schemas.microsoft.com/office/powerpoint/2010/main" val="130150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Ref idx="1002">
        <a:schemeClr val="bg1"/>
      </p:bgRef>
    </p:bg>
    <p:spTree>
      <p:nvGrpSpPr>
        <p:cNvPr id="1" name=""/>
        <p:cNvGrpSpPr/>
        <p:nvPr/>
      </p:nvGrpSpPr>
      <p:grpSpPr>
        <a:xfrm>
          <a:off x="0" y="0"/>
          <a:ext cx="0" cy="0"/>
          <a:chOff x="0" y="0"/>
          <a:chExt cx="0" cy="0"/>
        </a:xfrm>
      </p:grpSpPr>
      <p:sp>
        <p:nvSpPr>
          <p:cNvPr id="11" name="Rectangle 10"/>
          <p:cNvSpPr/>
          <p:nvPr userDrawn="1"/>
        </p:nvSpPr>
        <p:spPr>
          <a:xfrm>
            <a:off x="-50444" y="5455060"/>
            <a:ext cx="9216000"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454" y="5517232"/>
            <a:ext cx="1146050" cy="1319787"/>
          </a:xfrm>
          <a:prstGeom prst="rect">
            <a:avLst/>
          </a:prstGeom>
        </p:spPr>
      </p:pic>
      <p:sp>
        <p:nvSpPr>
          <p:cNvPr id="7" name="Titre 1"/>
          <p:cNvSpPr>
            <a:spLocks noGrp="1"/>
          </p:cNvSpPr>
          <p:nvPr>
            <p:ph type="title" hasCustomPrompt="1"/>
          </p:nvPr>
        </p:nvSpPr>
        <p:spPr>
          <a:xfrm>
            <a:off x="468000" y="3794601"/>
            <a:ext cx="8352472" cy="1323439"/>
          </a:xfrm>
          <a:prstGeom prst="rect">
            <a:avLst/>
          </a:prstGeom>
          <a:noFill/>
        </p:spPr>
        <p:txBody>
          <a:bodyPr wrap="square" lIns="91440" tIns="45720" rIns="91440" bIns="45720">
            <a:spAutoFit/>
            <a:scene3d>
              <a:camera prst="orthographicFront"/>
              <a:lightRig rig="flat" dir="tl">
                <a:rot lat="0" lon="0" rev="6600000"/>
              </a:lightRig>
            </a:scene3d>
            <a:sp3d>
              <a:contourClr>
                <a:schemeClr val="accent2">
                  <a:shade val="75000"/>
                </a:schemeClr>
              </a:contourClr>
            </a:sp3d>
          </a:bodyPr>
          <a:lstStyle>
            <a:lvl1pPr algn="ctr">
              <a:defRPr lang="fr-CH" sz="4000" baseline="0">
                <a:ln w="11430">
                  <a:solidFill>
                    <a:schemeClr val="tx2"/>
                  </a:solidFill>
                </a:ln>
                <a:solidFill>
                  <a:srgbClr val="FFC000"/>
                </a:solidFill>
                <a:effectLst/>
              </a:defRPr>
            </a:lvl1pPr>
          </a:lstStyle>
          <a:p>
            <a:pPr lvl="0"/>
            <a:r>
              <a:rPr lang="en-US" dirty="0" smtClean="0"/>
              <a:t>Presentation title</a:t>
            </a:r>
            <a:br>
              <a:rPr lang="en-US" dirty="0" smtClean="0"/>
            </a:br>
            <a:r>
              <a:rPr lang="en-US" dirty="0" smtClean="0"/>
              <a:t>(change font </a:t>
            </a:r>
            <a:r>
              <a:rPr lang="en-US" dirty="0" err="1" smtClean="0"/>
              <a:t>colour</a:t>
            </a:r>
            <a:r>
              <a:rPr lang="en-US" dirty="0" smtClean="0"/>
              <a:t> if required)</a:t>
            </a:r>
            <a:endParaRPr lang="fr-CH" dirty="0"/>
          </a:p>
        </p:txBody>
      </p:sp>
    </p:spTree>
    <p:extLst>
      <p:ext uri="{BB962C8B-B14F-4D97-AF65-F5344CB8AC3E}">
        <p14:creationId xmlns:p14="http://schemas.microsoft.com/office/powerpoint/2010/main" val="2720058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8294774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311685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559141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7173076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5322511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639519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p>
            <a:r>
              <a:rPr lang="en-US" dirty="0" smtClean="0"/>
              <a:t>Title size 30 to 50</a:t>
            </a:r>
            <a:endParaRPr lang="fr-FR"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8458310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ircle background &amp; tex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p>
            <a:r>
              <a:rPr lang="en-US" dirty="0" smtClean="0"/>
              <a:t>Title size 30 to 50</a:t>
            </a:r>
            <a:endParaRPr lang="fr-FR"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064667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ircle background &amp; tex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p>
            <a:r>
              <a:rPr lang="en-US" dirty="0" smtClean="0"/>
              <a:t>Title size 30 to 50</a:t>
            </a:r>
            <a:endParaRPr lang="fr-FR"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901882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ircle background &amp; text">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p>
            <a:r>
              <a:rPr lang="en-US" dirty="0" smtClean="0"/>
              <a:t>Title size 30 to 50</a:t>
            </a:r>
            <a:endParaRPr lang="fr-FR" dirty="0"/>
          </a:p>
        </p:txBody>
      </p:sp>
      <p:sp>
        <p:nvSpPr>
          <p:cNvPr id="4"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031083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435163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ircle background &amp; text">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p>
            <a:r>
              <a:rPr lang="en-US" dirty="0" smtClean="0"/>
              <a:t>Title size 30 to 50</a:t>
            </a:r>
            <a:endParaRPr lang="fr-FR"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469957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Chapter slide </a:t>
            </a:r>
            <a:br>
              <a:rPr lang="en-US" dirty="0" smtClean="0"/>
            </a:br>
            <a:r>
              <a:rPr lang="en-US" dirty="0" smtClean="0"/>
              <a:t>Title size 30 to 50</a:t>
            </a:r>
            <a:endParaRPr lang="fr-FR" dirty="0"/>
          </a:p>
        </p:txBody>
      </p:sp>
      <p:sp>
        <p:nvSpPr>
          <p:cNvPr id="7"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3" name="Picture Placeholder 2"/>
          <p:cNvSpPr>
            <a:spLocks noGrp="1"/>
          </p:cNvSpPr>
          <p:nvPr>
            <p:ph type="pic" sz="quarter" idx="10"/>
          </p:nvPr>
        </p:nvSpPr>
        <p:spPr>
          <a:xfrm>
            <a:off x="442800" y="1916112"/>
            <a:ext cx="8701199" cy="3060000"/>
          </a:xfrm>
          <a:gradFill>
            <a:gsLst>
              <a:gs pos="49000">
                <a:srgbClr val="AAADB6"/>
              </a:gs>
              <a:gs pos="10000">
                <a:srgbClr val="E6E6E6"/>
              </a:gs>
              <a:gs pos="93000">
                <a:srgbClr val="E6E6E6"/>
              </a:gs>
            </a:gsLst>
            <a:lin ang="5400000" scaled="0"/>
          </a:gradFill>
        </p:spPr>
        <p:txBody>
          <a:bodyPr/>
          <a:lstStyle/>
          <a:p>
            <a:r>
              <a:rPr lang="en-US" smtClean="0"/>
              <a:t>Click icon to add picture</a:t>
            </a:r>
            <a:endParaRPr lang="en-GB"/>
          </a:p>
        </p:txBody>
      </p:sp>
    </p:spTree>
    <p:extLst>
      <p:ext uri="{BB962C8B-B14F-4D97-AF65-F5344CB8AC3E}">
        <p14:creationId xmlns:p14="http://schemas.microsoft.com/office/powerpoint/2010/main" val="17028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ize image &amp; title">
    <p:bg>
      <p:bgRef idx="1001">
        <a:schemeClr val="bg1"/>
      </p:bgRef>
    </p:bg>
    <p:spTree>
      <p:nvGrpSpPr>
        <p:cNvPr id="1" name=""/>
        <p:cNvGrpSpPr/>
        <p:nvPr/>
      </p:nvGrpSpPr>
      <p:grpSpPr>
        <a:xfrm>
          <a:off x="0" y="0"/>
          <a:ext cx="0" cy="0"/>
          <a:chOff x="0" y="0"/>
          <a:chExt cx="0" cy="0"/>
        </a:xfrm>
      </p:grpSpPr>
      <p:sp>
        <p:nvSpPr>
          <p:cNvPr id="9" name="Picture Placeholder 1"/>
          <p:cNvSpPr>
            <a:spLocks noGrp="1"/>
          </p:cNvSpPr>
          <p:nvPr>
            <p:ph type="pic" sz="quarter" idx="10"/>
          </p:nvPr>
        </p:nvSpPr>
        <p:spPr>
          <a:xfrm>
            <a:off x="0" y="0"/>
            <a:ext cx="9144000" cy="6858000"/>
          </a:xfrm>
          <a:gradFill>
            <a:gsLst>
              <a:gs pos="49000">
                <a:srgbClr val="AAADB6"/>
              </a:gs>
              <a:gs pos="10000">
                <a:srgbClr val="E6E6E6"/>
              </a:gs>
              <a:gs pos="93000">
                <a:srgbClr val="E6E6E6"/>
              </a:gs>
            </a:gsLst>
            <a:lin ang="5400000" scaled="0"/>
          </a:gradFill>
        </p:spPr>
      </p:sp>
      <p:sp>
        <p:nvSpPr>
          <p:cNvPr id="7" name="Titre 1"/>
          <p:cNvSpPr>
            <a:spLocks noGrp="1"/>
          </p:cNvSpPr>
          <p:nvPr>
            <p:ph type="title" hasCustomPrompt="1"/>
          </p:nvPr>
        </p:nvSpPr>
        <p:spPr>
          <a:xfrm>
            <a:off x="395536" y="1380837"/>
            <a:ext cx="8280000" cy="1323439"/>
          </a:xfrm>
          <a:prstGeom prst="rect">
            <a:avLst/>
          </a:prstGeom>
          <a:noFill/>
        </p:spPr>
        <p:txBody>
          <a:bodyPr wrap="square" lIns="91440" tIns="45720" rIns="91440" bIns="45720">
            <a:spAutoFit/>
            <a:scene3d>
              <a:camera prst="orthographicFront"/>
              <a:lightRig rig="flat" dir="tl">
                <a:rot lat="0" lon="0" rev="6600000"/>
              </a:lightRig>
            </a:scene3d>
            <a:sp3d>
              <a:contourClr>
                <a:schemeClr val="accent2">
                  <a:shade val="75000"/>
                </a:schemeClr>
              </a:contourClr>
            </a:sp3d>
          </a:bodyPr>
          <a:lstStyle>
            <a:lvl1pPr>
              <a:defRPr lang="fr-CH" sz="4000" baseline="0">
                <a:ln w="11430">
                  <a:solidFill>
                    <a:schemeClr val="tx2"/>
                  </a:solidFill>
                </a:ln>
                <a:solidFill>
                  <a:srgbClr val="FFC000"/>
                </a:solidFill>
                <a:effectLst/>
              </a:defRPr>
            </a:lvl1pPr>
          </a:lstStyle>
          <a:p>
            <a:pPr lvl="0"/>
            <a:r>
              <a:rPr lang="en-US" dirty="0" smtClean="0"/>
              <a:t>Title 30 to 60</a:t>
            </a:r>
            <a:br>
              <a:rPr lang="en-US" dirty="0" smtClean="0"/>
            </a:br>
            <a:r>
              <a:rPr lang="en-US" dirty="0" smtClean="0"/>
              <a:t>(change font </a:t>
            </a:r>
            <a:r>
              <a:rPr lang="en-US" dirty="0" err="1" smtClean="0"/>
              <a:t>colour</a:t>
            </a:r>
            <a:r>
              <a:rPr lang="en-US" dirty="0" smtClean="0"/>
              <a:t> if required)</a:t>
            </a:r>
            <a:endParaRPr lang="fr-CH" dirty="0"/>
          </a:p>
        </p:txBody>
      </p:sp>
      <p:sp>
        <p:nvSpPr>
          <p:cNvPr id="5"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4" name="Picture Placeholder 3"/>
          <p:cNvSpPr>
            <a:spLocks noGrp="1" noChangeAspect="1"/>
          </p:cNvSpPr>
          <p:nvPr>
            <p:ph type="pic" sz="quarter" idx="11" hasCustomPrompt="1"/>
          </p:nvPr>
        </p:nvSpPr>
        <p:spPr>
          <a:xfrm>
            <a:off x="8366400" y="6022800"/>
            <a:ext cx="741600" cy="648000"/>
          </a:xfrm>
        </p:spPr>
        <p:txBody>
          <a:bodyPr/>
          <a:lstStyle>
            <a:lvl1pPr marL="0" indent="0">
              <a:buNone/>
              <a:defRPr sz="1600"/>
            </a:lvl1pPr>
          </a:lstStyle>
          <a:p>
            <a:r>
              <a:rPr lang="en-GB" dirty="0" smtClean="0"/>
              <a:t>Logo</a:t>
            </a:r>
            <a:endParaRPr lang="en-GB" dirty="0"/>
          </a:p>
        </p:txBody>
      </p:sp>
    </p:spTree>
    <p:extLst>
      <p:ext uri="{BB962C8B-B14F-4D97-AF65-F5344CB8AC3E}">
        <p14:creationId xmlns:p14="http://schemas.microsoft.com/office/powerpoint/2010/main" val="592720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442800" y="1602000"/>
            <a:ext cx="4068000" cy="4420800"/>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9" name="Content Placeholder 3"/>
          <p:cNvSpPr>
            <a:spLocks noGrp="1"/>
          </p:cNvSpPr>
          <p:nvPr>
            <p:ph sz="half" idx="15" hasCustomPrompt="1"/>
          </p:nvPr>
        </p:nvSpPr>
        <p:spPr>
          <a:xfrm>
            <a:off x="4644008" y="1602000"/>
            <a:ext cx="4068000" cy="4420800"/>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6" name="Title 5"/>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7"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14912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vl3pPr>
              <a:defRPr baseline="0"/>
            </a:lvl3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baseline="0"/>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960949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60805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707492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0"/>
            <a:ext cx="8280000" cy="1325563"/>
          </a:xfrm>
          <a:prstGeom prst="rect">
            <a:avLst/>
          </a:prstGeom>
        </p:spPr>
        <p:txBody>
          <a:bodyPr/>
          <a:lstStyle>
            <a:lvl1pPr>
              <a:defRPr/>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862620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800" y="1600201"/>
            <a:ext cx="8280000" cy="4421088"/>
          </a:xfrm>
          <a:prstGeom prst="rect">
            <a:avLst/>
          </a:prstGeom>
        </p:spPr>
        <p:txBody>
          <a:bodyPr vert="horz" lIns="91440" tIns="45720" rIns="91440" bIns="45720" rtlCol="0">
            <a:normAutofit/>
          </a:bodyPr>
          <a:lstStyle/>
          <a:p>
            <a:pPr lvl="0"/>
            <a:r>
              <a:rPr lang="en-US" dirty="0" smtClean="0"/>
              <a:t>Click to edit Master text styles</a:t>
            </a: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Click to edit Master text styles</a:t>
            </a:r>
          </a:p>
          <a:p>
            <a:pPr lvl="1"/>
            <a:r>
              <a:rPr lang="en-US" dirty="0" smtClean="0"/>
              <a:t>Second level</a:t>
            </a:r>
          </a:p>
          <a:p>
            <a:pPr lvl="1"/>
            <a:r>
              <a:rPr lang="en-US" dirty="0" smtClean="0"/>
              <a:t>Second level</a:t>
            </a:r>
          </a:p>
          <a:p>
            <a:pPr lvl="2"/>
            <a:r>
              <a:rPr lang="en-US" dirty="0" smtClean="0"/>
              <a:t>Third level</a:t>
            </a:r>
          </a:p>
          <a:p>
            <a:pPr lvl="2"/>
            <a:endParaRPr lang="en-US" dirty="0" smtClean="0"/>
          </a:p>
          <a:p>
            <a:pPr lvl="1"/>
            <a:endParaRPr lang="en-US" dirty="0" smtClean="0"/>
          </a:p>
        </p:txBody>
      </p:sp>
      <p:sp>
        <p:nvSpPr>
          <p:cNvPr id="4" name="Date Placeholder 3"/>
          <p:cNvSpPr>
            <a:spLocks noGrp="1"/>
          </p:cNvSpPr>
          <p:nvPr>
            <p:ph type="dt" sz="half" idx="2"/>
          </p:nvPr>
        </p:nvSpPr>
        <p:spPr>
          <a:xfrm>
            <a:off x="6110288" y="6356350"/>
            <a:ext cx="206211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5A7A9-BE32-4F72-B27D-3E2A326C1DCC}" type="datetime1">
              <a:rPr lang="fr-CH" smtClean="0"/>
              <a:t>15.03.2019</a:t>
            </a:fld>
            <a:endParaRPr lang="fr-CH" dirty="0"/>
          </a:p>
        </p:txBody>
      </p:sp>
      <p:sp>
        <p:nvSpPr>
          <p:cNvPr id="5" name="Footer Placeholder 4"/>
          <p:cNvSpPr>
            <a:spLocks noGrp="1"/>
          </p:cNvSpPr>
          <p:nvPr>
            <p:ph type="ftr" sz="quarter" idx="3"/>
          </p:nvPr>
        </p:nvSpPr>
        <p:spPr>
          <a:xfrm>
            <a:off x="1484896" y="6356350"/>
            <a:ext cx="43281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442800" y="6356350"/>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10" name="Title Placeholder 7"/>
          <p:cNvSpPr>
            <a:spLocks noGrp="1"/>
          </p:cNvSpPr>
          <p:nvPr>
            <p:ph type="title"/>
          </p:nvPr>
        </p:nvSpPr>
        <p:spPr>
          <a:xfrm>
            <a:off x="442800" y="188640"/>
            <a:ext cx="8280000" cy="1325563"/>
          </a:xfrm>
          <a:prstGeom prst="rect">
            <a:avLst/>
          </a:prstGeom>
        </p:spPr>
        <p:txBody>
          <a:bodyPr vert="horz" lIns="91440" tIns="45720" rIns="91440" bIns="45720" rtlCol="0" anchor="ctr">
            <a:noAutofit/>
            <a:scene3d>
              <a:camera prst="orthographicFront"/>
              <a:lightRig rig="glow" dir="t">
                <a:rot lat="0" lon="0" rev="5400000"/>
              </a:lightRig>
            </a:scene3d>
            <a:sp3d>
              <a:contourClr>
                <a:schemeClr val="tx1">
                  <a:lumMod val="95000"/>
                  <a:lumOff val="5000"/>
                </a:schemeClr>
              </a:contourClr>
            </a:sp3d>
          </a:bodyPr>
          <a:lstStyle/>
          <a:p>
            <a:r>
              <a:rPr lang="en-US" dirty="0" smtClean="0"/>
              <a:t>Title size 30 to 60</a:t>
            </a:r>
            <a:endParaRPr lang="fr-FR"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205997479"/>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93" r:id="rId3"/>
    <p:sldLayoutId id="2147483670" r:id="rId4"/>
    <p:sldLayoutId id="2147483685" r:id="rId5"/>
    <p:sldLayoutId id="2147483682" r:id="rId6"/>
    <p:sldLayoutId id="2147483681" r:id="rId7"/>
    <p:sldLayoutId id="2147483680" r:id="rId8"/>
    <p:sldLayoutId id="2147483679" r:id="rId9"/>
    <p:sldLayoutId id="2147483676" r:id="rId10"/>
    <p:sldLayoutId id="2147483686" r:id="rId11"/>
    <p:sldLayoutId id="2147483692" r:id="rId12"/>
    <p:sldLayoutId id="2147483675" r:id="rId13"/>
    <p:sldLayoutId id="2147483687" r:id="rId14"/>
    <p:sldLayoutId id="2147483674" r:id="rId15"/>
    <p:sldLayoutId id="2147483672" r:id="rId16"/>
    <p:sldLayoutId id="2147483688" r:id="rId17"/>
    <p:sldLayoutId id="2147483689" r:id="rId18"/>
    <p:sldLayoutId id="2147483690" r:id="rId19"/>
    <p:sldLayoutId id="2147483691" r:id="rId20"/>
  </p:sldLayoutIdLst>
  <p:timing>
    <p:tnLst>
      <p:par>
        <p:cTn id="1" dur="indefinite" restart="never" nodeType="tmRoot"/>
      </p:par>
    </p:tnLst>
  </p:timing>
  <p:hf hdr="0" ftr="0" dt="0"/>
  <p:txStyles>
    <p:title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p:titleStyle>
    <p:body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3290" r="3290"/>
          <a:stretch>
            <a:fillRect/>
          </a:stretch>
        </p:blipFill>
        <p:spPr>
          <a:xfrm>
            <a:off x="0" y="0"/>
            <a:ext cx="9144000" cy="5454650"/>
          </a:xfrm>
        </p:spPr>
      </p:pic>
      <p:sp>
        <p:nvSpPr>
          <p:cNvPr id="2" name="Title 1"/>
          <p:cNvSpPr>
            <a:spLocks noGrp="1"/>
          </p:cNvSpPr>
          <p:nvPr>
            <p:ph type="title"/>
          </p:nvPr>
        </p:nvSpPr>
        <p:spPr>
          <a:xfrm>
            <a:off x="467545" y="3795604"/>
            <a:ext cx="8064896" cy="1323439"/>
          </a:xfrm>
        </p:spPr>
        <p:txBody>
          <a:bodyPr/>
          <a:lstStyle/>
          <a:p>
            <a:r>
              <a:rPr lang="en-GB" b="0" dirty="0">
                <a:solidFill>
                  <a:schemeClr val="bg1"/>
                </a:solidFill>
              </a:rPr>
              <a:t>How IEC can contribute to IMDRF to support regulatory convergence</a:t>
            </a:r>
            <a:endParaRPr lang="en-GB" dirty="0">
              <a:solidFill>
                <a:schemeClr val="bg1"/>
              </a:solidFill>
            </a:endParaRPr>
          </a:p>
        </p:txBody>
      </p:sp>
      <p:sp>
        <p:nvSpPr>
          <p:cNvPr id="7" name="TextBox 2"/>
          <p:cNvSpPr txBox="1"/>
          <p:nvPr/>
        </p:nvSpPr>
        <p:spPr>
          <a:xfrm>
            <a:off x="251520" y="5594155"/>
            <a:ext cx="2700000" cy="1107996"/>
          </a:xfrm>
          <a:prstGeom prst="rect">
            <a:avLst/>
          </a:prstGeom>
          <a:noFill/>
        </p:spPr>
        <p:txBody>
          <a:bodyPr wrap="square" rtlCol="0">
            <a:spAutoFit/>
          </a:bodyPr>
          <a:lstStyle/>
          <a:p>
            <a:pPr>
              <a:spcBef>
                <a:spcPts val="0"/>
              </a:spcBef>
            </a:pPr>
            <a:r>
              <a:rPr lang="en-US" sz="2200" b="1" kern="100" dirty="0" smtClean="0">
                <a:solidFill>
                  <a:schemeClr val="tx1">
                    <a:lumMod val="65000"/>
                    <a:lumOff val="35000"/>
                  </a:schemeClr>
                </a:solidFill>
                <a:ea typeface="Meiryo" pitchFamily="34" charset="-128"/>
                <a:cs typeface="Meiryo" pitchFamily="34" charset="-128"/>
              </a:rPr>
              <a:t>Katharine </a:t>
            </a:r>
            <a:r>
              <a:rPr lang="en-US" sz="2200" b="1" kern="100" dirty="0" err="1" smtClean="0">
                <a:solidFill>
                  <a:schemeClr val="tx1">
                    <a:lumMod val="65000"/>
                    <a:lumOff val="35000"/>
                  </a:schemeClr>
                </a:solidFill>
                <a:ea typeface="Meiryo" pitchFamily="34" charset="-128"/>
                <a:cs typeface="Meiryo" pitchFamily="34" charset="-128"/>
              </a:rPr>
              <a:t>Fraga</a:t>
            </a:r>
            <a:r>
              <a:rPr lang="en-US" sz="2200" b="1" kern="100" dirty="0" smtClean="0">
                <a:solidFill>
                  <a:schemeClr val="tx1">
                    <a:lumMod val="65000"/>
                    <a:lumOff val="35000"/>
                  </a:schemeClr>
                </a:solidFill>
                <a:ea typeface="Meiryo" pitchFamily="34" charset="-128"/>
                <a:cs typeface="Meiryo" pitchFamily="34" charset="-128"/>
              </a:rPr>
              <a:t/>
            </a:r>
            <a:br>
              <a:rPr lang="en-US" sz="2200" b="1" kern="100" dirty="0" smtClean="0">
                <a:solidFill>
                  <a:schemeClr val="tx1">
                    <a:lumMod val="65000"/>
                    <a:lumOff val="35000"/>
                  </a:schemeClr>
                </a:solidFill>
                <a:ea typeface="Meiryo" pitchFamily="34" charset="-128"/>
                <a:cs typeface="Meiryo" pitchFamily="34" charset="-128"/>
              </a:rPr>
            </a:br>
            <a:r>
              <a:rPr lang="en-US" sz="2200" b="1" kern="100" dirty="0" smtClean="0">
                <a:solidFill>
                  <a:schemeClr val="tx1">
                    <a:lumMod val="65000"/>
                    <a:lumOff val="35000"/>
                  </a:schemeClr>
                </a:solidFill>
                <a:ea typeface="Meiryo" pitchFamily="34" charset="-128"/>
                <a:cs typeface="Meiryo" pitchFamily="34" charset="-128"/>
              </a:rPr>
              <a:t>Head, Governance &amp; Strategy, IEC</a:t>
            </a:r>
            <a:endParaRPr lang="en-GB" sz="2200" b="1" kern="100" dirty="0">
              <a:solidFill>
                <a:schemeClr val="tx1">
                  <a:lumMod val="65000"/>
                  <a:lumOff val="35000"/>
                </a:schemeClr>
              </a:solidFill>
              <a:ea typeface="Meiryo" pitchFamily="34" charset="-128"/>
              <a:cs typeface="Meiryo" pitchFamily="34" charset="-128"/>
            </a:endParaRPr>
          </a:p>
        </p:txBody>
      </p:sp>
      <p:sp>
        <p:nvSpPr>
          <p:cNvPr id="8" name="TextBox 3"/>
          <p:cNvSpPr txBox="1"/>
          <p:nvPr/>
        </p:nvSpPr>
        <p:spPr>
          <a:xfrm>
            <a:off x="3275856" y="5602159"/>
            <a:ext cx="2700000" cy="1107996"/>
          </a:xfrm>
          <a:prstGeom prst="rect">
            <a:avLst/>
          </a:prstGeom>
          <a:noFill/>
        </p:spPr>
        <p:txBody>
          <a:bodyPr wrap="square" rtlCol="0">
            <a:spAutoFit/>
          </a:bodyPr>
          <a:lstStyle/>
          <a:p>
            <a:pPr>
              <a:spcBef>
                <a:spcPts val="0"/>
              </a:spcBef>
            </a:pPr>
            <a:r>
              <a:rPr lang="en-US" sz="2200" b="1" kern="100" dirty="0" smtClean="0">
                <a:solidFill>
                  <a:schemeClr val="tx1">
                    <a:lumMod val="65000"/>
                    <a:lumOff val="35000"/>
                  </a:schemeClr>
                </a:solidFill>
                <a:ea typeface="Meiryo" pitchFamily="34" charset="-128"/>
                <a:cs typeface="Meiryo" pitchFamily="34" charset="-128"/>
              </a:rPr>
              <a:t>IMDRF-DITTA </a:t>
            </a:r>
          </a:p>
          <a:p>
            <a:pPr>
              <a:spcBef>
                <a:spcPts val="0"/>
              </a:spcBef>
            </a:pPr>
            <a:r>
              <a:rPr lang="en-US" sz="2200" b="1" kern="100" dirty="0" smtClean="0">
                <a:solidFill>
                  <a:schemeClr val="tx1">
                    <a:lumMod val="65000"/>
                    <a:lumOff val="35000"/>
                  </a:schemeClr>
                </a:solidFill>
                <a:ea typeface="Meiryo" pitchFamily="34" charset="-128"/>
                <a:cs typeface="Meiryo" pitchFamily="34" charset="-128"/>
              </a:rPr>
              <a:t>2019-03-18</a:t>
            </a:r>
          </a:p>
          <a:p>
            <a:pPr>
              <a:spcBef>
                <a:spcPts val="0"/>
              </a:spcBef>
            </a:pPr>
            <a:r>
              <a:rPr lang="en-US" sz="2200" b="1" kern="100" dirty="0" smtClean="0">
                <a:solidFill>
                  <a:schemeClr val="tx1">
                    <a:lumMod val="65000"/>
                    <a:lumOff val="35000"/>
                  </a:schemeClr>
                </a:solidFill>
                <a:ea typeface="Meiryo" pitchFamily="34" charset="-128"/>
                <a:cs typeface="Meiryo" pitchFamily="34" charset="-128"/>
              </a:rPr>
              <a:t>Moscow</a:t>
            </a:r>
            <a:endParaRPr lang="en-GB" sz="2200" b="1" kern="100" dirty="0">
              <a:solidFill>
                <a:schemeClr val="tx1">
                  <a:lumMod val="65000"/>
                  <a:lumOff val="35000"/>
                </a:schemeClr>
              </a:solidFill>
              <a:ea typeface="Meiryo" pitchFamily="34" charset="-128"/>
              <a:cs typeface="Meiryo" pitchFamily="34" charset="-128"/>
            </a:endParaRPr>
          </a:p>
        </p:txBody>
      </p:sp>
    </p:spTree>
    <p:extLst>
      <p:ext uri="{BB962C8B-B14F-4D97-AF65-F5344CB8AC3E}">
        <p14:creationId xmlns:p14="http://schemas.microsoft.com/office/powerpoint/2010/main" val="3031998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IEC 60601 series future architecture: </a:t>
            </a:r>
            <a:r>
              <a:rPr lang="en-GB" dirty="0" err="1" smtClean="0"/>
              <a:t>AhG</a:t>
            </a:r>
            <a:r>
              <a:rPr lang="en-GB" dirty="0" smtClean="0"/>
              <a:t> meeting, 7-9 May, Germany</a:t>
            </a:r>
          </a:p>
          <a:p>
            <a:r>
              <a:rPr lang="en-GB" dirty="0" smtClean="0"/>
              <a:t>TC 62 plenary meeting, 20-25 October, China</a:t>
            </a:r>
            <a:endParaRPr lang="en-GB" dirty="0"/>
          </a:p>
        </p:txBody>
      </p:sp>
      <p:sp>
        <p:nvSpPr>
          <p:cNvPr id="3" name="Title 2"/>
          <p:cNvSpPr>
            <a:spLocks noGrp="1"/>
          </p:cNvSpPr>
          <p:nvPr>
            <p:ph type="title"/>
          </p:nvPr>
        </p:nvSpPr>
        <p:spPr/>
        <p:txBody>
          <a:bodyPr/>
          <a:lstStyle/>
          <a:p>
            <a:r>
              <a:rPr lang="en-GB" dirty="0" smtClean="0"/>
              <a:t>Upcoming meetings</a:t>
            </a:r>
            <a:endParaRPr lang="en-GB" dirty="0"/>
          </a:p>
        </p:txBody>
      </p:sp>
      <p:sp>
        <p:nvSpPr>
          <p:cNvPr id="4" name="Slide Number Placeholder 3"/>
          <p:cNvSpPr>
            <a:spLocks noGrp="1"/>
          </p:cNvSpPr>
          <p:nvPr>
            <p:ph type="sldNum" sz="quarter" idx="4"/>
          </p:nvPr>
        </p:nvSpPr>
        <p:spPr/>
        <p:txBody>
          <a:bodyPr/>
          <a:lstStyle/>
          <a:p>
            <a:fld id="{C2B32AA8-9B4E-4D53-AE6E-350E87BFFB19}" type="slidenum">
              <a:rPr lang="fr-CH" smtClean="0"/>
              <a:pPr/>
              <a:t>10</a:t>
            </a:fld>
            <a:endParaRPr lang="fr-C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48" y="3645024"/>
            <a:ext cx="78105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15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Webinar series on IEC </a:t>
            </a:r>
          </a:p>
          <a:p>
            <a:r>
              <a:rPr lang="en-GB" dirty="0" smtClean="0"/>
              <a:t>IMDRF - IEC event</a:t>
            </a:r>
          </a:p>
          <a:p>
            <a:r>
              <a:rPr lang="en-GB" dirty="0" smtClean="0"/>
              <a:t>Connect IMDRF member to NC training</a:t>
            </a:r>
          </a:p>
          <a:p>
            <a:endParaRPr lang="en-GB" dirty="0"/>
          </a:p>
        </p:txBody>
      </p:sp>
      <p:sp>
        <p:nvSpPr>
          <p:cNvPr id="3" name="Title 2"/>
          <p:cNvSpPr>
            <a:spLocks noGrp="1"/>
          </p:cNvSpPr>
          <p:nvPr>
            <p:ph type="title"/>
          </p:nvPr>
        </p:nvSpPr>
        <p:spPr/>
        <p:txBody>
          <a:bodyPr/>
          <a:lstStyle/>
          <a:p>
            <a:r>
              <a:rPr lang="en-GB" dirty="0" smtClean="0"/>
              <a:t>How IEC can help</a:t>
            </a:r>
            <a:endParaRPr lang="en-GB" dirty="0"/>
          </a:p>
        </p:txBody>
      </p:sp>
      <p:sp>
        <p:nvSpPr>
          <p:cNvPr id="4" name="Slide Number Placeholder 3"/>
          <p:cNvSpPr>
            <a:spLocks noGrp="1"/>
          </p:cNvSpPr>
          <p:nvPr>
            <p:ph type="sldNum" sz="quarter" idx="4"/>
          </p:nvPr>
        </p:nvSpPr>
        <p:spPr/>
        <p:txBody>
          <a:bodyPr/>
          <a:lstStyle/>
          <a:p>
            <a:fld id="{C2B32AA8-9B4E-4D53-AE6E-350E87BFFB19}" type="slidenum">
              <a:rPr lang="fr-CH" smtClean="0"/>
              <a:pPr/>
              <a:t>11</a:t>
            </a:fld>
            <a:endParaRPr lang="fr-CH" dirty="0"/>
          </a:p>
        </p:txBody>
      </p:sp>
    </p:spTree>
    <p:extLst>
      <p:ext uri="{BB962C8B-B14F-4D97-AF65-F5344CB8AC3E}">
        <p14:creationId xmlns:p14="http://schemas.microsoft.com/office/powerpoint/2010/main" val="171267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3290" r="3290"/>
          <a:stretch>
            <a:fillRect/>
          </a:stretch>
        </p:blipFill>
        <p:spPr>
          <a:xfrm>
            <a:off x="0" y="0"/>
            <a:ext cx="9144000" cy="5454650"/>
          </a:xfrm>
        </p:spPr>
      </p:pic>
      <p:sp>
        <p:nvSpPr>
          <p:cNvPr id="7" name="TextBox 2"/>
          <p:cNvSpPr txBox="1"/>
          <p:nvPr/>
        </p:nvSpPr>
        <p:spPr>
          <a:xfrm>
            <a:off x="251520" y="5594155"/>
            <a:ext cx="2700000" cy="1107996"/>
          </a:xfrm>
          <a:prstGeom prst="rect">
            <a:avLst/>
          </a:prstGeom>
          <a:noFill/>
        </p:spPr>
        <p:txBody>
          <a:bodyPr wrap="square" rtlCol="0">
            <a:spAutoFit/>
          </a:bodyPr>
          <a:lstStyle/>
          <a:p>
            <a:pPr>
              <a:spcBef>
                <a:spcPts val="0"/>
              </a:spcBef>
            </a:pPr>
            <a:r>
              <a:rPr lang="en-US" sz="2200" b="1" kern="100" dirty="0" smtClean="0">
                <a:solidFill>
                  <a:schemeClr val="tx1">
                    <a:lumMod val="65000"/>
                    <a:lumOff val="35000"/>
                  </a:schemeClr>
                </a:solidFill>
                <a:ea typeface="Meiryo" pitchFamily="34" charset="-128"/>
                <a:cs typeface="Meiryo" pitchFamily="34" charset="-128"/>
              </a:rPr>
              <a:t>Katharine </a:t>
            </a:r>
            <a:r>
              <a:rPr lang="en-US" sz="2200" b="1" kern="100" dirty="0" err="1" smtClean="0">
                <a:solidFill>
                  <a:schemeClr val="tx1">
                    <a:lumMod val="65000"/>
                    <a:lumOff val="35000"/>
                  </a:schemeClr>
                </a:solidFill>
                <a:ea typeface="Meiryo" pitchFamily="34" charset="-128"/>
                <a:cs typeface="Meiryo" pitchFamily="34" charset="-128"/>
              </a:rPr>
              <a:t>Fraga</a:t>
            </a:r>
            <a:r>
              <a:rPr lang="en-US" sz="2200" b="1" kern="100" dirty="0" smtClean="0">
                <a:solidFill>
                  <a:schemeClr val="tx1">
                    <a:lumMod val="65000"/>
                    <a:lumOff val="35000"/>
                  </a:schemeClr>
                </a:solidFill>
                <a:ea typeface="Meiryo" pitchFamily="34" charset="-128"/>
                <a:cs typeface="Meiryo" pitchFamily="34" charset="-128"/>
              </a:rPr>
              <a:t/>
            </a:r>
            <a:br>
              <a:rPr lang="en-US" sz="2200" b="1" kern="100" dirty="0" smtClean="0">
                <a:solidFill>
                  <a:schemeClr val="tx1">
                    <a:lumMod val="65000"/>
                    <a:lumOff val="35000"/>
                  </a:schemeClr>
                </a:solidFill>
                <a:ea typeface="Meiryo" pitchFamily="34" charset="-128"/>
                <a:cs typeface="Meiryo" pitchFamily="34" charset="-128"/>
              </a:rPr>
            </a:br>
            <a:r>
              <a:rPr lang="en-US" sz="2200" b="1" kern="100" dirty="0" smtClean="0">
                <a:solidFill>
                  <a:schemeClr val="tx1">
                    <a:lumMod val="65000"/>
                    <a:lumOff val="35000"/>
                  </a:schemeClr>
                </a:solidFill>
                <a:ea typeface="Meiryo" pitchFamily="34" charset="-128"/>
                <a:cs typeface="Meiryo" pitchFamily="34" charset="-128"/>
              </a:rPr>
              <a:t>Head, Governance &amp; Strategy, IEC</a:t>
            </a:r>
            <a:endParaRPr lang="en-GB" sz="2200" b="1" kern="100" dirty="0">
              <a:solidFill>
                <a:schemeClr val="tx1">
                  <a:lumMod val="65000"/>
                  <a:lumOff val="35000"/>
                </a:schemeClr>
              </a:solidFill>
              <a:ea typeface="Meiryo" pitchFamily="34" charset="-128"/>
              <a:cs typeface="Meiryo" pitchFamily="34" charset="-128"/>
            </a:endParaRPr>
          </a:p>
        </p:txBody>
      </p:sp>
      <p:sp>
        <p:nvSpPr>
          <p:cNvPr id="8" name="TextBox 3"/>
          <p:cNvSpPr txBox="1"/>
          <p:nvPr/>
        </p:nvSpPr>
        <p:spPr>
          <a:xfrm>
            <a:off x="3275856" y="5602159"/>
            <a:ext cx="2700000" cy="1107996"/>
          </a:xfrm>
          <a:prstGeom prst="rect">
            <a:avLst/>
          </a:prstGeom>
          <a:noFill/>
        </p:spPr>
        <p:txBody>
          <a:bodyPr wrap="square" rtlCol="0">
            <a:spAutoFit/>
          </a:bodyPr>
          <a:lstStyle/>
          <a:p>
            <a:pPr>
              <a:spcBef>
                <a:spcPts val="0"/>
              </a:spcBef>
            </a:pPr>
            <a:r>
              <a:rPr lang="en-US" sz="2200" b="1" kern="100" dirty="0" smtClean="0">
                <a:solidFill>
                  <a:schemeClr val="tx1">
                    <a:lumMod val="65000"/>
                    <a:lumOff val="35000"/>
                  </a:schemeClr>
                </a:solidFill>
                <a:ea typeface="Meiryo" pitchFamily="34" charset="-128"/>
                <a:cs typeface="Meiryo" pitchFamily="34" charset="-128"/>
              </a:rPr>
              <a:t>IMDRF-DITTA </a:t>
            </a:r>
          </a:p>
          <a:p>
            <a:pPr>
              <a:spcBef>
                <a:spcPts val="0"/>
              </a:spcBef>
            </a:pPr>
            <a:r>
              <a:rPr lang="en-US" sz="2200" b="1" kern="100" dirty="0" smtClean="0">
                <a:solidFill>
                  <a:schemeClr val="tx1">
                    <a:lumMod val="65000"/>
                    <a:lumOff val="35000"/>
                  </a:schemeClr>
                </a:solidFill>
                <a:ea typeface="Meiryo" pitchFamily="34" charset="-128"/>
                <a:cs typeface="Meiryo" pitchFamily="34" charset="-128"/>
              </a:rPr>
              <a:t>2019-03-18</a:t>
            </a:r>
          </a:p>
          <a:p>
            <a:pPr>
              <a:spcBef>
                <a:spcPts val="0"/>
              </a:spcBef>
            </a:pPr>
            <a:r>
              <a:rPr lang="en-US" sz="2200" b="1" kern="100" dirty="0" smtClean="0">
                <a:solidFill>
                  <a:schemeClr val="tx1">
                    <a:lumMod val="65000"/>
                    <a:lumOff val="35000"/>
                  </a:schemeClr>
                </a:solidFill>
                <a:ea typeface="Meiryo" pitchFamily="34" charset="-128"/>
                <a:cs typeface="Meiryo" pitchFamily="34" charset="-128"/>
              </a:rPr>
              <a:t>Moscow</a:t>
            </a:r>
            <a:endParaRPr lang="en-GB" sz="2200" b="1" kern="100" dirty="0">
              <a:solidFill>
                <a:schemeClr val="tx1">
                  <a:lumMod val="65000"/>
                  <a:lumOff val="35000"/>
                </a:schemeClr>
              </a:solidFill>
              <a:ea typeface="Meiryo" pitchFamily="34" charset="-128"/>
              <a:cs typeface="Meiryo" pitchFamily="34" charset="-128"/>
            </a:endParaRPr>
          </a:p>
        </p:txBody>
      </p:sp>
    </p:spTree>
    <p:extLst>
      <p:ext uri="{BB962C8B-B14F-4D97-AF65-F5344CB8AC3E}">
        <p14:creationId xmlns:p14="http://schemas.microsoft.com/office/powerpoint/2010/main" val="88168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95536" y="1484784"/>
            <a:ext cx="4896544" cy="4680520"/>
          </a:xfrm>
        </p:spPr>
        <p:txBody>
          <a:bodyPr>
            <a:normAutofit lnSpcReduction="10000"/>
          </a:bodyPr>
          <a:lstStyle/>
          <a:p>
            <a:pPr marL="0" indent="0">
              <a:buNone/>
            </a:pPr>
            <a:r>
              <a:rPr lang="en-GB" dirty="0" smtClean="0">
                <a:latin typeface="Arial" pitchFamily="34" charset="0"/>
                <a:cs typeface="Arial" pitchFamily="34" charset="0"/>
              </a:rPr>
              <a:t>Bring affordable and safe medical treatments to all patients who need them:</a:t>
            </a:r>
          </a:p>
          <a:p>
            <a:r>
              <a:rPr lang="en-GB" dirty="0" smtClean="0">
                <a:latin typeface="Arial" pitchFamily="34" charset="0"/>
                <a:cs typeface="Arial" pitchFamily="34" charset="0"/>
              </a:rPr>
              <a:t>Establish mechanism to recognize International Standards + method of demonstrating conformity</a:t>
            </a:r>
          </a:p>
          <a:p>
            <a:r>
              <a:rPr lang="en-GB" dirty="0" smtClean="0">
                <a:latin typeface="Arial" pitchFamily="34" charset="0"/>
                <a:cs typeface="Arial" pitchFamily="34" charset="0"/>
              </a:rPr>
              <a:t>Accelerate regulatory harmonization and convergence </a:t>
            </a:r>
          </a:p>
        </p:txBody>
      </p:sp>
      <p:sp>
        <p:nvSpPr>
          <p:cNvPr id="4" name="Title 3"/>
          <p:cNvSpPr>
            <a:spLocks noGrp="1"/>
          </p:cNvSpPr>
          <p:nvPr>
            <p:ph type="title"/>
          </p:nvPr>
        </p:nvSpPr>
        <p:spPr>
          <a:xfrm>
            <a:off x="251520" y="116632"/>
            <a:ext cx="8712968" cy="1325563"/>
          </a:xfrm>
        </p:spPr>
        <p:txBody>
          <a:bodyPr/>
          <a:lstStyle/>
          <a:p>
            <a:r>
              <a:rPr lang="en-GB" dirty="0"/>
              <a:t>IMDRF vision = IEC vision</a:t>
            </a:r>
          </a:p>
        </p:txBody>
      </p:sp>
      <p:pic>
        <p:nvPicPr>
          <p:cNvPr id="1228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33668"/>
          <a:stretch/>
        </p:blipFill>
        <p:spPr bwMode="auto">
          <a:xfrm>
            <a:off x="5800662" y="1738858"/>
            <a:ext cx="3331481" cy="334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027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95536" y="1484784"/>
            <a:ext cx="4392488" cy="4680520"/>
          </a:xfrm>
        </p:spPr>
        <p:txBody>
          <a:bodyPr>
            <a:normAutofit/>
          </a:bodyPr>
          <a:lstStyle/>
          <a:p>
            <a:pPr marL="0" indent="0">
              <a:buNone/>
            </a:pPr>
            <a:r>
              <a:rPr lang="en-GB" dirty="0" smtClean="0">
                <a:latin typeface="Arial" pitchFamily="34" charset="0"/>
                <a:cs typeface="Arial" pitchFamily="34" charset="0"/>
              </a:rPr>
              <a:t>International Standards</a:t>
            </a:r>
          </a:p>
          <a:p>
            <a:pPr marL="0" indent="0">
              <a:buNone/>
            </a:pPr>
            <a:endParaRPr lang="en-GB" dirty="0">
              <a:latin typeface="Arial" pitchFamily="34" charset="0"/>
              <a:cs typeface="Arial" pitchFamily="34" charset="0"/>
            </a:endParaRPr>
          </a:p>
          <a:p>
            <a:pPr marL="0" indent="0">
              <a:buNone/>
            </a:pPr>
            <a:r>
              <a:rPr lang="en-GB" dirty="0" smtClean="0">
                <a:latin typeface="Arial" pitchFamily="34" charset="0"/>
                <a:cs typeface="Arial" pitchFamily="34" charset="0"/>
              </a:rPr>
              <a:t>Conformity Assessment Systems</a:t>
            </a:r>
            <a:endParaRPr lang="en-GB" dirty="0">
              <a:latin typeface="Arial" pitchFamily="34" charset="0"/>
              <a:cs typeface="Arial" pitchFamily="34" charset="0"/>
            </a:endParaRPr>
          </a:p>
        </p:txBody>
      </p:sp>
      <p:sp>
        <p:nvSpPr>
          <p:cNvPr id="4" name="Title 3"/>
          <p:cNvSpPr>
            <a:spLocks noGrp="1"/>
          </p:cNvSpPr>
          <p:nvPr>
            <p:ph type="title"/>
          </p:nvPr>
        </p:nvSpPr>
        <p:spPr/>
        <p:txBody>
          <a:bodyPr/>
          <a:lstStyle/>
          <a:p>
            <a:r>
              <a:rPr lang="en-GB" dirty="0"/>
              <a:t>IEC: a key </a:t>
            </a:r>
            <a:r>
              <a:rPr lang="en-GB" dirty="0" smtClean="0"/>
              <a:t>harmonization tool</a:t>
            </a:r>
            <a:endParaRPr lang="en-GB"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9149" y="1628800"/>
            <a:ext cx="3649762" cy="36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51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39390" y="1521766"/>
            <a:ext cx="8237066" cy="4714428"/>
          </a:xfrm>
        </p:spPr>
        <p:txBody>
          <a:bodyPr>
            <a:normAutofit/>
          </a:bodyPr>
          <a:lstStyle/>
          <a:p>
            <a:pPr marL="0" indent="0">
              <a:buNone/>
            </a:pPr>
            <a:r>
              <a:rPr lang="en-US" sz="3000" dirty="0" smtClean="0">
                <a:latin typeface="Arial" pitchFamily="34" charset="0"/>
                <a:cs typeface="Arial" pitchFamily="34" charset="0"/>
              </a:rPr>
              <a:t>86 National Committees</a:t>
            </a:r>
          </a:p>
          <a:p>
            <a:pPr marL="0" indent="0">
              <a:buNone/>
            </a:pPr>
            <a:endParaRPr lang="en-US" sz="1000" dirty="0" smtClean="0">
              <a:latin typeface="Arial" pitchFamily="34" charset="0"/>
              <a:cs typeface="Arial" pitchFamily="34" charset="0"/>
            </a:endParaRPr>
          </a:p>
          <a:p>
            <a:pPr marL="0" indent="0">
              <a:buNone/>
            </a:pPr>
            <a:r>
              <a:rPr lang="en-US" sz="3000" dirty="0">
                <a:latin typeface="Arial" pitchFamily="34" charset="0"/>
                <a:cs typeface="Arial" pitchFamily="34" charset="0"/>
              </a:rPr>
              <a:t>Consensus: </a:t>
            </a:r>
            <a:r>
              <a:rPr lang="en-US" sz="3000" b="0" dirty="0">
                <a:latin typeface="Arial" pitchFamily="34" charset="0"/>
                <a:cs typeface="Arial" pitchFamily="34" charset="0"/>
              </a:rPr>
              <a:t>main principle</a:t>
            </a:r>
          </a:p>
          <a:p>
            <a:pPr marL="0" indent="0">
              <a:buNone/>
            </a:pPr>
            <a:r>
              <a:rPr lang="en-US" sz="3000" dirty="0">
                <a:latin typeface="Arial" pitchFamily="34" charset="0"/>
                <a:cs typeface="Arial" pitchFamily="34" charset="0"/>
              </a:rPr>
              <a:t>State of the art: </a:t>
            </a:r>
            <a:r>
              <a:rPr lang="en-US" sz="3000" b="0" dirty="0">
                <a:latin typeface="Arial" pitchFamily="34" charset="0"/>
                <a:cs typeface="Arial" pitchFamily="34" charset="0"/>
              </a:rPr>
              <a:t>top experts</a:t>
            </a:r>
          </a:p>
          <a:p>
            <a:pPr marL="0" indent="0">
              <a:buNone/>
            </a:pPr>
            <a:r>
              <a:rPr lang="en-US" sz="3000" dirty="0" smtClean="0">
                <a:latin typeface="Arial" pitchFamily="34" charset="0"/>
                <a:cs typeface="Arial" pitchFamily="34" charset="0"/>
              </a:rPr>
              <a:t>Fairness: </a:t>
            </a:r>
            <a:r>
              <a:rPr lang="en-US" sz="3000" b="0" dirty="0" smtClean="0">
                <a:latin typeface="Arial" pitchFamily="34" charset="0"/>
                <a:cs typeface="Arial" pitchFamily="34" charset="0"/>
              </a:rPr>
              <a:t>public and private </a:t>
            </a:r>
            <a:br>
              <a:rPr lang="en-US" sz="3000" b="0" dirty="0" smtClean="0">
                <a:latin typeface="Arial" pitchFamily="34" charset="0"/>
                <a:cs typeface="Arial" pitchFamily="34" charset="0"/>
              </a:rPr>
            </a:br>
            <a:r>
              <a:rPr lang="en-US" sz="3000" b="0" dirty="0" smtClean="0">
                <a:latin typeface="Arial" pitchFamily="34" charset="0"/>
                <a:cs typeface="Arial" pitchFamily="34" charset="0"/>
              </a:rPr>
              <a:t>sector involvement</a:t>
            </a:r>
          </a:p>
          <a:p>
            <a:pPr marL="0" indent="0">
              <a:buNone/>
            </a:pPr>
            <a:r>
              <a:rPr lang="en-US" sz="3000" dirty="0" smtClean="0">
                <a:latin typeface="Arial" pitchFamily="34" charset="0"/>
                <a:cs typeface="Arial" pitchFamily="34" charset="0"/>
              </a:rPr>
              <a:t>Verification</a:t>
            </a:r>
            <a:r>
              <a:rPr lang="en-US" sz="3000" b="0" dirty="0" smtClean="0">
                <a:latin typeface="Arial" pitchFamily="34" charset="0"/>
                <a:cs typeface="Arial" pitchFamily="34" charset="0"/>
              </a:rPr>
              <a:t>: IECEE is a unique approach</a:t>
            </a:r>
          </a:p>
          <a:p>
            <a:pPr marL="0" indent="0">
              <a:buNone/>
            </a:pPr>
            <a:r>
              <a:rPr lang="en-US" sz="3000" dirty="0" smtClean="0">
                <a:latin typeface="Arial" pitchFamily="34" charset="0"/>
                <a:cs typeface="Arial" pitchFamily="34" charset="0"/>
              </a:rPr>
              <a:t>Efficiency</a:t>
            </a:r>
            <a:r>
              <a:rPr lang="en-US" sz="3000" b="0" dirty="0" smtClean="0">
                <a:latin typeface="Arial" pitchFamily="34" charset="0"/>
                <a:cs typeface="Arial" pitchFamily="34" charset="0"/>
              </a:rPr>
              <a:t>: applicable worldwide</a:t>
            </a:r>
            <a:endParaRPr lang="en-US" sz="3000" dirty="0" smtClean="0">
              <a:latin typeface="Arial" pitchFamily="34" charset="0"/>
              <a:cs typeface="Arial" pitchFamily="34" charset="0"/>
            </a:endParaRPr>
          </a:p>
        </p:txBody>
      </p:sp>
      <p:sp>
        <p:nvSpPr>
          <p:cNvPr id="4" name="Title 3"/>
          <p:cNvSpPr>
            <a:spLocks noGrp="1"/>
          </p:cNvSpPr>
          <p:nvPr>
            <p:ph type="title"/>
          </p:nvPr>
        </p:nvSpPr>
        <p:spPr>
          <a:xfrm>
            <a:off x="395536" y="116632"/>
            <a:ext cx="8424936" cy="1325563"/>
          </a:xfrm>
        </p:spPr>
        <p:txBody>
          <a:bodyPr/>
          <a:lstStyle/>
          <a:p>
            <a:r>
              <a:rPr lang="en-GB" dirty="0"/>
              <a:t>Input from many stakeholders</a:t>
            </a:r>
          </a:p>
        </p:txBody>
      </p:sp>
      <p:pic>
        <p:nvPicPr>
          <p:cNvPr id="7" name="Picture 6" descr="T:\MARKETING\Images and Photos\Thematic_photos\General concepts\Globe and hands.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5666457" y="1700808"/>
            <a:ext cx="3499594" cy="2750548"/>
          </a:xfrm>
          <a:prstGeom prst="rect">
            <a:avLst/>
          </a:prstGeom>
          <a:noFill/>
          <a:ln>
            <a:noFill/>
          </a:ln>
        </p:spPr>
      </p:pic>
    </p:spTree>
    <p:extLst>
      <p:ext uri="{BB962C8B-B14F-4D97-AF65-F5344CB8AC3E}">
        <p14:creationId xmlns:p14="http://schemas.microsoft.com/office/powerpoint/2010/main" val="3007986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79912" y="1602000"/>
            <a:ext cx="4943808" cy="4420800"/>
          </a:xfrm>
        </p:spPr>
        <p:txBody>
          <a:bodyPr/>
          <a:lstStyle/>
          <a:p>
            <a:endParaRPr lang="en-GB" dirty="0" smtClean="0"/>
          </a:p>
          <a:p>
            <a:r>
              <a:rPr lang="en-GB" dirty="0" smtClean="0"/>
              <a:t>Advantages</a:t>
            </a:r>
          </a:p>
          <a:p>
            <a:r>
              <a:rPr lang="en-GB" dirty="0" smtClean="0"/>
              <a:t>Methods </a:t>
            </a:r>
          </a:p>
          <a:p>
            <a:r>
              <a:rPr lang="en-GB" dirty="0" smtClean="0"/>
              <a:t>Considerations</a:t>
            </a:r>
          </a:p>
          <a:p>
            <a:r>
              <a:rPr lang="en-GB" dirty="0" smtClean="0"/>
              <a:t>Access</a:t>
            </a:r>
          </a:p>
          <a:p>
            <a:r>
              <a:rPr lang="en-GB" dirty="0" smtClean="0"/>
              <a:t>Case studies</a:t>
            </a:r>
            <a:endParaRPr lang="en-GB" dirty="0"/>
          </a:p>
        </p:txBody>
      </p:sp>
      <p:sp>
        <p:nvSpPr>
          <p:cNvPr id="3" name="Title 2"/>
          <p:cNvSpPr>
            <a:spLocks noGrp="1"/>
          </p:cNvSpPr>
          <p:nvPr>
            <p:ph type="title"/>
          </p:nvPr>
        </p:nvSpPr>
        <p:spPr/>
        <p:txBody>
          <a:bodyPr/>
          <a:lstStyle/>
          <a:p>
            <a:r>
              <a:rPr lang="en-GB" dirty="0" smtClean="0"/>
              <a:t>Using IEC &amp; ISO work</a:t>
            </a:r>
            <a:endParaRPr lang="en-GB" dirty="0"/>
          </a:p>
        </p:txBody>
      </p:sp>
      <p:sp>
        <p:nvSpPr>
          <p:cNvPr id="4" name="Slide Number Placeholder 3"/>
          <p:cNvSpPr>
            <a:spLocks noGrp="1"/>
          </p:cNvSpPr>
          <p:nvPr>
            <p:ph type="sldNum" sz="quarter" idx="4"/>
          </p:nvPr>
        </p:nvSpPr>
        <p:spPr/>
        <p:txBody>
          <a:bodyPr/>
          <a:lstStyle/>
          <a:p>
            <a:fld id="{C2B32AA8-9B4E-4D53-AE6E-350E87BFFB19}" type="slidenum">
              <a:rPr lang="fr-CH" smtClean="0"/>
              <a:pPr/>
              <a:t>5</a:t>
            </a:fld>
            <a:endParaRPr lang="fr-CH" dirty="0"/>
          </a:p>
        </p:txBody>
      </p:sp>
      <p:pic>
        <p:nvPicPr>
          <p:cNvPr id="1026" name="Picture 2" descr="Brochure cover: Using and referencing IEC and ISO standards to support public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2545155"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1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IEC strategy</a:t>
            </a:r>
            <a:endParaRPr lang="en-GB" dirty="0"/>
          </a:p>
        </p:txBody>
      </p:sp>
      <p:sp>
        <p:nvSpPr>
          <p:cNvPr id="4" name="Slide Number Placeholder 3"/>
          <p:cNvSpPr>
            <a:spLocks noGrp="1"/>
          </p:cNvSpPr>
          <p:nvPr>
            <p:ph type="sldNum" sz="quarter" idx="4"/>
          </p:nvPr>
        </p:nvSpPr>
        <p:spPr/>
        <p:txBody>
          <a:bodyPr/>
          <a:lstStyle/>
          <a:p>
            <a:fld id="{C2B32AA8-9B4E-4D53-AE6E-350E87BFFB19}" type="slidenum">
              <a:rPr lang="fr-CH" smtClean="0"/>
              <a:pPr/>
              <a:t>6</a:t>
            </a:fld>
            <a:endParaRPr lang="fr-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0" y="607934"/>
            <a:ext cx="693465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96136" y="980728"/>
            <a:ext cx="3096344" cy="923330"/>
          </a:xfrm>
          <a:prstGeom prst="rect">
            <a:avLst/>
          </a:prstGeom>
          <a:noFill/>
        </p:spPr>
        <p:txBody>
          <a:bodyPr wrap="square" rtlCol="0">
            <a:spAutoFit/>
          </a:bodyPr>
          <a:lstStyle/>
          <a:p>
            <a:r>
              <a:rPr lang="en-GB" i="1" dirty="0" smtClean="0">
                <a:solidFill>
                  <a:schemeClr val="accent2">
                    <a:lumMod val="75000"/>
                    <a:lumOff val="25000"/>
                  </a:schemeClr>
                </a:solidFill>
              </a:rPr>
              <a:t>“Particular attention should be given to regulators and policy makers”</a:t>
            </a:r>
            <a:endParaRPr lang="en-GB" i="1" dirty="0">
              <a:solidFill>
                <a:schemeClr val="accent2">
                  <a:lumMod val="75000"/>
                  <a:lumOff val="25000"/>
                </a:schemeClr>
              </a:solidFill>
            </a:endParaRPr>
          </a:p>
        </p:txBody>
      </p:sp>
    </p:spTree>
    <p:extLst>
      <p:ext uri="{BB962C8B-B14F-4D97-AF65-F5344CB8AC3E}">
        <p14:creationId xmlns:p14="http://schemas.microsoft.com/office/powerpoint/2010/main" val="303018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partnership</a:t>
            </a:r>
            <a:endParaRPr lang="en-GB" dirty="0"/>
          </a:p>
        </p:txBody>
      </p:sp>
      <p:sp>
        <p:nvSpPr>
          <p:cNvPr id="4" name="Slide Number Placeholder 3"/>
          <p:cNvSpPr>
            <a:spLocks noGrp="1"/>
          </p:cNvSpPr>
          <p:nvPr>
            <p:ph type="sldNum" sz="quarter" idx="4"/>
          </p:nvPr>
        </p:nvSpPr>
        <p:spPr/>
        <p:txBody>
          <a:bodyPr/>
          <a:lstStyle/>
          <a:p>
            <a:fld id="{C2B32AA8-9B4E-4D53-AE6E-350E87BFFB19}" type="slidenum">
              <a:rPr lang="fr-CH" smtClean="0"/>
              <a:pPr/>
              <a:t>7</a:t>
            </a:fld>
            <a:endParaRPr lang="fr-CH"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96752"/>
            <a:ext cx="6480720" cy="163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912368"/>
            <a:ext cx="5679447" cy="336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72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Individually:</a:t>
            </a:r>
          </a:p>
          <a:p>
            <a:pPr lvl="1"/>
            <a:r>
              <a:rPr lang="en-GB" dirty="0" smtClean="0"/>
              <a:t>NC mirror committee</a:t>
            </a:r>
          </a:p>
          <a:p>
            <a:pPr lvl="1"/>
            <a:r>
              <a:rPr lang="en-GB" dirty="0" smtClean="0"/>
              <a:t>Public commenting </a:t>
            </a:r>
          </a:p>
          <a:p>
            <a:pPr lvl="1"/>
            <a:endParaRPr lang="en-GB" dirty="0" smtClean="0"/>
          </a:p>
          <a:p>
            <a:r>
              <a:rPr lang="en-GB" dirty="0" smtClean="0"/>
              <a:t>As IMDRF</a:t>
            </a:r>
          </a:p>
          <a:p>
            <a:pPr lvl="1"/>
            <a:r>
              <a:rPr lang="en-GB" dirty="0" smtClean="0"/>
              <a:t>Attend TC/SC meetings</a:t>
            </a:r>
          </a:p>
          <a:p>
            <a:pPr lvl="1"/>
            <a:r>
              <a:rPr lang="en-GB" dirty="0" smtClean="0"/>
              <a:t>Comment on working documents</a:t>
            </a:r>
          </a:p>
          <a:p>
            <a:pPr lvl="1"/>
            <a:r>
              <a:rPr lang="en-GB" dirty="0" smtClean="0"/>
              <a:t>Send experts to WGs</a:t>
            </a:r>
          </a:p>
        </p:txBody>
      </p:sp>
      <p:sp>
        <p:nvSpPr>
          <p:cNvPr id="3" name="Title 2"/>
          <p:cNvSpPr>
            <a:spLocks noGrp="1"/>
          </p:cNvSpPr>
          <p:nvPr>
            <p:ph type="title"/>
          </p:nvPr>
        </p:nvSpPr>
        <p:spPr/>
        <p:txBody>
          <a:bodyPr/>
          <a:lstStyle/>
          <a:p>
            <a:r>
              <a:rPr lang="en-GB" dirty="0"/>
              <a:t>How to have influence</a:t>
            </a:r>
          </a:p>
        </p:txBody>
      </p:sp>
      <p:sp>
        <p:nvSpPr>
          <p:cNvPr id="4" name="Slide Number Placeholder 3"/>
          <p:cNvSpPr>
            <a:spLocks noGrp="1"/>
          </p:cNvSpPr>
          <p:nvPr>
            <p:ph type="sldNum" sz="quarter" idx="4"/>
          </p:nvPr>
        </p:nvSpPr>
        <p:spPr/>
        <p:txBody>
          <a:bodyPr/>
          <a:lstStyle/>
          <a:p>
            <a:fld id="{C2B32AA8-9B4E-4D53-AE6E-350E87BFFB19}" type="slidenum">
              <a:rPr lang="fr-CH" smtClean="0"/>
              <a:pPr/>
              <a:t>8</a:t>
            </a:fld>
            <a:endParaRPr lang="fr-CH"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844824"/>
            <a:ext cx="3974028" cy="197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6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smtClean="0"/>
              <a:t>Collaboration </a:t>
            </a:r>
            <a:r>
              <a:rPr lang="en-GB" dirty="0" smtClean="0"/>
              <a:t>Platform: access documents, commenting</a:t>
            </a:r>
            <a:endParaRPr lang="en-GB" dirty="0" smtClean="0"/>
          </a:p>
          <a:p>
            <a:r>
              <a:rPr lang="en-GB" dirty="0" smtClean="0"/>
              <a:t>Meetings </a:t>
            </a:r>
          </a:p>
          <a:p>
            <a:r>
              <a:rPr lang="en-GB" dirty="0" smtClean="0"/>
              <a:t>Nominate experts</a:t>
            </a:r>
            <a:endParaRPr lang="en-GB" dirty="0" smtClean="0"/>
          </a:p>
          <a:p>
            <a:r>
              <a:rPr lang="en-GB" dirty="0" smtClean="0"/>
              <a:t>New work item proposals</a:t>
            </a:r>
            <a:endParaRPr lang="en-GB" dirty="0"/>
          </a:p>
          <a:p>
            <a:endParaRPr lang="en-GB" dirty="0"/>
          </a:p>
        </p:txBody>
      </p:sp>
      <p:sp>
        <p:nvSpPr>
          <p:cNvPr id="3" name="Title 2"/>
          <p:cNvSpPr>
            <a:spLocks noGrp="1"/>
          </p:cNvSpPr>
          <p:nvPr>
            <p:ph type="title"/>
          </p:nvPr>
        </p:nvSpPr>
        <p:spPr/>
        <p:txBody>
          <a:bodyPr/>
          <a:lstStyle/>
          <a:p>
            <a:r>
              <a:rPr lang="en-GB" dirty="0" smtClean="0"/>
              <a:t>Liaison benefits</a:t>
            </a:r>
            <a:endParaRPr lang="en-GB" dirty="0"/>
          </a:p>
        </p:txBody>
      </p:sp>
      <p:sp>
        <p:nvSpPr>
          <p:cNvPr id="4" name="Slide Number Placeholder 3"/>
          <p:cNvSpPr>
            <a:spLocks noGrp="1"/>
          </p:cNvSpPr>
          <p:nvPr>
            <p:ph type="sldNum" sz="quarter" idx="4"/>
          </p:nvPr>
        </p:nvSpPr>
        <p:spPr/>
        <p:txBody>
          <a:bodyPr/>
          <a:lstStyle/>
          <a:p>
            <a:fld id="{C2B32AA8-9B4E-4D53-AE6E-350E87BFFB19}" type="slidenum">
              <a:rPr lang="fr-CH" smtClean="0"/>
              <a:pPr/>
              <a:t>9</a:t>
            </a:fld>
            <a:endParaRPr lang="fr-CH"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221088"/>
            <a:ext cx="6614240" cy="264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087189"/>
      </p:ext>
    </p:extLst>
  </p:cSld>
  <p:clrMapOvr>
    <a:masterClrMapping/>
  </p:clrMapOvr>
</p:sld>
</file>

<file path=ppt/theme/theme1.xml><?xml version="1.0" encoding="utf-8"?>
<a:theme xmlns:a="http://schemas.openxmlformats.org/drawingml/2006/main" name="Presentation IEC 2016">
  <a:themeElements>
    <a:clrScheme name="IEC-Jael">
      <a:dk1>
        <a:sysClr val="windowText" lastClr="000000"/>
      </a:dk1>
      <a:lt1>
        <a:sysClr val="window" lastClr="FFFFFF"/>
      </a:lt1>
      <a:dk2>
        <a:srgbClr val="1F497D"/>
      </a:dk2>
      <a:lt2>
        <a:srgbClr val="EEECE1"/>
      </a:lt2>
      <a:accent1>
        <a:srgbClr val="9BBB59"/>
      </a:accent1>
      <a:accent2>
        <a:srgbClr val="002060"/>
      </a:accent2>
      <a:accent3>
        <a:srgbClr val="FFFF00"/>
      </a:accent3>
      <a:accent4>
        <a:srgbClr val="003300"/>
      </a:accent4>
      <a:accent5>
        <a:srgbClr val="FFFFFF"/>
      </a:accent5>
      <a:accent6>
        <a:srgbClr val="99663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ew 2013_chips_Test 19.09.2013.potx" id="{C2340E39-8B8C-49C6-8C2A-0CEBFD3C4943}" vid="{D6445C84-EC53-4790-8715-6B0835C1A7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561</Words>
  <Application>Microsoft Office PowerPoint</Application>
  <PresentationFormat>On-screen Show (4:3)</PresentationFormat>
  <Paragraphs>91</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Presentation IEC 2016</vt:lpstr>
      <vt:lpstr>How IEC can contribute to IMDRF to support regulatory convergence</vt:lpstr>
      <vt:lpstr>IMDRF vision = IEC vision</vt:lpstr>
      <vt:lpstr>IEC: a key harmonization tool</vt:lpstr>
      <vt:lpstr>Input from many stakeholders</vt:lpstr>
      <vt:lpstr>Using IEC &amp; ISO work</vt:lpstr>
      <vt:lpstr>IEC strategy</vt:lpstr>
      <vt:lpstr>The partnership</vt:lpstr>
      <vt:lpstr>How to have influence</vt:lpstr>
      <vt:lpstr>Liaison benefits</vt:lpstr>
      <vt:lpstr>Upcoming meetings</vt:lpstr>
      <vt:lpstr>How IEC can help</vt:lpstr>
      <vt:lpstr>PowerPoint Presentation</vt:lpstr>
    </vt:vector>
  </TitlesOfParts>
  <Company>International Electrotechnical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Vanesha Rajkomar</dc:creator>
  <cp:lastModifiedBy>Katharine Fraga</cp:lastModifiedBy>
  <cp:revision>57</cp:revision>
  <dcterms:created xsi:type="dcterms:W3CDTF">2017-03-06T12:52:38Z</dcterms:created>
  <dcterms:modified xsi:type="dcterms:W3CDTF">2019-03-15T15:19:10Z</dcterms:modified>
</cp:coreProperties>
</file>