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customXml" Target="../customXml/item2.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customXml" Target="../customXml/item1.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2.xml" />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6111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611188"/>
          </a:xfrm>
          <a:prstGeom prst="rect">
            <a:avLst/>
          </a:prstGeom>
        </p:spPr>
        <p:txBody>
          <a:bodyPr vert="horz" lIns="91440" tIns="45720" rIns="91440" bIns="45720" rtlCol="0"/>
          <a:lstStyle>
            <a:lvl1pPr algn="r">
              <a:defRPr sz="1200"/>
            </a:lvl1pPr>
          </a:lstStyle>
          <a:p>
            <a:fld id="{62398F74-45E2-C646-ABC8-C5046287CF74}" type="datetimeFigureOut">
              <a:rPr lang="en-US" smtClean="0"/>
              <a:t>9/6/26</a:t>
            </a:fld>
            <a:endParaRPr lang="en-US"/>
          </a:p>
        </p:txBody>
      </p:sp>
      <p:sp>
        <p:nvSpPr>
          <p:cNvPr id="4" name="Slide Image Placeholder 3"/>
          <p:cNvSpPr>
            <a:spLocks noGrp="1" noRot="1" noChangeAspect="1"/>
          </p:cNvSpPr>
          <p:nvPr>
            <p:ph type="sldImg" idx="2"/>
          </p:nvPr>
        </p:nvSpPr>
        <p:spPr>
          <a:xfrm>
            <a:off x="-228600" y="1524000"/>
            <a:ext cx="7315200" cy="41148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5867400"/>
            <a:ext cx="5486400" cy="48006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1580813"/>
            <a:ext cx="2971800" cy="6111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11580813"/>
            <a:ext cx="2971800" cy="611187"/>
          </a:xfrm>
          <a:prstGeom prst="rect">
            <a:avLst/>
          </a:prstGeom>
        </p:spPr>
        <p:txBody>
          <a:bodyPr vert="horz" lIns="91440" tIns="45720" rIns="91440" bIns="45720" rtlCol="0" anchor="b"/>
          <a:lstStyle>
            <a:lvl1pPr algn="r">
              <a:defRPr sz="1200"/>
            </a:lvl1pPr>
          </a:lstStyle>
          <a:p>
            <a:fld id="{BFD966C5-89CB-2D4B-8DFD-F51A3BA15D82}" type="slidenum">
              <a:rPr lang="en-US" smtClean="0"/>
              <a:t>‹#›</a:t>
            </a:fld>
            <a:endParaRPr lang="en-US"/>
          </a:p>
        </p:txBody>
      </p:sp>
    </p:spTree>
    <p:extLst>
      <p:ext uri="{BB962C8B-B14F-4D97-AF65-F5344CB8AC3E}">
        <p14:creationId xmlns:p14="http://schemas.microsoft.com/office/powerpoint/2010/main" val="9106990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2" Type="http://schemas.openxmlformats.org/officeDocument/2006/relationships/slide" Target="../slides/slide1.xml" />
  <Relationship Id="rId1" Type="http://schemas.openxmlformats.org/officeDocument/2006/relationships/notesMaster" Target="../notesMasters/notesMaster1.xml" />
</Relationships>
</file>

<file path=ppt/notesSlides/_rels/notesSlide2.xml.rels><?xml version="1.0" encoding="utf-8" standalone="yes"?>
<Relationships xmlns="http://schemas.openxmlformats.org/package/2006/relationships">
  <Relationship Id="rId2" Type="http://schemas.openxmlformats.org/officeDocument/2006/relationships/slide" Target="../slides/slide2.xml" />
  <Relationship Id="rId1" Type="http://schemas.openxmlformats.org/officeDocument/2006/relationships/notesMaster" Target="../notesMasters/notesMaster1.xml" />
</Relationships>
</file>

<file path=ppt/notesSlides/_rels/notesSlide3.xml.rels><?xml version="1.0" encoding="utf-8" standalone="yes"?>
<Relationships xmlns="http://schemas.openxmlformats.org/package/2006/relationships">
  <Relationship Id="rId2" Type="http://schemas.openxmlformats.org/officeDocument/2006/relationships/slide" Target="../slides/slide3.xml" />
  <Relationship Id="rId1" Type="http://schemas.openxmlformats.org/officeDocument/2006/relationships/notesMaster" Target="../notesMasters/notesMaster1.xml" />
</Relationships>
</file>

<file path=ppt/notesSlides/_rels/notesSlide4.xml.rels><?xml version="1.0" encoding="utf-8" standalone="yes"?>
<Relationships xmlns="http://schemas.openxmlformats.org/package/2006/relationships">
  <Relationship Id="rId2" Type="http://schemas.openxmlformats.org/officeDocument/2006/relationships/slide" Target="../slides/slide4.xml" />
  <Relationship Id="rId1" Type="http://schemas.openxmlformats.org/officeDocument/2006/relationships/notesMaster" Target="../notesMasters/notesMaster1.xml" />
</Relationships>
</file>

<file path=ppt/notesSlides/_rels/notesSlide5.xml.rels><?xml version="1.0" encoding="utf-8" standalone="yes"?>
<Relationships xmlns="http://schemas.openxmlformats.org/package/2006/relationships">
  <Relationship Id="rId2" Type="http://schemas.openxmlformats.org/officeDocument/2006/relationships/slide" Target="../slides/slide5.xml" />
  <Relationship Id="rId1" Type="http://schemas.openxmlformats.org/officeDocument/2006/relationships/notesMaster" Target="../notesMasters/notesMaster1.xml" />
</Relationships>
</file>

<file path=ppt/notesSlides/_rels/notesSlide6.xml.rels><?xml version="1.0" encoding="utf-8" standalone="yes"?>
<Relationships xmlns="http://schemas.openxmlformats.org/package/2006/relationships">
  <Relationship Id="rId2" Type="http://schemas.openxmlformats.org/officeDocument/2006/relationships/slide" Target="../slides/slide6.xml" />
  <Relationship Id="rId1" Type="http://schemas.openxmlformats.org/officeDocument/2006/relationships/notesMaster" Target="../notesMasters/notesMaster1.xml" />
</Relationships>
</file>

<file path=ppt/notesSlides/_rels/notesSlide7.xml.rels><?xml version="1.0" encoding="utf-8" standalone="yes"?>
<Relationships xmlns="http://schemas.openxmlformats.org/package/2006/relationships">
  <Relationship Id="rId2" Type="http://schemas.openxmlformats.org/officeDocument/2006/relationships/slide" Target="../slides/slide7.xml" />
  <Relationship Id="rId1" Type="http://schemas.openxmlformats.org/officeDocument/2006/relationships/notesMaster" Target="../notesMasters/notesMaster1.xml" />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30s. Notice the title isn't about digital health. It's about the care model and the workforce. Deliberate. What I want you to leave with today is a clearer sense of what the pressure actually is — and why digital health, important as it is, is not the front-page story. The care model is. The workforce is. Digital health serves both.</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90s. Three forces — ageing, chronic, workforce. Individually manageable. Together, they break the current model. This is the agenda. Digital health is a response to this agenda — not the other way around.</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75s. Four structural shifts. Episodic → enrolled. Hospital → community + home. Fee-per-encounter → capitated. Reactive → prevention-first. This is the destination. Every regulatory question, every industry investment, every clinical workflow — including digital health — is in service of getting here.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90s. Four capabilities. Two ingredients each — workflow / policy + digital. Necessary for all four. Sufficient for none. The technology question gets solved long before the workflow, payment, or workforce question. Which is why so many AI programmes have not scaled.</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75s. Primary care + longitudinal chronic — universal across every IMDRF jurisdiction. Healthier SG, NHS PCNs, Kaiser panels, Ping An, IHH iXchange. Same destination, different routes. If we transform this, we transform care. If we can't, we haven't.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90s. Six dimensions. Technology is one. It's rarely the one that decides outcomes. Incentives is the unglamorous dimension — if money still flows toward volume, AI that saves time creates capacity nobody gets paid for. A good model in a misaligned system stays a pilot forever. Alignment is the work — not a precondition for the work.</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30s. Three sentences. Pause between each. The care model has to change. Digital health helps. Alignment is the work. Thank you.</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2" Type="http://schemas.openxmlformats.org/officeDocument/2006/relationships/theme" Target="../theme/theme1.xml" />
  <Relationship Id="rId1" Type="http://schemas.openxmlformats.org/officeDocument/2006/relationships/slideLayout" Target="../slideLayouts/slideLayout1.xml" />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2" Type="http://schemas.openxmlformats.org/officeDocument/2006/relationships/notesSlide" Target="../notesSlides/notesSlide1.xml" />
  <Relationship Id="rId1" Type="http://schemas.openxmlformats.org/officeDocument/2006/relationships/slideLayout" Target="../slideLayouts/slideLayout1.xml" />
</Relationships>
</file>

<file path=ppt/slides/_rels/slide2.xml.rels><?xml version="1.0" encoding="utf-8" standalone="yes"?>
<Relationships xmlns="http://schemas.openxmlformats.org/package/2006/relationships">
  <Relationship Id="rId2" Type="http://schemas.openxmlformats.org/officeDocument/2006/relationships/notesSlide" Target="../notesSlides/notesSlide2.xml" />
  <Relationship Id="rId1" Type="http://schemas.openxmlformats.org/officeDocument/2006/relationships/slideLayout" Target="../slideLayouts/slideLayout1.xml" />
</Relationships>
</file>

<file path=ppt/slides/_rels/slide3.xml.rels><?xml version="1.0" encoding="utf-8" standalone="yes"?>
<Relationships xmlns="http://schemas.openxmlformats.org/package/2006/relationships">
  <Relationship Id="rId2" Type="http://schemas.openxmlformats.org/officeDocument/2006/relationships/notesSlide" Target="../notesSlides/notesSlide3.xml" />
  <Relationship Id="rId1" Type="http://schemas.openxmlformats.org/officeDocument/2006/relationships/slideLayout" Target="../slideLayouts/slideLayout1.xml" />
</Relationships>
</file>

<file path=ppt/slides/_rels/slide4.xml.rels><?xml version="1.0" encoding="utf-8" standalone="yes"?>
<Relationships xmlns="http://schemas.openxmlformats.org/package/2006/relationships">
  <Relationship Id="rId2" Type="http://schemas.openxmlformats.org/officeDocument/2006/relationships/notesSlide" Target="../notesSlides/notesSlide4.xml" />
  <Relationship Id="rId1" Type="http://schemas.openxmlformats.org/officeDocument/2006/relationships/slideLayout" Target="../slideLayouts/slideLayout1.xml" />
</Relationships>
</file>

<file path=ppt/slides/_rels/slide5.xml.rels><?xml version="1.0" encoding="utf-8" standalone="yes"?>
<Relationships xmlns="http://schemas.openxmlformats.org/package/2006/relationships">
  <Relationship Id="rId2" Type="http://schemas.openxmlformats.org/officeDocument/2006/relationships/notesSlide" Target="../notesSlides/notesSlide5.xml" />
  <Relationship Id="rId1" Type="http://schemas.openxmlformats.org/officeDocument/2006/relationships/slideLayout" Target="../slideLayouts/slideLayout1.xml" />
</Relationships>
</file>

<file path=ppt/slides/_rels/slide6.xml.rels><?xml version="1.0" encoding="utf-8" standalone="yes"?>
<Relationships xmlns="http://schemas.openxmlformats.org/package/2006/relationships">
  <Relationship Id="rId2" Type="http://schemas.openxmlformats.org/officeDocument/2006/relationships/notesSlide" Target="../notesSlides/notesSlide6.xml" />
  <Relationship Id="rId1" Type="http://schemas.openxmlformats.org/officeDocument/2006/relationships/slideLayout" Target="../slideLayouts/slideLayout1.xml" />
</Relationships>
</file>

<file path=ppt/slides/_rels/slide7.xml.rels><?xml version="1.0" encoding="utf-8" standalone="yes"?>
<Relationships xmlns="http://schemas.openxmlformats.org/package/2006/relationships">
  <Relationship Id="rId2" Type="http://schemas.openxmlformats.org/officeDocument/2006/relationships/notesSlide" Target="../notesSlides/notesSlide7.xml" />
  <Relationship Id="rId1" Type="http://schemas.openxmlformats.org/officeDocument/2006/relationships/slideLayout" Target="../slideLayouts/slideLayout1.xml" />
</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548640" y="2286000"/>
            <a:ext cx="73152" cy="2651760"/>
          </a:xfrm>
          <a:prstGeom prst="rect">
            <a:avLst/>
          </a:prstGeom>
          <a:solidFill>
            <a:srgbClr val="F96167"/>
          </a:solidFill>
          <a:ln w="12700">
            <a:solidFill>
              <a:srgbClr val="F96167"/>
            </a:solidFill>
            <a:prstDash val="solid"/>
          </a:ln>
        </p:spPr>
      </p:sp>
      <p:sp>
        <p:nvSpPr>
          <p:cNvPr id="3" name="Text 1"/>
          <p:cNvSpPr txBox="1"/>
          <p:nvPr/>
        </p:nvSpPr>
        <p:spPr>
          <a:xfrm>
            <a:off x="822960" y="2240280"/>
            <a:ext cx="10058400" cy="457200"/>
          </a:xfrm>
          <a:prstGeom prst="rect">
            <a:avLst/>
          </a:prstGeom>
          <a:noFill/>
          <a:ln/>
        </p:spPr>
        <p:txBody>
          <a:bodyPr wrap="square" lIns="0" tIns="0" rIns="0" bIns="0" rtlCol="0" anchor="ctr"/>
          <a:lstStyle/>
          <a:p>
            <a:pPr marL="0" indent="0">
              <a:buNone/>
            </a:pPr>
            <a:r>
              <a:rPr lang="en-US" sz="1400" b="1" kern="0" spc="400" dirty="0">
                <a:solidFill>
                  <a:srgbClr val="CADCFC"/>
                </a:solidFill>
                <a:latin typeface="Calibri" pitchFamily="34" charset="0"/>
                <a:ea typeface="Calibri" pitchFamily="34" charset="-122"/>
                <a:cs typeface="Calibri" pitchFamily="34" charset="-120"/>
              </a:rPr>
              <a:t>Scene Setting  ·  Clinician View</a:t>
            </a:r>
            <a:endParaRPr lang="en-US" sz="1400" dirty="0"/>
          </a:p>
        </p:txBody>
      </p:sp>
      <p:sp>
        <p:nvSpPr>
          <p:cNvPr id="4" name="Text 2"/>
          <p:cNvSpPr txBox="1"/>
          <p:nvPr/>
        </p:nvSpPr>
        <p:spPr>
          <a:xfrm>
            <a:off x="822960" y="2743200"/>
            <a:ext cx="10972800" cy="2468880"/>
          </a:xfrm>
          <a:prstGeom prst="rect">
            <a:avLst/>
          </a:prstGeom>
          <a:noFill/>
          <a:ln/>
        </p:spPr>
        <p:txBody>
          <a:bodyPr wrap="square" lIns="0" tIns="0" rIns="0" bIns="0" rtlCol="0" anchor="ctr"/>
          <a:lstStyle/>
          <a:p>
            <a:pPr marL="0" indent="0">
              <a:spcAft>
                <a:spcPts val="400"/>
              </a:spcAft>
              <a:buNone/>
            </a:pPr>
            <a:r>
              <a:rPr lang="en-US" sz="4600" b="1" dirty="0">
                <a:solidFill>
                  <a:srgbClr val="FFFFFF"/>
                </a:solidFill>
                <a:latin typeface="Cambria" pitchFamily="34" charset="0"/>
                <a:ea typeface="Cambria" pitchFamily="34" charset="-122"/>
                <a:cs typeface="Cambria" pitchFamily="34" charset="-120"/>
              </a:rPr>
              <a:t>The care model has to change.</a:t>
            </a:r>
            <a:endParaRPr lang="en-US" sz="4600" dirty="0"/>
          </a:p>
          <a:p>
            <a:pPr marL="0" indent="0">
              <a:spcAft>
                <a:spcPts val="400"/>
              </a:spcAft>
              <a:buNone/>
            </a:pPr>
            <a:r>
              <a:rPr lang="en-US" sz="4600" b="1" dirty="0">
                <a:solidFill>
                  <a:srgbClr val="FFFFFF"/>
                </a:solidFill>
                <a:latin typeface="Cambria" pitchFamily="34" charset="0"/>
                <a:ea typeface="Cambria" pitchFamily="34" charset="-122"/>
                <a:cs typeface="Cambria" pitchFamily="34" charset="-120"/>
              </a:rPr>
              <a:t>The workforce won't.</a:t>
            </a:r>
            <a:endParaRPr lang="en-US" sz="4600" dirty="0"/>
          </a:p>
          <a:p>
            <a:pPr marL="0" indent="0">
              <a:spcAft>
                <a:spcPts val="400"/>
              </a:spcAft>
              <a:buNone/>
            </a:pPr>
            <a:r>
              <a:rPr lang="en-US" sz="4600" b="1" dirty="0">
                <a:solidFill>
                  <a:srgbClr val="FFFFFF"/>
                </a:solidFill>
                <a:latin typeface="Cambria" pitchFamily="34" charset="0"/>
                <a:ea typeface="Cambria" pitchFamily="34" charset="-122"/>
                <a:cs typeface="Cambria" pitchFamily="34" charset="-120"/>
              </a:rPr>
              <a:t>Now what?</a:t>
            </a:r>
            <a:endParaRPr lang="en-US" sz="4600" dirty="0"/>
          </a:p>
        </p:txBody>
      </p:sp>
      <p:sp>
        <p:nvSpPr>
          <p:cNvPr id="5" name="Text 3"/>
          <p:cNvSpPr txBox="1"/>
          <p:nvPr/>
        </p:nvSpPr>
        <p:spPr>
          <a:xfrm>
            <a:off x="822960" y="5394960"/>
            <a:ext cx="10972800" cy="457200"/>
          </a:xfrm>
          <a:prstGeom prst="rect">
            <a:avLst/>
          </a:prstGeom>
          <a:noFill/>
          <a:ln/>
        </p:spPr>
        <p:txBody>
          <a:bodyPr wrap="square" lIns="0" tIns="0" rIns="0" bIns="0" rtlCol="0" anchor="ctr"/>
          <a:lstStyle/>
          <a:p>
            <a:pPr marL="0" indent="0">
              <a:buNone/>
            </a:pPr>
            <a:r>
              <a:rPr lang="en-US" sz="1400" i="1" dirty="0">
                <a:solidFill>
                  <a:srgbClr val="CADCFC"/>
                </a:solidFill>
                <a:latin typeface="Calibri" pitchFamily="34" charset="0"/>
                <a:ea typeface="Calibri" pitchFamily="34" charset="-122"/>
                <a:cs typeface="Calibri" pitchFamily="34" charset="-120"/>
              </a:rPr>
              <a:t>A clinician's view of the pressure — and where digital health actually fits.</a:t>
            </a:r>
            <a:endParaRPr lang="en-US" sz="1400" dirty="0"/>
          </a:p>
        </p:txBody>
      </p:sp>
      <p:sp>
        <p:nvSpPr>
          <p:cNvPr id="6" name="Text 4"/>
          <p:cNvSpPr txBox="1"/>
          <p:nvPr/>
        </p:nvSpPr>
        <p:spPr>
          <a:xfrm>
            <a:off x="822960" y="5897880"/>
            <a:ext cx="10058400" cy="320040"/>
          </a:xfrm>
          <a:prstGeom prst="rect">
            <a:avLst/>
          </a:prstGeom>
          <a:noFill/>
          <a:ln/>
        </p:spPr>
        <p:txBody>
          <a:bodyPr wrap="square" lIns="0" tIns="0" rIns="0" bIns="0" rtlCol="0" anchor="ctr"/>
          <a:lstStyle/>
          <a:p>
            <a:pPr marL="0" indent="0">
              <a:buNone/>
            </a:pPr>
            <a:r>
              <a:rPr lang="en-US" sz="1300" dirty="0">
                <a:solidFill>
                  <a:srgbClr val="CADCFC"/>
                </a:solidFill>
                <a:latin typeface="Calibri" pitchFamily="34" charset="0"/>
                <a:ea typeface="Calibri" pitchFamily="34" charset="-122"/>
                <a:cs typeface="Calibri" pitchFamily="34" charset="-120"/>
              </a:rPr>
              <a:t>Dr Andrew Makmur   ·   Radiologist  ·  Group CTO, NUHS</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502920"/>
            <a:ext cx="10058400" cy="457200"/>
          </a:xfrm>
          <a:prstGeom prst="rect">
            <a:avLst/>
          </a:prstGeom>
          <a:noFill/>
          <a:ln/>
        </p:spPr>
        <p:txBody>
          <a:bodyPr wrap="square" lIns="0" tIns="0" rIns="0" bIns="0" rtlCol="0" anchor="ctr"/>
          <a:lstStyle/>
          <a:p>
            <a:pPr marL="0" indent="0">
              <a:buNone/>
            </a:pPr>
            <a:r>
              <a:rPr lang="en-US" sz="1300" b="1" kern="0" spc="400" dirty="0">
                <a:solidFill>
                  <a:srgbClr val="6B7280"/>
                </a:solidFill>
                <a:latin typeface="Calibri" pitchFamily="34" charset="0"/>
                <a:ea typeface="Calibri" pitchFamily="34" charset="-122"/>
                <a:cs typeface="Calibri" pitchFamily="34" charset="-120"/>
              </a:rPr>
              <a:t>THE PRESSURE  ·  01</a:t>
            </a:r>
            <a:endParaRPr lang="en-US" sz="1300" dirty="0"/>
          </a:p>
        </p:txBody>
      </p:sp>
      <p:sp>
        <p:nvSpPr>
          <p:cNvPr id="3" name="Text 1"/>
          <p:cNvSpPr txBox="1"/>
          <p:nvPr/>
        </p:nvSpPr>
        <p:spPr>
          <a:xfrm>
            <a:off x="548640" y="1188720"/>
            <a:ext cx="11338560" cy="1463040"/>
          </a:xfrm>
          <a:prstGeom prst="rect">
            <a:avLst/>
          </a:prstGeom>
          <a:noFill/>
          <a:ln/>
        </p:spPr>
        <p:txBody>
          <a:bodyPr wrap="square" lIns="0" tIns="0" rIns="0" bIns="0" rtlCol="0" anchor="ctr"/>
          <a:lstStyle/>
          <a:p>
            <a:pPr marL="0" indent="0">
              <a:spcAft>
                <a:spcPts val="200"/>
              </a:spcAft>
              <a:buNone/>
            </a:pPr>
            <a:r>
              <a:rPr lang="en-US" sz="3000" b="1" dirty="0">
                <a:solidFill>
                  <a:srgbClr val="1E2761"/>
                </a:solidFill>
                <a:latin typeface="Cambria" pitchFamily="34" charset="0"/>
                <a:ea typeface="Cambria" pitchFamily="34" charset="-122"/>
                <a:cs typeface="Cambria" pitchFamily="34" charset="-120"/>
              </a:rPr>
              <a:t>By 2030</a:t>
            </a:r>
            <a:r>
              <a:rPr lang="en-US" sz="3000" dirty="0"/>
              <a:t> - </a:t>
            </a:r>
            <a:r>
              <a:rPr lang="en-US" sz="3000" b="1" dirty="0">
                <a:solidFill>
                  <a:srgbClr val="1E2761"/>
                </a:solidFill>
                <a:latin typeface="Cambria" pitchFamily="34" charset="0"/>
                <a:ea typeface="Cambria" pitchFamily="34" charset="-122"/>
                <a:cs typeface="Cambria" pitchFamily="34" charset="-120"/>
              </a:rPr>
              <a:t>1 in 4 Singaporeans will be 65 or older</a:t>
            </a:r>
            <a:endParaRPr lang="en-US" sz="3000" dirty="0"/>
          </a:p>
        </p:txBody>
      </p:sp>
      <p:sp>
        <p:nvSpPr>
          <p:cNvPr id="5" name="Shape 3"/>
          <p:cNvSpPr/>
          <p:nvPr/>
        </p:nvSpPr>
        <p:spPr>
          <a:xfrm>
            <a:off x="548640" y="3429000"/>
            <a:ext cx="3611880" cy="2423160"/>
          </a:xfrm>
          <a:prstGeom prst="rect">
            <a:avLst/>
          </a:prstGeom>
          <a:solidFill>
            <a:srgbClr val="F5F7FA"/>
          </a:solidFill>
          <a:ln w="6350">
            <a:solidFill>
              <a:srgbClr val="D8DEE9"/>
            </a:solidFill>
            <a:prstDash val="solid"/>
          </a:ln>
        </p:spPr>
      </p:sp>
      <p:sp>
        <p:nvSpPr>
          <p:cNvPr id="6" name="Shape 4"/>
          <p:cNvSpPr/>
          <p:nvPr/>
        </p:nvSpPr>
        <p:spPr>
          <a:xfrm>
            <a:off x="548640" y="3429000"/>
            <a:ext cx="3611880" cy="137160"/>
          </a:xfrm>
          <a:prstGeom prst="rect">
            <a:avLst/>
          </a:prstGeom>
          <a:solidFill>
            <a:srgbClr val="1E2761"/>
          </a:solidFill>
          <a:ln w="12700">
            <a:solidFill>
              <a:srgbClr val="1E2761"/>
            </a:solidFill>
            <a:prstDash val="solid"/>
          </a:ln>
        </p:spPr>
      </p:sp>
      <p:sp>
        <p:nvSpPr>
          <p:cNvPr id="7" name="Text 5"/>
          <p:cNvSpPr txBox="1"/>
          <p:nvPr/>
        </p:nvSpPr>
        <p:spPr>
          <a:xfrm>
            <a:off x="822960" y="3657600"/>
            <a:ext cx="3108960" cy="548640"/>
          </a:xfrm>
          <a:prstGeom prst="rect">
            <a:avLst/>
          </a:prstGeom>
          <a:noFill/>
          <a:ln/>
        </p:spPr>
        <p:txBody>
          <a:bodyPr wrap="square" lIns="0" tIns="0" rIns="0" bIns="0" rtlCol="0" anchor="ctr"/>
          <a:lstStyle/>
          <a:p>
            <a:pPr marL="0" indent="0">
              <a:buNone/>
            </a:pPr>
            <a:r>
              <a:rPr lang="en-US" sz="2200" b="1" dirty="0">
                <a:solidFill>
                  <a:srgbClr val="1E2761"/>
                </a:solidFill>
                <a:latin typeface="Cambria" pitchFamily="34" charset="0"/>
                <a:ea typeface="Cambria" pitchFamily="34" charset="-122"/>
                <a:cs typeface="Cambria" pitchFamily="34" charset="-120"/>
              </a:rPr>
              <a:t>Ageing</a:t>
            </a:r>
            <a:endParaRPr lang="en-US" sz="2200" dirty="0"/>
          </a:p>
        </p:txBody>
      </p:sp>
      <p:sp>
        <p:nvSpPr>
          <p:cNvPr id="8" name="Shape 6"/>
          <p:cNvSpPr/>
          <p:nvPr/>
        </p:nvSpPr>
        <p:spPr>
          <a:xfrm>
            <a:off x="822960" y="4251960"/>
            <a:ext cx="640080" cy="0"/>
          </a:xfrm>
          <a:prstGeom prst="line">
            <a:avLst/>
          </a:prstGeom>
          <a:noFill/>
          <a:ln w="25400">
            <a:solidFill>
              <a:srgbClr val="1E2761"/>
            </a:solidFill>
            <a:prstDash val="solid"/>
          </a:ln>
        </p:spPr>
      </p:sp>
      <p:sp>
        <p:nvSpPr>
          <p:cNvPr id="9" name="Text 7"/>
          <p:cNvSpPr txBox="1"/>
          <p:nvPr/>
        </p:nvSpPr>
        <p:spPr>
          <a:xfrm>
            <a:off x="822960" y="4389120"/>
            <a:ext cx="3108960" cy="1371600"/>
          </a:xfrm>
          <a:prstGeom prst="rect">
            <a:avLst/>
          </a:prstGeom>
          <a:noFill/>
          <a:ln/>
        </p:spPr>
        <p:txBody>
          <a:bodyPr wrap="square" lIns="0" tIns="0" rIns="0" bIns="0" rtlCol="0" anchor="t"/>
          <a:lstStyle/>
          <a:p>
            <a:pPr marL="0" indent="0">
              <a:spcAft>
                <a:spcPts val="400"/>
              </a:spcAft>
              <a:buNone/>
            </a:pPr>
            <a:r>
              <a:rPr lang="en-US" sz="1300" dirty="0">
                <a:solidFill>
                  <a:srgbClr val="1A1A1A"/>
                </a:solidFill>
                <a:latin typeface="Calibri" pitchFamily="34" charset="0"/>
                <a:ea typeface="Calibri" pitchFamily="34" charset="-122"/>
                <a:cs typeface="Calibri" pitchFamily="34" charset="-120"/>
              </a:rPr>
              <a:t>2.7 working-age Singaporeans per senior by 2030 — down from 5.7 in 2015.</a:t>
            </a:r>
            <a:endParaRPr lang="en-US" sz="1300" dirty="0"/>
          </a:p>
        </p:txBody>
      </p:sp>
      <p:sp>
        <p:nvSpPr>
          <p:cNvPr id="10" name="Shape 8"/>
          <p:cNvSpPr/>
          <p:nvPr/>
        </p:nvSpPr>
        <p:spPr>
          <a:xfrm>
            <a:off x="4343400" y="3429000"/>
            <a:ext cx="3611880" cy="2423160"/>
          </a:xfrm>
          <a:prstGeom prst="rect">
            <a:avLst/>
          </a:prstGeom>
          <a:solidFill>
            <a:srgbClr val="F5F7FA"/>
          </a:solidFill>
          <a:ln w="6350">
            <a:solidFill>
              <a:srgbClr val="D8DEE9"/>
            </a:solidFill>
            <a:prstDash val="solid"/>
          </a:ln>
        </p:spPr>
      </p:sp>
      <p:sp>
        <p:nvSpPr>
          <p:cNvPr id="11" name="Shape 9"/>
          <p:cNvSpPr/>
          <p:nvPr/>
        </p:nvSpPr>
        <p:spPr>
          <a:xfrm>
            <a:off x="4343400" y="3429000"/>
            <a:ext cx="3611880" cy="137160"/>
          </a:xfrm>
          <a:prstGeom prst="rect">
            <a:avLst/>
          </a:prstGeom>
          <a:solidFill>
            <a:srgbClr val="50808E"/>
          </a:solidFill>
          <a:ln w="12700">
            <a:solidFill>
              <a:srgbClr val="50808E"/>
            </a:solidFill>
            <a:prstDash val="solid"/>
          </a:ln>
        </p:spPr>
      </p:sp>
      <p:sp>
        <p:nvSpPr>
          <p:cNvPr id="12" name="Text 10"/>
          <p:cNvSpPr txBox="1"/>
          <p:nvPr/>
        </p:nvSpPr>
        <p:spPr>
          <a:xfrm>
            <a:off x="4617720" y="3657600"/>
            <a:ext cx="3108960" cy="548640"/>
          </a:xfrm>
          <a:prstGeom prst="rect">
            <a:avLst/>
          </a:prstGeom>
          <a:noFill/>
          <a:ln/>
        </p:spPr>
        <p:txBody>
          <a:bodyPr wrap="square" lIns="0" tIns="0" rIns="0" bIns="0" rtlCol="0" anchor="ctr"/>
          <a:lstStyle/>
          <a:p>
            <a:pPr marL="0" indent="0">
              <a:buNone/>
            </a:pPr>
            <a:r>
              <a:rPr lang="en-US" sz="2200" b="1" dirty="0">
                <a:solidFill>
                  <a:srgbClr val="1E2761"/>
                </a:solidFill>
                <a:latin typeface="Cambria" pitchFamily="34" charset="0"/>
                <a:ea typeface="Cambria" pitchFamily="34" charset="-122"/>
                <a:cs typeface="Cambria" pitchFamily="34" charset="-120"/>
              </a:rPr>
              <a:t>Chronic</a:t>
            </a:r>
            <a:endParaRPr lang="en-US" sz="2200" dirty="0"/>
          </a:p>
        </p:txBody>
      </p:sp>
      <p:sp>
        <p:nvSpPr>
          <p:cNvPr id="13" name="Shape 11"/>
          <p:cNvSpPr/>
          <p:nvPr/>
        </p:nvSpPr>
        <p:spPr>
          <a:xfrm>
            <a:off x="4617720" y="4251960"/>
            <a:ext cx="640080" cy="0"/>
          </a:xfrm>
          <a:prstGeom prst="line">
            <a:avLst/>
          </a:prstGeom>
          <a:noFill/>
          <a:ln w="25400">
            <a:solidFill>
              <a:srgbClr val="50808E"/>
            </a:solidFill>
            <a:prstDash val="solid"/>
          </a:ln>
        </p:spPr>
      </p:sp>
      <p:sp>
        <p:nvSpPr>
          <p:cNvPr id="14" name="Text 12"/>
          <p:cNvSpPr txBox="1"/>
          <p:nvPr/>
        </p:nvSpPr>
        <p:spPr>
          <a:xfrm>
            <a:off x="4617720" y="4389120"/>
            <a:ext cx="3108960" cy="1371600"/>
          </a:xfrm>
          <a:prstGeom prst="rect">
            <a:avLst/>
          </a:prstGeom>
          <a:noFill/>
          <a:ln/>
        </p:spPr>
        <p:txBody>
          <a:bodyPr wrap="square" lIns="0" tIns="0" rIns="0" bIns="0" rtlCol="0" anchor="t"/>
          <a:lstStyle/>
          <a:p>
            <a:pPr marL="0" indent="0">
              <a:spcAft>
                <a:spcPts val="400"/>
              </a:spcAft>
              <a:buNone/>
            </a:pPr>
            <a:r>
              <a:rPr lang="en-US" sz="1300" dirty="0">
                <a:solidFill>
                  <a:srgbClr val="1A1A1A"/>
                </a:solidFill>
                <a:latin typeface="Calibri" pitchFamily="34" charset="0"/>
                <a:ea typeface="Calibri" pitchFamily="34" charset="-122"/>
                <a:cs typeface="Calibri" pitchFamily="34" charset="-120"/>
              </a:rPr>
              <a:t>Compounds over decades. Subscription payment not one time-off.</a:t>
            </a:r>
            <a:endParaRPr lang="en-US" sz="1300" dirty="0"/>
          </a:p>
        </p:txBody>
      </p:sp>
      <p:sp>
        <p:nvSpPr>
          <p:cNvPr id="15" name="Shape 13"/>
          <p:cNvSpPr/>
          <p:nvPr/>
        </p:nvSpPr>
        <p:spPr>
          <a:xfrm>
            <a:off x="8138160" y="3429000"/>
            <a:ext cx="3611880" cy="2423160"/>
          </a:xfrm>
          <a:prstGeom prst="rect">
            <a:avLst/>
          </a:prstGeom>
          <a:solidFill>
            <a:srgbClr val="F5F7FA"/>
          </a:solidFill>
          <a:ln w="6350">
            <a:solidFill>
              <a:srgbClr val="D8DEE9"/>
            </a:solidFill>
            <a:prstDash val="solid"/>
          </a:ln>
        </p:spPr>
      </p:sp>
      <p:sp>
        <p:nvSpPr>
          <p:cNvPr id="16" name="Shape 14"/>
          <p:cNvSpPr/>
          <p:nvPr/>
        </p:nvSpPr>
        <p:spPr>
          <a:xfrm>
            <a:off x="8138160" y="3429000"/>
            <a:ext cx="3611880" cy="137160"/>
          </a:xfrm>
          <a:prstGeom prst="rect">
            <a:avLst/>
          </a:prstGeom>
          <a:solidFill>
            <a:srgbClr val="F96167"/>
          </a:solidFill>
          <a:ln w="12700">
            <a:solidFill>
              <a:srgbClr val="F96167"/>
            </a:solidFill>
            <a:prstDash val="solid"/>
          </a:ln>
        </p:spPr>
      </p:sp>
      <p:sp>
        <p:nvSpPr>
          <p:cNvPr id="17" name="Text 15"/>
          <p:cNvSpPr txBox="1"/>
          <p:nvPr/>
        </p:nvSpPr>
        <p:spPr>
          <a:xfrm>
            <a:off x="8412480" y="3657600"/>
            <a:ext cx="3108960" cy="548640"/>
          </a:xfrm>
          <a:prstGeom prst="rect">
            <a:avLst/>
          </a:prstGeom>
          <a:noFill/>
          <a:ln/>
        </p:spPr>
        <p:txBody>
          <a:bodyPr wrap="square" lIns="0" tIns="0" rIns="0" bIns="0" rtlCol="0" anchor="ctr"/>
          <a:lstStyle/>
          <a:p>
            <a:pPr marL="0" indent="0">
              <a:buNone/>
            </a:pPr>
            <a:r>
              <a:rPr lang="en-US" sz="2200" b="1" dirty="0">
                <a:solidFill>
                  <a:srgbClr val="1E2761"/>
                </a:solidFill>
                <a:latin typeface="Cambria" pitchFamily="34" charset="0"/>
                <a:ea typeface="Cambria" pitchFamily="34" charset="-122"/>
                <a:cs typeface="Cambria" pitchFamily="34" charset="-120"/>
              </a:rPr>
              <a:t>Workforce</a:t>
            </a:r>
            <a:endParaRPr lang="en-US" sz="2200" dirty="0"/>
          </a:p>
        </p:txBody>
      </p:sp>
      <p:sp>
        <p:nvSpPr>
          <p:cNvPr id="18" name="Shape 16"/>
          <p:cNvSpPr/>
          <p:nvPr/>
        </p:nvSpPr>
        <p:spPr>
          <a:xfrm>
            <a:off x="8412480" y="4251960"/>
            <a:ext cx="640080" cy="0"/>
          </a:xfrm>
          <a:prstGeom prst="line">
            <a:avLst/>
          </a:prstGeom>
          <a:noFill/>
          <a:ln w="25400">
            <a:solidFill>
              <a:srgbClr val="F96167"/>
            </a:solidFill>
            <a:prstDash val="solid"/>
          </a:ln>
        </p:spPr>
      </p:sp>
      <p:sp>
        <p:nvSpPr>
          <p:cNvPr id="19" name="Text 17"/>
          <p:cNvSpPr txBox="1"/>
          <p:nvPr/>
        </p:nvSpPr>
        <p:spPr>
          <a:xfrm>
            <a:off x="8412480" y="4389120"/>
            <a:ext cx="3108960" cy="1371600"/>
          </a:xfrm>
          <a:prstGeom prst="rect">
            <a:avLst/>
          </a:prstGeom>
          <a:noFill/>
          <a:ln/>
        </p:spPr>
        <p:txBody>
          <a:bodyPr wrap="square" lIns="0" tIns="0" rIns="0" bIns="0" rtlCol="0" anchor="t"/>
          <a:lstStyle/>
          <a:p>
            <a:pPr marL="0" indent="0">
              <a:spcAft>
                <a:spcPts val="400"/>
              </a:spcAft>
              <a:buNone/>
            </a:pPr>
            <a:r>
              <a:rPr lang="en-US" sz="1300" dirty="0">
                <a:solidFill>
                  <a:srgbClr val="1A1A1A"/>
                </a:solidFill>
                <a:latin typeface="Calibri" pitchFamily="34" charset="0"/>
                <a:ea typeface="Calibri" pitchFamily="34" charset="-122"/>
                <a:cs typeface="Calibri" pitchFamily="34" charset="-120"/>
              </a:rPr>
              <a:t>Global shortfall ~15M health workers by 2030 (WHO).</a:t>
            </a:r>
            <a:endParaRPr lang="en-US" sz="1300" dirty="0"/>
          </a:p>
        </p:txBody>
      </p:sp>
      <p:sp>
        <p:nvSpPr>
          <p:cNvPr id="20" name="Text 18"/>
          <p:cNvSpPr txBox="1"/>
          <p:nvPr/>
        </p:nvSpPr>
        <p:spPr>
          <a:xfrm>
            <a:off x="548640" y="6080760"/>
            <a:ext cx="11338560" cy="365760"/>
          </a:xfrm>
          <a:prstGeom prst="rect">
            <a:avLst/>
          </a:prstGeom>
          <a:noFill/>
          <a:ln/>
        </p:spPr>
        <p:txBody>
          <a:bodyPr wrap="square" lIns="0" tIns="0" rIns="0" bIns="0" rtlCol="0" anchor="ctr"/>
          <a:lstStyle/>
          <a:p>
            <a:pPr marL="0" indent="0" algn="ctr">
              <a:buNone/>
            </a:pPr>
            <a:r>
              <a:rPr lang="en-US" sz="1500" b="1" i="1" dirty="0">
                <a:solidFill>
                  <a:srgbClr val="1E2761"/>
                </a:solidFill>
                <a:latin typeface="Cambria" pitchFamily="34" charset="0"/>
                <a:ea typeface="Cambria" pitchFamily="34" charset="-122"/>
                <a:cs typeface="Cambria" pitchFamily="34" charset="-120"/>
              </a:rPr>
              <a:t>The care model we have was not built for this.</a:t>
            </a:r>
            <a:endParaRPr lang="en-US" sz="1500" dirty="0"/>
          </a:p>
        </p:txBody>
      </p:sp>
      <p:sp>
        <p:nvSpPr>
          <p:cNvPr id="21" name="Text 19"/>
          <p:cNvSpPr txBox="1"/>
          <p:nvPr/>
        </p:nvSpPr>
        <p:spPr>
          <a:xfrm>
            <a:off x="320040" y="6537960"/>
            <a:ext cx="9144000" cy="274320"/>
          </a:xfrm>
          <a:prstGeom prst="rect">
            <a:avLst/>
          </a:prstGeom>
          <a:noFill/>
          <a:ln/>
        </p:spPr>
        <p:txBody>
          <a:bodyPr wrap="square" lIns="0" tIns="0" rIns="0" bIns="0" rtlCol="0" anchor="ctr"/>
          <a:lstStyle/>
          <a:p>
            <a:pPr marL="0" indent="0">
              <a:buNone/>
            </a:pPr>
            <a:r>
              <a:rPr lang="en-US" sz="900" dirty="0">
                <a:solidFill>
                  <a:srgbClr val="6B7280"/>
                </a:solidFill>
                <a:latin typeface="Calibri" pitchFamily="34" charset="0"/>
                <a:ea typeface="Calibri" pitchFamily="34" charset="-122"/>
                <a:cs typeface="Calibri" pitchFamily="34" charset="-120"/>
              </a:rPr>
              <a:t>Dr Andrew Makmur · GCTO NUHS · IMDRF Scene Setting · 14 Sep 2026</a:t>
            </a:r>
            <a:endParaRPr lang="en-US" sz="900" dirty="0"/>
          </a:p>
        </p:txBody>
      </p:sp>
      <p:sp>
        <p:nvSpPr>
          <p:cNvPr id="22" name="Text 20"/>
          <p:cNvSpPr txBox="1"/>
          <p:nvPr/>
        </p:nvSpPr>
        <p:spPr>
          <a:xfrm>
            <a:off x="11521440" y="6537960"/>
            <a:ext cx="365760" cy="274320"/>
          </a:xfrm>
          <a:prstGeom prst="rect">
            <a:avLst/>
          </a:prstGeom>
          <a:noFill/>
          <a:ln/>
        </p:spPr>
        <p:txBody>
          <a:bodyPr wrap="square" lIns="0" tIns="0" rIns="0" bIns="0" rtlCol="0" anchor="ctr"/>
          <a:lstStyle/>
          <a:p>
            <a:pPr marL="0" indent="0" algn="r">
              <a:buNone/>
            </a:pPr>
            <a:r>
              <a:rPr lang="en-US" sz="1000" dirty="0">
                <a:solidFill>
                  <a:srgbClr val="6B7280"/>
                </a:solidFill>
                <a:latin typeface="Calibri" pitchFamily="34" charset="0"/>
                <a:ea typeface="Calibri" pitchFamily="34" charset="-122"/>
                <a:cs typeface="Calibri"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502920"/>
            <a:ext cx="10058400" cy="457200"/>
          </a:xfrm>
          <a:prstGeom prst="rect">
            <a:avLst/>
          </a:prstGeom>
          <a:noFill/>
          <a:ln/>
        </p:spPr>
        <p:txBody>
          <a:bodyPr wrap="square" lIns="0" tIns="0" rIns="0" bIns="0" rtlCol="0" anchor="ctr"/>
          <a:lstStyle/>
          <a:p>
            <a:pPr marL="0" indent="0">
              <a:buNone/>
            </a:pPr>
            <a:r>
              <a:rPr lang="en-US" sz="1300" b="1" kern="0" spc="400" dirty="0">
                <a:solidFill>
                  <a:srgbClr val="6B7280"/>
                </a:solidFill>
                <a:latin typeface="Calibri" pitchFamily="34" charset="0"/>
                <a:ea typeface="Calibri" pitchFamily="34" charset="-122"/>
                <a:cs typeface="Calibri" pitchFamily="34" charset="-120"/>
              </a:rPr>
              <a:t>THE DESTINATION  ·  02</a:t>
            </a:r>
            <a:endParaRPr lang="en-US" sz="1300" dirty="0"/>
          </a:p>
        </p:txBody>
      </p:sp>
      <p:sp>
        <p:nvSpPr>
          <p:cNvPr id="3" name="Text 1"/>
          <p:cNvSpPr txBox="1"/>
          <p:nvPr/>
        </p:nvSpPr>
        <p:spPr>
          <a:xfrm>
            <a:off x="548640" y="1051560"/>
            <a:ext cx="10972800" cy="822960"/>
          </a:xfrm>
          <a:prstGeom prst="rect">
            <a:avLst/>
          </a:prstGeom>
          <a:noFill/>
          <a:ln/>
        </p:spPr>
        <p:txBody>
          <a:bodyPr wrap="square" lIns="0" tIns="0" rIns="0" bIns="0" rtlCol="0" anchor="ctr"/>
          <a:lstStyle/>
          <a:p>
            <a:pPr marL="0" indent="0">
              <a:buNone/>
            </a:pPr>
            <a:r>
              <a:rPr lang="en-US" sz="3200" b="1" dirty="0">
                <a:solidFill>
                  <a:srgbClr val="1E2761"/>
                </a:solidFill>
                <a:latin typeface="Cambria" pitchFamily="34" charset="0"/>
                <a:ea typeface="Cambria" pitchFamily="34" charset="-122"/>
                <a:cs typeface="Cambria" pitchFamily="34" charset="-120"/>
              </a:rPr>
              <a:t>The care model that has to emerge.</a:t>
            </a:r>
            <a:endParaRPr lang="en-US" sz="3200" dirty="0"/>
          </a:p>
        </p:txBody>
      </p:sp>
      <p:sp>
        <p:nvSpPr>
          <p:cNvPr id="4" name="Shape 2"/>
          <p:cNvSpPr/>
          <p:nvPr/>
        </p:nvSpPr>
        <p:spPr>
          <a:xfrm>
            <a:off x="548640" y="2194560"/>
            <a:ext cx="4389120" cy="777240"/>
          </a:xfrm>
          <a:prstGeom prst="rect">
            <a:avLst/>
          </a:prstGeom>
          <a:solidFill>
            <a:srgbClr val="F5F7FA"/>
          </a:solidFill>
          <a:ln w="6350">
            <a:solidFill>
              <a:srgbClr val="D8DEE9"/>
            </a:solidFill>
            <a:prstDash val="solid"/>
          </a:ln>
        </p:spPr>
      </p:sp>
      <p:sp>
        <p:nvSpPr>
          <p:cNvPr id="5" name="Text 3"/>
          <p:cNvSpPr txBox="1"/>
          <p:nvPr/>
        </p:nvSpPr>
        <p:spPr>
          <a:xfrm>
            <a:off x="731520" y="2194560"/>
            <a:ext cx="4023360" cy="777240"/>
          </a:xfrm>
          <a:prstGeom prst="rect">
            <a:avLst/>
          </a:prstGeom>
          <a:noFill/>
          <a:ln/>
        </p:spPr>
        <p:txBody>
          <a:bodyPr wrap="square" lIns="0" tIns="0" rIns="0" bIns="0" rtlCol="0" anchor="ctr"/>
          <a:lstStyle/>
          <a:p>
            <a:pPr marL="0" indent="0">
              <a:buNone/>
            </a:pPr>
            <a:r>
              <a:rPr lang="en-US" sz="1900" dirty="0">
                <a:solidFill>
                  <a:srgbClr val="6B7280"/>
                </a:solidFill>
                <a:latin typeface="Cambria" pitchFamily="34" charset="0"/>
                <a:ea typeface="Cambria" pitchFamily="34" charset="-122"/>
                <a:cs typeface="Cambria" pitchFamily="34" charset="-120"/>
              </a:rPr>
              <a:t>Episodic</a:t>
            </a:r>
            <a:endParaRPr lang="en-US" sz="1900" dirty="0"/>
          </a:p>
        </p:txBody>
      </p:sp>
      <p:sp>
        <p:nvSpPr>
          <p:cNvPr id="6" name="Text 4"/>
          <p:cNvSpPr txBox="1"/>
          <p:nvPr/>
        </p:nvSpPr>
        <p:spPr>
          <a:xfrm>
            <a:off x="5074920" y="2194560"/>
            <a:ext cx="822960" cy="777240"/>
          </a:xfrm>
          <a:prstGeom prst="rect">
            <a:avLst/>
          </a:prstGeom>
          <a:noFill/>
          <a:ln/>
        </p:spPr>
        <p:txBody>
          <a:bodyPr wrap="square" lIns="0" tIns="0" rIns="0" bIns="0" rtlCol="0" anchor="ctr"/>
          <a:lstStyle/>
          <a:p>
            <a:pPr marL="0" indent="0" algn="ctr">
              <a:buNone/>
            </a:pPr>
            <a:r>
              <a:rPr lang="en-US" sz="3200" b="1" dirty="0">
                <a:solidFill>
                  <a:srgbClr val="F96167"/>
                </a:solidFill>
                <a:latin typeface="Cambria" pitchFamily="34" charset="0"/>
                <a:ea typeface="Cambria" pitchFamily="34" charset="-122"/>
                <a:cs typeface="Cambria" pitchFamily="34" charset="-120"/>
              </a:rPr>
              <a:t>→</a:t>
            </a:r>
            <a:endParaRPr lang="en-US" sz="3200" dirty="0"/>
          </a:p>
        </p:txBody>
      </p:sp>
      <p:sp>
        <p:nvSpPr>
          <p:cNvPr id="7" name="Shape 5"/>
          <p:cNvSpPr/>
          <p:nvPr/>
        </p:nvSpPr>
        <p:spPr>
          <a:xfrm>
            <a:off x="6035040" y="2194560"/>
            <a:ext cx="5577840" cy="777240"/>
          </a:xfrm>
          <a:prstGeom prst="rect">
            <a:avLst/>
          </a:prstGeom>
          <a:solidFill>
            <a:srgbClr val="1E2761"/>
          </a:solidFill>
          <a:ln w="12700">
            <a:solidFill>
              <a:srgbClr val="1E2761"/>
            </a:solidFill>
            <a:prstDash val="solid"/>
          </a:ln>
        </p:spPr>
      </p:sp>
      <p:sp>
        <p:nvSpPr>
          <p:cNvPr id="8" name="Text 6"/>
          <p:cNvSpPr txBox="1"/>
          <p:nvPr/>
        </p:nvSpPr>
        <p:spPr>
          <a:xfrm>
            <a:off x="6263640" y="2194560"/>
            <a:ext cx="5212080" cy="777240"/>
          </a:xfrm>
          <a:prstGeom prst="rect">
            <a:avLst/>
          </a:prstGeom>
          <a:noFill/>
          <a:ln/>
        </p:spPr>
        <p:txBody>
          <a:bodyPr wrap="square" lIns="0" tIns="0" rIns="0" bIns="0" rtlCol="0" anchor="ctr"/>
          <a:lstStyle/>
          <a:p>
            <a:pPr marL="0" indent="0">
              <a:buNone/>
            </a:pPr>
            <a:r>
              <a:rPr lang="en-US" sz="2000" b="1" dirty="0" err="1">
                <a:solidFill>
                  <a:srgbClr val="FFFFFF"/>
                </a:solidFill>
                <a:latin typeface="Cambria" pitchFamily="34" charset="0"/>
                <a:ea typeface="Cambria" pitchFamily="34" charset="-122"/>
                <a:cs typeface="Cambria" pitchFamily="34" charset="-120"/>
              </a:rPr>
              <a:t>Continuos</a:t>
            </a:r>
            <a:endParaRPr lang="en-US" sz="2000" dirty="0"/>
          </a:p>
        </p:txBody>
      </p:sp>
      <p:sp>
        <p:nvSpPr>
          <p:cNvPr id="9" name="Shape 7"/>
          <p:cNvSpPr/>
          <p:nvPr/>
        </p:nvSpPr>
        <p:spPr>
          <a:xfrm>
            <a:off x="548640" y="3154680"/>
            <a:ext cx="4389120" cy="777240"/>
          </a:xfrm>
          <a:prstGeom prst="rect">
            <a:avLst/>
          </a:prstGeom>
          <a:solidFill>
            <a:srgbClr val="F5F7FA"/>
          </a:solidFill>
          <a:ln w="6350">
            <a:solidFill>
              <a:srgbClr val="D8DEE9"/>
            </a:solidFill>
            <a:prstDash val="solid"/>
          </a:ln>
        </p:spPr>
      </p:sp>
      <p:sp>
        <p:nvSpPr>
          <p:cNvPr id="10" name="Text 8"/>
          <p:cNvSpPr txBox="1"/>
          <p:nvPr/>
        </p:nvSpPr>
        <p:spPr>
          <a:xfrm>
            <a:off x="731520" y="3154680"/>
            <a:ext cx="4023360" cy="777240"/>
          </a:xfrm>
          <a:prstGeom prst="rect">
            <a:avLst/>
          </a:prstGeom>
          <a:noFill/>
          <a:ln/>
        </p:spPr>
        <p:txBody>
          <a:bodyPr wrap="square" lIns="0" tIns="0" rIns="0" bIns="0" rtlCol="0" anchor="ctr"/>
          <a:lstStyle/>
          <a:p>
            <a:pPr marL="0" indent="0">
              <a:buNone/>
            </a:pPr>
            <a:r>
              <a:rPr lang="en-US" sz="1900" dirty="0">
                <a:solidFill>
                  <a:srgbClr val="6B7280"/>
                </a:solidFill>
                <a:latin typeface="Cambria" pitchFamily="34" charset="0"/>
                <a:ea typeface="Cambria" pitchFamily="34" charset="-122"/>
                <a:cs typeface="Cambria" pitchFamily="34" charset="-120"/>
              </a:rPr>
              <a:t>Acute hospital-centred</a:t>
            </a:r>
            <a:endParaRPr lang="en-US" sz="1900" dirty="0"/>
          </a:p>
        </p:txBody>
      </p:sp>
      <p:sp>
        <p:nvSpPr>
          <p:cNvPr id="11" name="Text 9"/>
          <p:cNvSpPr txBox="1"/>
          <p:nvPr/>
        </p:nvSpPr>
        <p:spPr>
          <a:xfrm>
            <a:off x="5074920" y="3154680"/>
            <a:ext cx="822960" cy="777240"/>
          </a:xfrm>
          <a:prstGeom prst="rect">
            <a:avLst/>
          </a:prstGeom>
          <a:noFill/>
          <a:ln/>
        </p:spPr>
        <p:txBody>
          <a:bodyPr wrap="square" lIns="0" tIns="0" rIns="0" bIns="0" rtlCol="0" anchor="ctr"/>
          <a:lstStyle/>
          <a:p>
            <a:pPr marL="0" indent="0" algn="ctr">
              <a:buNone/>
            </a:pPr>
            <a:r>
              <a:rPr lang="en-US" sz="3200" b="1" dirty="0">
                <a:solidFill>
                  <a:srgbClr val="F96167"/>
                </a:solidFill>
                <a:latin typeface="Cambria" pitchFamily="34" charset="0"/>
                <a:ea typeface="Cambria" pitchFamily="34" charset="-122"/>
                <a:cs typeface="Cambria" pitchFamily="34" charset="-120"/>
              </a:rPr>
              <a:t>→</a:t>
            </a:r>
            <a:endParaRPr lang="en-US" sz="3200" dirty="0"/>
          </a:p>
        </p:txBody>
      </p:sp>
      <p:sp>
        <p:nvSpPr>
          <p:cNvPr id="12" name="Shape 10"/>
          <p:cNvSpPr/>
          <p:nvPr/>
        </p:nvSpPr>
        <p:spPr>
          <a:xfrm>
            <a:off x="6035040" y="3154680"/>
            <a:ext cx="5577840" cy="777240"/>
          </a:xfrm>
          <a:prstGeom prst="rect">
            <a:avLst/>
          </a:prstGeom>
          <a:solidFill>
            <a:srgbClr val="1E2761"/>
          </a:solidFill>
          <a:ln w="12700">
            <a:solidFill>
              <a:srgbClr val="1E2761"/>
            </a:solidFill>
            <a:prstDash val="solid"/>
          </a:ln>
        </p:spPr>
      </p:sp>
      <p:sp>
        <p:nvSpPr>
          <p:cNvPr id="13" name="Text 11"/>
          <p:cNvSpPr txBox="1"/>
          <p:nvPr/>
        </p:nvSpPr>
        <p:spPr>
          <a:xfrm>
            <a:off x="6263640" y="3154680"/>
            <a:ext cx="5212080" cy="777240"/>
          </a:xfrm>
          <a:prstGeom prst="rect">
            <a:avLst/>
          </a:prstGeom>
          <a:noFill/>
          <a:ln/>
        </p:spPr>
        <p:txBody>
          <a:bodyPr wrap="square" lIns="0" tIns="0" rIns="0" bIns="0" rtlCol="0" anchor="ctr"/>
          <a:lstStyle/>
          <a:p>
            <a:pPr marL="0" indent="0">
              <a:buNone/>
            </a:pPr>
            <a:r>
              <a:rPr lang="en-US" sz="2000" b="1" dirty="0">
                <a:solidFill>
                  <a:srgbClr val="FFFFFF"/>
                </a:solidFill>
                <a:latin typeface="Cambria" pitchFamily="34" charset="0"/>
                <a:ea typeface="Cambria" pitchFamily="34" charset="-122"/>
                <a:cs typeface="Cambria" pitchFamily="34" charset="-120"/>
              </a:rPr>
              <a:t>Community + home-based</a:t>
            </a:r>
            <a:endParaRPr lang="en-US" sz="2000" dirty="0"/>
          </a:p>
        </p:txBody>
      </p:sp>
      <p:sp>
        <p:nvSpPr>
          <p:cNvPr id="14" name="Shape 12"/>
          <p:cNvSpPr/>
          <p:nvPr/>
        </p:nvSpPr>
        <p:spPr>
          <a:xfrm>
            <a:off x="548640" y="4114800"/>
            <a:ext cx="4389120" cy="777240"/>
          </a:xfrm>
          <a:prstGeom prst="rect">
            <a:avLst/>
          </a:prstGeom>
          <a:solidFill>
            <a:srgbClr val="F5F7FA"/>
          </a:solidFill>
          <a:ln w="6350">
            <a:solidFill>
              <a:srgbClr val="D8DEE9"/>
            </a:solidFill>
            <a:prstDash val="solid"/>
          </a:ln>
        </p:spPr>
      </p:sp>
      <p:sp>
        <p:nvSpPr>
          <p:cNvPr id="15" name="Text 13"/>
          <p:cNvSpPr txBox="1"/>
          <p:nvPr/>
        </p:nvSpPr>
        <p:spPr>
          <a:xfrm>
            <a:off x="731520" y="4114800"/>
            <a:ext cx="4023360" cy="777240"/>
          </a:xfrm>
          <a:prstGeom prst="rect">
            <a:avLst/>
          </a:prstGeom>
          <a:noFill/>
          <a:ln/>
        </p:spPr>
        <p:txBody>
          <a:bodyPr wrap="square" lIns="0" tIns="0" rIns="0" bIns="0" rtlCol="0" anchor="ctr"/>
          <a:lstStyle/>
          <a:p>
            <a:pPr marL="0" indent="0">
              <a:buNone/>
            </a:pPr>
            <a:r>
              <a:rPr lang="en-US" sz="1900" dirty="0">
                <a:solidFill>
                  <a:srgbClr val="6B7280"/>
                </a:solidFill>
                <a:latin typeface="Cambria" pitchFamily="34" charset="0"/>
                <a:ea typeface="Cambria" pitchFamily="34" charset="-122"/>
                <a:cs typeface="Cambria" pitchFamily="34" charset="-120"/>
              </a:rPr>
              <a:t>Fee-per-encounter</a:t>
            </a:r>
            <a:endParaRPr lang="en-US" sz="1900" dirty="0"/>
          </a:p>
        </p:txBody>
      </p:sp>
      <p:sp>
        <p:nvSpPr>
          <p:cNvPr id="16" name="Text 14"/>
          <p:cNvSpPr txBox="1"/>
          <p:nvPr/>
        </p:nvSpPr>
        <p:spPr>
          <a:xfrm>
            <a:off x="5074920" y="4114800"/>
            <a:ext cx="822960" cy="777240"/>
          </a:xfrm>
          <a:prstGeom prst="rect">
            <a:avLst/>
          </a:prstGeom>
          <a:noFill/>
          <a:ln/>
        </p:spPr>
        <p:txBody>
          <a:bodyPr wrap="square" lIns="0" tIns="0" rIns="0" bIns="0" rtlCol="0" anchor="ctr"/>
          <a:lstStyle/>
          <a:p>
            <a:pPr marL="0" indent="0" algn="ctr">
              <a:buNone/>
            </a:pPr>
            <a:r>
              <a:rPr lang="en-US" sz="3200" b="1" dirty="0">
                <a:solidFill>
                  <a:srgbClr val="F96167"/>
                </a:solidFill>
                <a:latin typeface="Cambria" pitchFamily="34" charset="0"/>
                <a:ea typeface="Cambria" pitchFamily="34" charset="-122"/>
                <a:cs typeface="Cambria" pitchFamily="34" charset="-120"/>
              </a:rPr>
              <a:t>→</a:t>
            </a:r>
            <a:endParaRPr lang="en-US" sz="3200" dirty="0"/>
          </a:p>
        </p:txBody>
      </p:sp>
      <p:sp>
        <p:nvSpPr>
          <p:cNvPr id="17" name="Shape 15"/>
          <p:cNvSpPr/>
          <p:nvPr/>
        </p:nvSpPr>
        <p:spPr>
          <a:xfrm>
            <a:off x="6035040" y="4114800"/>
            <a:ext cx="5577840" cy="777240"/>
          </a:xfrm>
          <a:prstGeom prst="rect">
            <a:avLst/>
          </a:prstGeom>
          <a:solidFill>
            <a:srgbClr val="1E2761"/>
          </a:solidFill>
          <a:ln w="12700">
            <a:solidFill>
              <a:srgbClr val="1E2761"/>
            </a:solidFill>
            <a:prstDash val="solid"/>
          </a:ln>
        </p:spPr>
      </p:sp>
      <p:sp>
        <p:nvSpPr>
          <p:cNvPr id="18" name="Text 16"/>
          <p:cNvSpPr txBox="1"/>
          <p:nvPr/>
        </p:nvSpPr>
        <p:spPr>
          <a:xfrm>
            <a:off x="6263640" y="4114800"/>
            <a:ext cx="5212080" cy="777240"/>
          </a:xfrm>
          <a:prstGeom prst="rect">
            <a:avLst/>
          </a:prstGeom>
          <a:noFill/>
          <a:ln/>
        </p:spPr>
        <p:txBody>
          <a:bodyPr wrap="square" lIns="0" tIns="0" rIns="0" bIns="0" rtlCol="0" anchor="ctr"/>
          <a:lstStyle/>
          <a:p>
            <a:pPr marL="0" indent="0">
              <a:buNone/>
            </a:pPr>
            <a:r>
              <a:rPr lang="en-US" sz="2000" b="1" dirty="0">
                <a:solidFill>
                  <a:srgbClr val="FFFFFF"/>
                </a:solidFill>
                <a:latin typeface="Cambria" pitchFamily="34" charset="0"/>
                <a:ea typeface="Cambria" pitchFamily="34" charset="-122"/>
                <a:cs typeface="Cambria" pitchFamily="34" charset="-120"/>
              </a:rPr>
              <a:t>Capitated / value-based</a:t>
            </a:r>
            <a:endParaRPr lang="en-US" sz="2000" dirty="0"/>
          </a:p>
        </p:txBody>
      </p:sp>
      <p:sp>
        <p:nvSpPr>
          <p:cNvPr id="19" name="Shape 17"/>
          <p:cNvSpPr/>
          <p:nvPr/>
        </p:nvSpPr>
        <p:spPr>
          <a:xfrm>
            <a:off x="548640" y="5074920"/>
            <a:ext cx="4389120" cy="777240"/>
          </a:xfrm>
          <a:prstGeom prst="rect">
            <a:avLst/>
          </a:prstGeom>
          <a:solidFill>
            <a:srgbClr val="F5F7FA"/>
          </a:solidFill>
          <a:ln w="6350">
            <a:solidFill>
              <a:srgbClr val="D8DEE9"/>
            </a:solidFill>
            <a:prstDash val="solid"/>
          </a:ln>
        </p:spPr>
      </p:sp>
      <p:sp>
        <p:nvSpPr>
          <p:cNvPr id="20" name="Text 18"/>
          <p:cNvSpPr txBox="1"/>
          <p:nvPr/>
        </p:nvSpPr>
        <p:spPr>
          <a:xfrm>
            <a:off x="731520" y="5074920"/>
            <a:ext cx="4023360" cy="777240"/>
          </a:xfrm>
          <a:prstGeom prst="rect">
            <a:avLst/>
          </a:prstGeom>
          <a:noFill/>
          <a:ln/>
        </p:spPr>
        <p:txBody>
          <a:bodyPr wrap="square" lIns="0" tIns="0" rIns="0" bIns="0" rtlCol="0" anchor="ctr"/>
          <a:lstStyle/>
          <a:p>
            <a:pPr marL="0" indent="0">
              <a:buNone/>
            </a:pPr>
            <a:r>
              <a:rPr lang="en-US" sz="1900" dirty="0">
                <a:solidFill>
                  <a:srgbClr val="6B7280"/>
                </a:solidFill>
                <a:latin typeface="Cambria" pitchFamily="34" charset="0"/>
                <a:ea typeface="Cambria" pitchFamily="34" charset="-122"/>
                <a:cs typeface="Cambria" pitchFamily="34" charset="-120"/>
              </a:rPr>
              <a:t>Reactive</a:t>
            </a:r>
            <a:endParaRPr lang="en-US" sz="1900" dirty="0"/>
          </a:p>
        </p:txBody>
      </p:sp>
      <p:sp>
        <p:nvSpPr>
          <p:cNvPr id="21" name="Text 19"/>
          <p:cNvSpPr txBox="1"/>
          <p:nvPr/>
        </p:nvSpPr>
        <p:spPr>
          <a:xfrm>
            <a:off x="5074920" y="5074920"/>
            <a:ext cx="822960" cy="777240"/>
          </a:xfrm>
          <a:prstGeom prst="rect">
            <a:avLst/>
          </a:prstGeom>
          <a:noFill/>
          <a:ln/>
        </p:spPr>
        <p:txBody>
          <a:bodyPr wrap="square" lIns="0" tIns="0" rIns="0" bIns="0" rtlCol="0" anchor="ctr"/>
          <a:lstStyle/>
          <a:p>
            <a:pPr marL="0" indent="0" algn="ctr">
              <a:buNone/>
            </a:pPr>
            <a:r>
              <a:rPr lang="en-US" sz="3200" b="1" dirty="0">
                <a:solidFill>
                  <a:srgbClr val="F96167"/>
                </a:solidFill>
                <a:latin typeface="Cambria" pitchFamily="34" charset="0"/>
                <a:ea typeface="Cambria" pitchFamily="34" charset="-122"/>
                <a:cs typeface="Cambria" pitchFamily="34" charset="-120"/>
              </a:rPr>
              <a:t>→</a:t>
            </a:r>
            <a:endParaRPr lang="en-US" sz="3200" dirty="0"/>
          </a:p>
        </p:txBody>
      </p:sp>
      <p:sp>
        <p:nvSpPr>
          <p:cNvPr id="22" name="Shape 20"/>
          <p:cNvSpPr/>
          <p:nvPr/>
        </p:nvSpPr>
        <p:spPr>
          <a:xfrm>
            <a:off x="6035040" y="5074920"/>
            <a:ext cx="5577840" cy="777240"/>
          </a:xfrm>
          <a:prstGeom prst="rect">
            <a:avLst/>
          </a:prstGeom>
          <a:solidFill>
            <a:srgbClr val="1E2761"/>
          </a:solidFill>
          <a:ln w="12700">
            <a:solidFill>
              <a:srgbClr val="1E2761"/>
            </a:solidFill>
            <a:prstDash val="solid"/>
          </a:ln>
        </p:spPr>
      </p:sp>
      <p:sp>
        <p:nvSpPr>
          <p:cNvPr id="23" name="Text 21"/>
          <p:cNvSpPr txBox="1"/>
          <p:nvPr/>
        </p:nvSpPr>
        <p:spPr>
          <a:xfrm>
            <a:off x="6263640" y="5074920"/>
            <a:ext cx="5212080" cy="777240"/>
          </a:xfrm>
          <a:prstGeom prst="rect">
            <a:avLst/>
          </a:prstGeom>
          <a:noFill/>
          <a:ln/>
        </p:spPr>
        <p:txBody>
          <a:bodyPr wrap="square" lIns="0" tIns="0" rIns="0" bIns="0" rtlCol="0" anchor="ctr"/>
          <a:lstStyle/>
          <a:p>
            <a:pPr marL="0" indent="0">
              <a:buNone/>
            </a:pPr>
            <a:r>
              <a:rPr lang="en-US" sz="2000" b="1" dirty="0">
                <a:solidFill>
                  <a:srgbClr val="FFFFFF"/>
                </a:solidFill>
                <a:latin typeface="Cambria" pitchFamily="34" charset="0"/>
                <a:ea typeface="Cambria" pitchFamily="34" charset="-122"/>
                <a:cs typeface="Cambria" pitchFamily="34" charset="-120"/>
              </a:rPr>
              <a:t>Prevention-first</a:t>
            </a:r>
            <a:endParaRPr lang="en-US" sz="2000" dirty="0"/>
          </a:p>
        </p:txBody>
      </p:sp>
      <p:sp>
        <p:nvSpPr>
          <p:cNvPr id="24" name="Shape 22"/>
          <p:cNvSpPr/>
          <p:nvPr/>
        </p:nvSpPr>
        <p:spPr>
          <a:xfrm>
            <a:off x="548640" y="6172200"/>
            <a:ext cx="11064240" cy="0"/>
          </a:xfrm>
          <a:prstGeom prst="line">
            <a:avLst/>
          </a:prstGeom>
          <a:noFill/>
          <a:ln w="12700">
            <a:solidFill>
              <a:srgbClr val="D8DEE9"/>
            </a:solidFill>
            <a:prstDash val="solid"/>
          </a:ln>
        </p:spPr>
      </p:sp>
      <p:sp>
        <p:nvSpPr>
          <p:cNvPr id="25" name="Text 23"/>
          <p:cNvSpPr txBox="1"/>
          <p:nvPr/>
        </p:nvSpPr>
        <p:spPr>
          <a:xfrm>
            <a:off x="548640" y="6263640"/>
            <a:ext cx="11338560" cy="320040"/>
          </a:xfrm>
          <a:prstGeom prst="rect">
            <a:avLst/>
          </a:prstGeom>
          <a:noFill/>
          <a:ln/>
        </p:spPr>
        <p:txBody>
          <a:bodyPr wrap="square" lIns="0" tIns="0" rIns="0" bIns="0" rtlCol="0" anchor="ctr"/>
          <a:lstStyle/>
          <a:p>
            <a:pPr marL="0" indent="0" algn="ctr">
              <a:buNone/>
            </a:pPr>
            <a:r>
              <a:rPr lang="en-US" sz="1400" b="1" i="1" dirty="0">
                <a:solidFill>
                  <a:srgbClr val="1E2761"/>
                </a:solidFill>
                <a:latin typeface="Cambria" pitchFamily="34" charset="0"/>
                <a:ea typeface="Cambria" pitchFamily="34" charset="-122"/>
                <a:cs typeface="Cambria" pitchFamily="34" charset="-120"/>
              </a:rPr>
              <a:t>This is the destination. Every question — including digital health — helps us move towards this.</a:t>
            </a:r>
            <a:endParaRPr lang="en-US" sz="1400" dirty="0"/>
          </a:p>
        </p:txBody>
      </p:sp>
      <p:sp>
        <p:nvSpPr>
          <p:cNvPr id="26" name="Text 24"/>
          <p:cNvSpPr txBox="1"/>
          <p:nvPr/>
        </p:nvSpPr>
        <p:spPr>
          <a:xfrm>
            <a:off x="320040" y="6537960"/>
            <a:ext cx="9144000" cy="274320"/>
          </a:xfrm>
          <a:prstGeom prst="rect">
            <a:avLst/>
          </a:prstGeom>
          <a:noFill/>
          <a:ln/>
        </p:spPr>
        <p:txBody>
          <a:bodyPr wrap="square" lIns="0" tIns="0" rIns="0" bIns="0" rtlCol="0" anchor="ctr"/>
          <a:lstStyle/>
          <a:p>
            <a:pPr marL="0" indent="0">
              <a:buNone/>
            </a:pPr>
            <a:r>
              <a:rPr lang="en-US" sz="900" dirty="0">
                <a:solidFill>
                  <a:srgbClr val="6B7280"/>
                </a:solidFill>
                <a:latin typeface="Calibri" pitchFamily="34" charset="0"/>
                <a:ea typeface="Calibri" pitchFamily="34" charset="-122"/>
                <a:cs typeface="Calibri" pitchFamily="34" charset="-120"/>
              </a:rPr>
              <a:t>Dr Andrew Makmur · GCTO NUHS · IMDRF Scene Setting · 14 Sep 2026</a:t>
            </a:r>
            <a:endParaRPr lang="en-US" sz="900" dirty="0"/>
          </a:p>
        </p:txBody>
      </p:sp>
      <p:sp>
        <p:nvSpPr>
          <p:cNvPr id="27" name="Text 25"/>
          <p:cNvSpPr txBox="1"/>
          <p:nvPr/>
        </p:nvSpPr>
        <p:spPr>
          <a:xfrm>
            <a:off x="11521440" y="6537960"/>
            <a:ext cx="365760" cy="274320"/>
          </a:xfrm>
          <a:prstGeom prst="rect">
            <a:avLst/>
          </a:prstGeom>
          <a:noFill/>
          <a:ln/>
        </p:spPr>
        <p:txBody>
          <a:bodyPr wrap="square" lIns="0" tIns="0" rIns="0" bIns="0" rtlCol="0" anchor="ctr"/>
          <a:lstStyle/>
          <a:p>
            <a:pPr marL="0" indent="0" algn="r">
              <a:buNone/>
            </a:pPr>
            <a:r>
              <a:rPr lang="en-US" sz="1000" dirty="0">
                <a:solidFill>
                  <a:srgbClr val="6B7280"/>
                </a:solidFill>
                <a:latin typeface="Calibri" pitchFamily="34" charset="0"/>
                <a:ea typeface="Calibri" pitchFamily="34" charset="-122"/>
                <a:cs typeface="Calibri"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502920"/>
            <a:ext cx="10058400" cy="457200"/>
          </a:xfrm>
          <a:prstGeom prst="rect">
            <a:avLst/>
          </a:prstGeom>
          <a:noFill/>
          <a:ln/>
        </p:spPr>
        <p:txBody>
          <a:bodyPr wrap="square" lIns="0" tIns="0" rIns="0" bIns="0" rtlCol="0" anchor="ctr"/>
          <a:lstStyle/>
          <a:p>
            <a:pPr marL="0" indent="0">
              <a:buNone/>
            </a:pPr>
            <a:r>
              <a:rPr lang="en-US" sz="1300" b="1" kern="0" spc="400" dirty="0">
                <a:solidFill>
                  <a:srgbClr val="6B7280"/>
                </a:solidFill>
                <a:latin typeface="Calibri" pitchFamily="34" charset="0"/>
                <a:ea typeface="Calibri" pitchFamily="34" charset="-122"/>
                <a:cs typeface="Calibri" pitchFamily="34" charset="-120"/>
              </a:rPr>
              <a:t>WHAT IT TAKES  ·  03</a:t>
            </a:r>
            <a:endParaRPr lang="en-US" sz="1300" dirty="0"/>
          </a:p>
        </p:txBody>
      </p:sp>
      <p:sp>
        <p:nvSpPr>
          <p:cNvPr id="3" name="Text 1"/>
          <p:cNvSpPr txBox="1"/>
          <p:nvPr/>
        </p:nvSpPr>
        <p:spPr>
          <a:xfrm>
            <a:off x="548640" y="1051560"/>
            <a:ext cx="10972800" cy="822960"/>
          </a:xfrm>
          <a:prstGeom prst="rect">
            <a:avLst/>
          </a:prstGeom>
          <a:noFill/>
          <a:ln/>
        </p:spPr>
        <p:txBody>
          <a:bodyPr wrap="square" lIns="0" tIns="0" rIns="0" bIns="0" rtlCol="0" anchor="ctr"/>
          <a:lstStyle/>
          <a:p>
            <a:pPr marL="0" indent="0">
              <a:buNone/>
            </a:pPr>
            <a:r>
              <a:rPr lang="en-US" sz="2800" b="1" dirty="0">
                <a:solidFill>
                  <a:srgbClr val="1E2761"/>
                </a:solidFill>
                <a:latin typeface="Cambria" pitchFamily="34" charset="0"/>
                <a:ea typeface="Cambria" pitchFamily="34" charset="-122"/>
                <a:cs typeface="Cambria" pitchFamily="34" charset="-120"/>
              </a:rPr>
              <a:t>What the new care model actually requires.</a:t>
            </a:r>
            <a:endParaRPr lang="en-US" sz="2800" dirty="0"/>
          </a:p>
        </p:txBody>
      </p:sp>
      <p:sp>
        <p:nvSpPr>
          <p:cNvPr id="4" name="Text 2"/>
          <p:cNvSpPr txBox="1"/>
          <p:nvPr/>
        </p:nvSpPr>
        <p:spPr>
          <a:xfrm>
            <a:off x="548640" y="1737360"/>
            <a:ext cx="11338560" cy="457200"/>
          </a:xfrm>
          <a:prstGeom prst="rect">
            <a:avLst/>
          </a:prstGeom>
          <a:noFill/>
          <a:ln/>
        </p:spPr>
        <p:txBody>
          <a:bodyPr wrap="square" lIns="0" tIns="0" rIns="0" bIns="0" rtlCol="0" anchor="ctr"/>
          <a:lstStyle/>
          <a:p>
            <a:pPr marL="0" indent="0">
              <a:buNone/>
            </a:pPr>
            <a:r>
              <a:rPr lang="en-US" sz="1300" i="1" dirty="0">
                <a:solidFill>
                  <a:srgbClr val="6B7280"/>
                </a:solidFill>
                <a:latin typeface="Calibri" pitchFamily="34" charset="0"/>
                <a:ea typeface="Calibri" pitchFamily="34" charset="-122"/>
                <a:cs typeface="Calibri" pitchFamily="34" charset="-120"/>
              </a:rPr>
              <a:t>Each capability needs two ingredients — one workflow / policy, one digital. Neither alone is enough.</a:t>
            </a:r>
            <a:endParaRPr lang="en-US" sz="1300" dirty="0"/>
          </a:p>
        </p:txBody>
      </p:sp>
      <p:sp>
        <p:nvSpPr>
          <p:cNvPr id="5" name="Shape 3"/>
          <p:cNvSpPr/>
          <p:nvPr/>
        </p:nvSpPr>
        <p:spPr>
          <a:xfrm>
            <a:off x="640080" y="2514600"/>
            <a:ext cx="502920" cy="502920"/>
          </a:xfrm>
          <a:prstGeom prst="ellipse">
            <a:avLst/>
          </a:prstGeom>
          <a:solidFill>
            <a:srgbClr val="F96167"/>
          </a:solidFill>
          <a:ln w="12700">
            <a:solidFill>
              <a:srgbClr val="F96167"/>
            </a:solidFill>
            <a:prstDash val="solid"/>
          </a:ln>
        </p:spPr>
      </p:sp>
      <p:sp>
        <p:nvSpPr>
          <p:cNvPr id="6" name="Text 4"/>
          <p:cNvSpPr txBox="1"/>
          <p:nvPr/>
        </p:nvSpPr>
        <p:spPr>
          <a:xfrm>
            <a:off x="640080" y="251460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7" name="Text 5"/>
          <p:cNvSpPr txBox="1"/>
          <p:nvPr/>
        </p:nvSpPr>
        <p:spPr>
          <a:xfrm>
            <a:off x="1325880" y="2423160"/>
            <a:ext cx="3017520" cy="731520"/>
          </a:xfrm>
          <a:prstGeom prst="rect">
            <a:avLst/>
          </a:prstGeom>
          <a:noFill/>
          <a:ln/>
        </p:spPr>
        <p:txBody>
          <a:bodyPr wrap="square" lIns="0" tIns="0" rIns="0" bIns="0" rtlCol="0" anchor="ctr"/>
          <a:lstStyle/>
          <a:p>
            <a:pPr marL="0" indent="0">
              <a:buNone/>
            </a:pPr>
            <a:r>
              <a:rPr lang="en-US" sz="1700" b="1" dirty="0">
                <a:solidFill>
                  <a:srgbClr val="1E2761"/>
                </a:solidFill>
                <a:latin typeface="Cambria" pitchFamily="34" charset="0"/>
                <a:ea typeface="Cambria" pitchFamily="34" charset="-122"/>
                <a:cs typeface="Cambria" pitchFamily="34" charset="-120"/>
              </a:rPr>
              <a:t>Extend reach</a:t>
            </a:r>
            <a:endParaRPr lang="en-US" sz="1700" dirty="0"/>
          </a:p>
        </p:txBody>
      </p:sp>
      <p:sp>
        <p:nvSpPr>
          <p:cNvPr id="8" name="Text 6"/>
          <p:cNvSpPr txBox="1"/>
          <p:nvPr/>
        </p:nvSpPr>
        <p:spPr>
          <a:xfrm>
            <a:off x="4434840" y="2423160"/>
            <a:ext cx="731520" cy="320040"/>
          </a:xfrm>
          <a:prstGeom prst="rect">
            <a:avLst/>
          </a:prstGeom>
          <a:noFill/>
          <a:ln/>
        </p:spPr>
        <p:txBody>
          <a:bodyPr wrap="square" lIns="0" tIns="0" rIns="0" bIns="0" rtlCol="0" anchor="ctr"/>
          <a:lstStyle/>
          <a:p>
            <a:pPr marL="0" indent="0">
              <a:buNone/>
            </a:pPr>
            <a:r>
              <a:rPr lang="en-US" sz="800" b="1" kern="0" spc="200" dirty="0">
                <a:solidFill>
                  <a:srgbClr val="6B7280"/>
                </a:solidFill>
                <a:latin typeface="Calibri" pitchFamily="34" charset="0"/>
                <a:ea typeface="Calibri" pitchFamily="34" charset="-122"/>
                <a:cs typeface="Calibri" pitchFamily="34" charset="-120"/>
              </a:rPr>
              <a:t>POLICY</a:t>
            </a:r>
            <a:endParaRPr lang="en-US" sz="800" dirty="0"/>
          </a:p>
        </p:txBody>
      </p:sp>
      <p:sp>
        <p:nvSpPr>
          <p:cNvPr id="9" name="Text 7"/>
          <p:cNvSpPr txBox="1"/>
          <p:nvPr/>
        </p:nvSpPr>
        <p:spPr>
          <a:xfrm>
            <a:off x="4434840" y="2743200"/>
            <a:ext cx="3566160" cy="457200"/>
          </a:xfrm>
          <a:prstGeom prst="rect">
            <a:avLst/>
          </a:prstGeom>
          <a:noFill/>
          <a:ln/>
        </p:spPr>
        <p:txBody>
          <a:bodyPr wrap="square" lIns="0" tIns="0" rIns="0" bIns="0" rtlCol="0" anchor="ctr"/>
          <a:lstStyle/>
          <a:p>
            <a:pPr marL="0" indent="0">
              <a:buNone/>
            </a:pPr>
            <a:r>
              <a:rPr lang="en-US" sz="1200" dirty="0">
                <a:solidFill>
                  <a:srgbClr val="1A1A1A"/>
                </a:solidFill>
                <a:latin typeface="Calibri" pitchFamily="34" charset="0"/>
                <a:ea typeface="Calibri" pitchFamily="34" charset="-122"/>
                <a:cs typeface="Calibri" pitchFamily="34" charset="-120"/>
              </a:rPr>
              <a:t>New roles · revised scope of practice</a:t>
            </a:r>
            <a:endParaRPr lang="en-US" sz="1200" dirty="0"/>
          </a:p>
        </p:txBody>
      </p:sp>
      <p:sp>
        <p:nvSpPr>
          <p:cNvPr id="10" name="Text 8"/>
          <p:cNvSpPr txBox="1"/>
          <p:nvPr/>
        </p:nvSpPr>
        <p:spPr>
          <a:xfrm>
            <a:off x="8138160" y="2423160"/>
            <a:ext cx="731520" cy="320040"/>
          </a:xfrm>
          <a:prstGeom prst="rect">
            <a:avLst/>
          </a:prstGeom>
          <a:noFill/>
          <a:ln/>
        </p:spPr>
        <p:txBody>
          <a:bodyPr wrap="square" lIns="0" tIns="0" rIns="0" bIns="0" rtlCol="0" anchor="ctr"/>
          <a:lstStyle/>
          <a:p>
            <a:pPr marL="0" indent="0">
              <a:buNone/>
            </a:pPr>
            <a:r>
              <a:rPr lang="en-US" sz="800" b="1" kern="0" spc="200" dirty="0">
                <a:solidFill>
                  <a:srgbClr val="F96167"/>
                </a:solidFill>
                <a:latin typeface="Calibri" pitchFamily="34" charset="0"/>
                <a:ea typeface="Calibri" pitchFamily="34" charset="-122"/>
                <a:cs typeface="Calibri" pitchFamily="34" charset="-120"/>
              </a:rPr>
              <a:t>DIGITAL</a:t>
            </a:r>
            <a:endParaRPr lang="en-US" sz="800" dirty="0"/>
          </a:p>
        </p:txBody>
      </p:sp>
      <p:sp>
        <p:nvSpPr>
          <p:cNvPr id="11" name="Text 9"/>
          <p:cNvSpPr txBox="1"/>
          <p:nvPr/>
        </p:nvSpPr>
        <p:spPr>
          <a:xfrm>
            <a:off x="8138160" y="2743200"/>
            <a:ext cx="3566160" cy="457200"/>
          </a:xfrm>
          <a:prstGeom prst="rect">
            <a:avLst/>
          </a:prstGeom>
          <a:noFill/>
          <a:ln/>
        </p:spPr>
        <p:txBody>
          <a:bodyPr wrap="square" lIns="0" tIns="0" rIns="0" bIns="0" rtlCol="0" anchor="ctr"/>
          <a:lstStyle/>
          <a:p>
            <a:pPr marL="0" indent="0">
              <a:buNone/>
            </a:pPr>
            <a:r>
              <a:rPr lang="en-US" sz="1200" dirty="0">
                <a:solidFill>
                  <a:srgbClr val="1A1A1A"/>
                </a:solidFill>
                <a:latin typeface="Calibri" pitchFamily="34" charset="0"/>
                <a:ea typeface="Calibri" pitchFamily="34" charset="-122"/>
                <a:cs typeface="Calibri" pitchFamily="34" charset="-120"/>
              </a:rPr>
              <a:t>AI triage · async care</a:t>
            </a:r>
            <a:endParaRPr lang="en-US" sz="1200" dirty="0"/>
          </a:p>
        </p:txBody>
      </p:sp>
      <p:sp>
        <p:nvSpPr>
          <p:cNvPr id="12" name="Shape 10"/>
          <p:cNvSpPr/>
          <p:nvPr/>
        </p:nvSpPr>
        <p:spPr>
          <a:xfrm>
            <a:off x="640080" y="3383280"/>
            <a:ext cx="502920" cy="502920"/>
          </a:xfrm>
          <a:prstGeom prst="ellipse">
            <a:avLst/>
          </a:prstGeom>
          <a:solidFill>
            <a:srgbClr val="F96167"/>
          </a:solidFill>
          <a:ln w="12700">
            <a:solidFill>
              <a:srgbClr val="F96167"/>
            </a:solidFill>
            <a:prstDash val="solid"/>
          </a:ln>
        </p:spPr>
      </p:sp>
      <p:sp>
        <p:nvSpPr>
          <p:cNvPr id="13" name="Text 11"/>
          <p:cNvSpPr txBox="1"/>
          <p:nvPr/>
        </p:nvSpPr>
        <p:spPr>
          <a:xfrm>
            <a:off x="640080" y="338328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14" name="Text 12"/>
          <p:cNvSpPr txBox="1"/>
          <p:nvPr/>
        </p:nvSpPr>
        <p:spPr>
          <a:xfrm>
            <a:off x="1325880" y="3291840"/>
            <a:ext cx="3017520" cy="731520"/>
          </a:xfrm>
          <a:prstGeom prst="rect">
            <a:avLst/>
          </a:prstGeom>
          <a:noFill/>
          <a:ln/>
        </p:spPr>
        <p:txBody>
          <a:bodyPr wrap="square" lIns="0" tIns="0" rIns="0" bIns="0" rtlCol="0" anchor="ctr"/>
          <a:lstStyle/>
          <a:p>
            <a:pPr marL="0" indent="0">
              <a:buNone/>
            </a:pPr>
            <a:r>
              <a:rPr lang="en-US" sz="1700" b="1" dirty="0">
                <a:solidFill>
                  <a:srgbClr val="1E2761"/>
                </a:solidFill>
                <a:latin typeface="Cambria" pitchFamily="34" charset="0"/>
                <a:ea typeface="Cambria" pitchFamily="34" charset="-122"/>
                <a:cs typeface="Cambria" pitchFamily="34" charset="-120"/>
              </a:rPr>
              <a:t>Shift the site of care</a:t>
            </a:r>
            <a:endParaRPr lang="en-US" sz="1700" dirty="0"/>
          </a:p>
        </p:txBody>
      </p:sp>
      <p:sp>
        <p:nvSpPr>
          <p:cNvPr id="15" name="Text 13"/>
          <p:cNvSpPr txBox="1"/>
          <p:nvPr/>
        </p:nvSpPr>
        <p:spPr>
          <a:xfrm>
            <a:off x="4434840" y="3291840"/>
            <a:ext cx="731520" cy="320040"/>
          </a:xfrm>
          <a:prstGeom prst="rect">
            <a:avLst/>
          </a:prstGeom>
          <a:noFill/>
          <a:ln/>
        </p:spPr>
        <p:txBody>
          <a:bodyPr wrap="square" lIns="0" tIns="0" rIns="0" bIns="0" rtlCol="0" anchor="ctr"/>
          <a:lstStyle/>
          <a:p>
            <a:pPr marL="0" indent="0">
              <a:buNone/>
            </a:pPr>
            <a:r>
              <a:rPr lang="en-US" sz="800" b="1" kern="0" spc="200" dirty="0">
                <a:solidFill>
                  <a:srgbClr val="6B7280"/>
                </a:solidFill>
                <a:latin typeface="Calibri" pitchFamily="34" charset="0"/>
                <a:ea typeface="Calibri" pitchFamily="34" charset="-122"/>
                <a:cs typeface="Calibri" pitchFamily="34" charset="-120"/>
              </a:rPr>
              <a:t>POLICY</a:t>
            </a:r>
            <a:endParaRPr lang="en-US" sz="800" dirty="0"/>
          </a:p>
        </p:txBody>
      </p:sp>
      <p:sp>
        <p:nvSpPr>
          <p:cNvPr id="16" name="Text 14"/>
          <p:cNvSpPr txBox="1"/>
          <p:nvPr/>
        </p:nvSpPr>
        <p:spPr>
          <a:xfrm>
            <a:off x="4434840" y="3611880"/>
            <a:ext cx="3566160" cy="457200"/>
          </a:xfrm>
          <a:prstGeom prst="rect">
            <a:avLst/>
          </a:prstGeom>
          <a:noFill/>
          <a:ln/>
        </p:spPr>
        <p:txBody>
          <a:bodyPr wrap="square" lIns="0" tIns="0" rIns="0" bIns="0" rtlCol="0" anchor="ctr"/>
          <a:lstStyle/>
          <a:p>
            <a:pPr marL="0" indent="0">
              <a:buNone/>
            </a:pPr>
            <a:r>
              <a:rPr lang="en-US" sz="1200" dirty="0">
                <a:solidFill>
                  <a:srgbClr val="1A1A1A"/>
                </a:solidFill>
                <a:latin typeface="Calibri" pitchFamily="34" charset="0"/>
                <a:ea typeface="Calibri" pitchFamily="34" charset="-122"/>
                <a:cs typeface="Calibri" pitchFamily="34" charset="-120"/>
              </a:rPr>
              <a:t>Reimburse home care · community teams</a:t>
            </a:r>
            <a:endParaRPr lang="en-US" sz="1200" dirty="0"/>
          </a:p>
        </p:txBody>
      </p:sp>
      <p:sp>
        <p:nvSpPr>
          <p:cNvPr id="17" name="Text 15"/>
          <p:cNvSpPr txBox="1"/>
          <p:nvPr/>
        </p:nvSpPr>
        <p:spPr>
          <a:xfrm>
            <a:off x="8138160" y="3291840"/>
            <a:ext cx="731520" cy="320040"/>
          </a:xfrm>
          <a:prstGeom prst="rect">
            <a:avLst/>
          </a:prstGeom>
          <a:noFill/>
          <a:ln/>
        </p:spPr>
        <p:txBody>
          <a:bodyPr wrap="square" lIns="0" tIns="0" rIns="0" bIns="0" rtlCol="0" anchor="ctr"/>
          <a:lstStyle/>
          <a:p>
            <a:pPr marL="0" indent="0">
              <a:buNone/>
            </a:pPr>
            <a:r>
              <a:rPr lang="en-US" sz="800" b="1" kern="0" spc="200" dirty="0">
                <a:solidFill>
                  <a:srgbClr val="F96167"/>
                </a:solidFill>
                <a:latin typeface="Calibri" pitchFamily="34" charset="0"/>
                <a:ea typeface="Calibri" pitchFamily="34" charset="-122"/>
                <a:cs typeface="Calibri" pitchFamily="34" charset="-120"/>
              </a:rPr>
              <a:t>DIGITAL</a:t>
            </a:r>
            <a:endParaRPr lang="en-US" sz="800" dirty="0"/>
          </a:p>
        </p:txBody>
      </p:sp>
      <p:sp>
        <p:nvSpPr>
          <p:cNvPr id="18" name="Text 16"/>
          <p:cNvSpPr txBox="1"/>
          <p:nvPr/>
        </p:nvSpPr>
        <p:spPr>
          <a:xfrm>
            <a:off x="8138160" y="3611880"/>
            <a:ext cx="3566160" cy="457200"/>
          </a:xfrm>
          <a:prstGeom prst="rect">
            <a:avLst/>
          </a:prstGeom>
          <a:noFill/>
          <a:ln/>
        </p:spPr>
        <p:txBody>
          <a:bodyPr wrap="square" lIns="0" tIns="0" rIns="0" bIns="0" rtlCol="0" anchor="ctr"/>
          <a:lstStyle/>
          <a:p>
            <a:pPr marL="0" indent="0">
              <a:buNone/>
            </a:pPr>
            <a:r>
              <a:rPr lang="en-US" sz="1200" dirty="0">
                <a:solidFill>
                  <a:srgbClr val="1A1A1A"/>
                </a:solidFill>
                <a:latin typeface="Calibri" pitchFamily="34" charset="0"/>
                <a:ea typeface="Calibri" pitchFamily="34" charset="-122"/>
                <a:cs typeface="Calibri" pitchFamily="34" charset="-120"/>
              </a:rPr>
              <a:t>Remote monitoring · home diagnostics</a:t>
            </a:r>
            <a:endParaRPr lang="en-US" sz="1200" dirty="0"/>
          </a:p>
        </p:txBody>
      </p:sp>
      <p:sp>
        <p:nvSpPr>
          <p:cNvPr id="19" name="Shape 17"/>
          <p:cNvSpPr/>
          <p:nvPr/>
        </p:nvSpPr>
        <p:spPr>
          <a:xfrm>
            <a:off x="640080" y="4251960"/>
            <a:ext cx="502920" cy="502920"/>
          </a:xfrm>
          <a:prstGeom prst="ellipse">
            <a:avLst/>
          </a:prstGeom>
          <a:solidFill>
            <a:srgbClr val="F96167"/>
          </a:solidFill>
          <a:ln w="12700">
            <a:solidFill>
              <a:srgbClr val="F96167"/>
            </a:solidFill>
            <a:prstDash val="solid"/>
          </a:ln>
        </p:spPr>
      </p:sp>
      <p:sp>
        <p:nvSpPr>
          <p:cNvPr id="20" name="Text 18"/>
          <p:cNvSpPr txBox="1"/>
          <p:nvPr/>
        </p:nvSpPr>
        <p:spPr>
          <a:xfrm>
            <a:off x="640080" y="425196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21" name="Text 19"/>
          <p:cNvSpPr txBox="1"/>
          <p:nvPr/>
        </p:nvSpPr>
        <p:spPr>
          <a:xfrm>
            <a:off x="1325880" y="4160520"/>
            <a:ext cx="3017520" cy="731520"/>
          </a:xfrm>
          <a:prstGeom prst="rect">
            <a:avLst/>
          </a:prstGeom>
          <a:noFill/>
          <a:ln/>
        </p:spPr>
        <p:txBody>
          <a:bodyPr wrap="square" lIns="0" tIns="0" rIns="0" bIns="0" rtlCol="0" anchor="ctr"/>
          <a:lstStyle/>
          <a:p>
            <a:pPr marL="0" indent="0">
              <a:buNone/>
            </a:pPr>
            <a:r>
              <a:rPr lang="en-US" sz="1700" b="1" dirty="0">
                <a:solidFill>
                  <a:srgbClr val="1E2761"/>
                </a:solidFill>
                <a:latin typeface="Cambria" pitchFamily="34" charset="0"/>
                <a:ea typeface="Cambria" pitchFamily="34" charset="-122"/>
                <a:cs typeface="Cambria" pitchFamily="34" charset="-120"/>
              </a:rPr>
              <a:t>Personalise at scale</a:t>
            </a:r>
            <a:endParaRPr lang="en-US" sz="1700" dirty="0"/>
          </a:p>
        </p:txBody>
      </p:sp>
      <p:sp>
        <p:nvSpPr>
          <p:cNvPr id="22" name="Text 20"/>
          <p:cNvSpPr txBox="1"/>
          <p:nvPr/>
        </p:nvSpPr>
        <p:spPr>
          <a:xfrm>
            <a:off x="4434840" y="4160520"/>
            <a:ext cx="731520" cy="320040"/>
          </a:xfrm>
          <a:prstGeom prst="rect">
            <a:avLst/>
          </a:prstGeom>
          <a:noFill/>
          <a:ln/>
        </p:spPr>
        <p:txBody>
          <a:bodyPr wrap="square" lIns="0" tIns="0" rIns="0" bIns="0" rtlCol="0" anchor="ctr"/>
          <a:lstStyle/>
          <a:p>
            <a:pPr marL="0" indent="0">
              <a:buNone/>
            </a:pPr>
            <a:r>
              <a:rPr lang="en-US" sz="800" b="1" kern="0" spc="200" dirty="0">
                <a:solidFill>
                  <a:srgbClr val="6B7280"/>
                </a:solidFill>
                <a:latin typeface="Calibri" pitchFamily="34" charset="0"/>
                <a:ea typeface="Calibri" pitchFamily="34" charset="-122"/>
                <a:cs typeface="Calibri" pitchFamily="34" charset="-120"/>
              </a:rPr>
              <a:t>POLICY</a:t>
            </a:r>
            <a:endParaRPr lang="en-US" sz="800" dirty="0"/>
          </a:p>
        </p:txBody>
      </p:sp>
      <p:sp>
        <p:nvSpPr>
          <p:cNvPr id="23" name="Text 21"/>
          <p:cNvSpPr txBox="1"/>
          <p:nvPr/>
        </p:nvSpPr>
        <p:spPr>
          <a:xfrm>
            <a:off x="4434840" y="4480560"/>
            <a:ext cx="3566160" cy="457200"/>
          </a:xfrm>
          <a:prstGeom prst="rect">
            <a:avLst/>
          </a:prstGeom>
          <a:noFill/>
          <a:ln/>
        </p:spPr>
        <p:txBody>
          <a:bodyPr wrap="square" lIns="0" tIns="0" rIns="0" bIns="0" rtlCol="0" anchor="ctr"/>
          <a:lstStyle/>
          <a:p>
            <a:pPr marL="0" indent="0">
              <a:buNone/>
            </a:pPr>
            <a:r>
              <a:rPr lang="en-US" sz="1200" dirty="0">
                <a:solidFill>
                  <a:srgbClr val="1A1A1A"/>
                </a:solidFill>
                <a:latin typeface="Calibri" pitchFamily="34" charset="0"/>
                <a:ea typeface="Calibri" pitchFamily="34" charset="-122"/>
                <a:cs typeface="Calibri" pitchFamily="34" charset="-120"/>
              </a:rPr>
              <a:t>Point-of-consult decision infrastructure</a:t>
            </a:r>
            <a:endParaRPr lang="en-US" sz="1200" dirty="0"/>
          </a:p>
        </p:txBody>
      </p:sp>
      <p:sp>
        <p:nvSpPr>
          <p:cNvPr id="24" name="Text 22"/>
          <p:cNvSpPr txBox="1"/>
          <p:nvPr/>
        </p:nvSpPr>
        <p:spPr>
          <a:xfrm>
            <a:off x="8138160" y="4160520"/>
            <a:ext cx="731520" cy="320040"/>
          </a:xfrm>
          <a:prstGeom prst="rect">
            <a:avLst/>
          </a:prstGeom>
          <a:noFill/>
          <a:ln/>
        </p:spPr>
        <p:txBody>
          <a:bodyPr wrap="square" lIns="0" tIns="0" rIns="0" bIns="0" rtlCol="0" anchor="ctr"/>
          <a:lstStyle/>
          <a:p>
            <a:pPr marL="0" indent="0">
              <a:buNone/>
            </a:pPr>
            <a:r>
              <a:rPr lang="en-US" sz="800" b="1" kern="0" spc="200" dirty="0">
                <a:solidFill>
                  <a:srgbClr val="F96167"/>
                </a:solidFill>
                <a:latin typeface="Calibri" pitchFamily="34" charset="0"/>
                <a:ea typeface="Calibri" pitchFamily="34" charset="-122"/>
                <a:cs typeface="Calibri" pitchFamily="34" charset="-120"/>
              </a:rPr>
              <a:t>DIGITAL</a:t>
            </a:r>
            <a:endParaRPr lang="en-US" sz="800" dirty="0"/>
          </a:p>
        </p:txBody>
      </p:sp>
      <p:sp>
        <p:nvSpPr>
          <p:cNvPr id="25" name="Text 23"/>
          <p:cNvSpPr txBox="1"/>
          <p:nvPr/>
        </p:nvSpPr>
        <p:spPr>
          <a:xfrm>
            <a:off x="8138160" y="4480560"/>
            <a:ext cx="3566160" cy="457200"/>
          </a:xfrm>
          <a:prstGeom prst="rect">
            <a:avLst/>
          </a:prstGeom>
          <a:noFill/>
          <a:ln/>
        </p:spPr>
        <p:txBody>
          <a:bodyPr wrap="square" lIns="0" tIns="0" rIns="0" bIns="0" rtlCol="0" anchor="ctr"/>
          <a:lstStyle/>
          <a:p>
            <a:pPr marL="0" indent="0">
              <a:buNone/>
            </a:pPr>
            <a:r>
              <a:rPr lang="en-US" sz="1200" dirty="0">
                <a:solidFill>
                  <a:srgbClr val="1A1A1A"/>
                </a:solidFill>
                <a:latin typeface="Calibri" pitchFamily="34" charset="0"/>
                <a:ea typeface="Calibri" pitchFamily="34" charset="-122"/>
                <a:cs typeface="Calibri" pitchFamily="34" charset="-120"/>
              </a:rPr>
              <a:t>Clinical decision support · precision tools</a:t>
            </a:r>
            <a:endParaRPr lang="en-US" sz="1200" dirty="0"/>
          </a:p>
        </p:txBody>
      </p:sp>
      <p:sp>
        <p:nvSpPr>
          <p:cNvPr id="26" name="Shape 24"/>
          <p:cNvSpPr/>
          <p:nvPr/>
        </p:nvSpPr>
        <p:spPr>
          <a:xfrm>
            <a:off x="640080" y="5120640"/>
            <a:ext cx="502920" cy="502920"/>
          </a:xfrm>
          <a:prstGeom prst="ellipse">
            <a:avLst/>
          </a:prstGeom>
          <a:solidFill>
            <a:srgbClr val="F96167"/>
          </a:solidFill>
          <a:ln w="12700">
            <a:solidFill>
              <a:srgbClr val="F96167"/>
            </a:solidFill>
            <a:prstDash val="solid"/>
          </a:ln>
        </p:spPr>
      </p:sp>
      <p:sp>
        <p:nvSpPr>
          <p:cNvPr id="27" name="Text 25"/>
          <p:cNvSpPr txBox="1"/>
          <p:nvPr/>
        </p:nvSpPr>
        <p:spPr>
          <a:xfrm>
            <a:off x="640080" y="512064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4</a:t>
            </a:r>
            <a:endParaRPr lang="en-US" sz="1800" dirty="0"/>
          </a:p>
        </p:txBody>
      </p:sp>
      <p:sp>
        <p:nvSpPr>
          <p:cNvPr id="28" name="Text 26"/>
          <p:cNvSpPr txBox="1"/>
          <p:nvPr/>
        </p:nvSpPr>
        <p:spPr>
          <a:xfrm>
            <a:off x="1325880" y="5029200"/>
            <a:ext cx="3017520" cy="731520"/>
          </a:xfrm>
          <a:prstGeom prst="rect">
            <a:avLst/>
          </a:prstGeom>
          <a:noFill/>
          <a:ln/>
        </p:spPr>
        <p:txBody>
          <a:bodyPr wrap="square" lIns="0" tIns="0" rIns="0" bIns="0" rtlCol="0" anchor="ctr"/>
          <a:lstStyle/>
          <a:p>
            <a:pPr marL="0" indent="0">
              <a:buNone/>
            </a:pPr>
            <a:r>
              <a:rPr lang="en-US" sz="1700" b="1" dirty="0">
                <a:solidFill>
                  <a:srgbClr val="1E2761"/>
                </a:solidFill>
                <a:latin typeface="Cambria" pitchFamily="34" charset="0"/>
                <a:ea typeface="Cambria" pitchFamily="34" charset="-122"/>
                <a:cs typeface="Cambria" pitchFamily="34" charset="-120"/>
              </a:rPr>
              <a:t>Coordinate longitudinally</a:t>
            </a:r>
            <a:endParaRPr lang="en-US" sz="1700" dirty="0"/>
          </a:p>
        </p:txBody>
      </p:sp>
      <p:sp>
        <p:nvSpPr>
          <p:cNvPr id="29" name="Text 27"/>
          <p:cNvSpPr txBox="1"/>
          <p:nvPr/>
        </p:nvSpPr>
        <p:spPr>
          <a:xfrm>
            <a:off x="4434840" y="5029200"/>
            <a:ext cx="731520" cy="320040"/>
          </a:xfrm>
          <a:prstGeom prst="rect">
            <a:avLst/>
          </a:prstGeom>
          <a:noFill/>
          <a:ln/>
        </p:spPr>
        <p:txBody>
          <a:bodyPr wrap="square" lIns="0" tIns="0" rIns="0" bIns="0" rtlCol="0" anchor="ctr"/>
          <a:lstStyle/>
          <a:p>
            <a:pPr marL="0" indent="0">
              <a:buNone/>
            </a:pPr>
            <a:r>
              <a:rPr lang="en-US" sz="800" b="1" kern="0" spc="200" dirty="0">
                <a:solidFill>
                  <a:srgbClr val="6B7280"/>
                </a:solidFill>
                <a:latin typeface="Calibri" pitchFamily="34" charset="0"/>
                <a:ea typeface="Calibri" pitchFamily="34" charset="-122"/>
                <a:cs typeface="Calibri" pitchFamily="34" charset="-120"/>
              </a:rPr>
              <a:t>POLICY</a:t>
            </a:r>
            <a:endParaRPr lang="en-US" sz="800" dirty="0"/>
          </a:p>
        </p:txBody>
      </p:sp>
      <p:sp>
        <p:nvSpPr>
          <p:cNvPr id="30" name="Text 28"/>
          <p:cNvSpPr txBox="1"/>
          <p:nvPr/>
        </p:nvSpPr>
        <p:spPr>
          <a:xfrm>
            <a:off x="4434840" y="5349240"/>
            <a:ext cx="3566160" cy="457200"/>
          </a:xfrm>
          <a:prstGeom prst="rect">
            <a:avLst/>
          </a:prstGeom>
          <a:noFill/>
          <a:ln/>
        </p:spPr>
        <p:txBody>
          <a:bodyPr wrap="square" lIns="0" tIns="0" rIns="0" bIns="0" rtlCol="0" anchor="ctr"/>
          <a:lstStyle/>
          <a:p>
            <a:pPr marL="0" indent="0">
              <a:buNone/>
            </a:pPr>
            <a:r>
              <a:rPr lang="en-US" sz="1200" dirty="0">
                <a:solidFill>
                  <a:srgbClr val="1A1A1A"/>
                </a:solidFill>
                <a:latin typeface="Calibri" pitchFamily="34" charset="0"/>
                <a:ea typeface="Calibri" pitchFamily="34" charset="-122"/>
                <a:cs typeface="Calibri" pitchFamily="34" charset="-120"/>
              </a:rPr>
              <a:t>Shared data governance · care-team continuity</a:t>
            </a:r>
            <a:endParaRPr lang="en-US" sz="1200" dirty="0"/>
          </a:p>
        </p:txBody>
      </p:sp>
      <p:sp>
        <p:nvSpPr>
          <p:cNvPr id="31" name="Text 29"/>
          <p:cNvSpPr txBox="1"/>
          <p:nvPr/>
        </p:nvSpPr>
        <p:spPr>
          <a:xfrm>
            <a:off x="8138160" y="5029200"/>
            <a:ext cx="731520" cy="320040"/>
          </a:xfrm>
          <a:prstGeom prst="rect">
            <a:avLst/>
          </a:prstGeom>
          <a:noFill/>
          <a:ln/>
        </p:spPr>
        <p:txBody>
          <a:bodyPr wrap="square" lIns="0" tIns="0" rIns="0" bIns="0" rtlCol="0" anchor="ctr"/>
          <a:lstStyle/>
          <a:p>
            <a:pPr marL="0" indent="0">
              <a:buNone/>
            </a:pPr>
            <a:r>
              <a:rPr lang="en-US" sz="800" b="1" kern="0" spc="200" dirty="0">
                <a:solidFill>
                  <a:srgbClr val="F96167"/>
                </a:solidFill>
                <a:latin typeface="Calibri" pitchFamily="34" charset="0"/>
                <a:ea typeface="Calibri" pitchFamily="34" charset="-122"/>
                <a:cs typeface="Calibri" pitchFamily="34" charset="-120"/>
              </a:rPr>
              <a:t>DIGITAL</a:t>
            </a:r>
            <a:endParaRPr lang="en-US" sz="800" dirty="0"/>
          </a:p>
        </p:txBody>
      </p:sp>
      <p:sp>
        <p:nvSpPr>
          <p:cNvPr id="32" name="Text 30"/>
          <p:cNvSpPr txBox="1"/>
          <p:nvPr/>
        </p:nvSpPr>
        <p:spPr>
          <a:xfrm>
            <a:off x="8138160" y="5349240"/>
            <a:ext cx="3566160" cy="457200"/>
          </a:xfrm>
          <a:prstGeom prst="rect">
            <a:avLst/>
          </a:prstGeom>
          <a:noFill/>
          <a:ln/>
        </p:spPr>
        <p:txBody>
          <a:bodyPr wrap="square" lIns="0" tIns="0" rIns="0" bIns="0" rtlCol="0" anchor="ctr"/>
          <a:lstStyle/>
          <a:p>
            <a:pPr marL="0" indent="0">
              <a:buNone/>
            </a:pPr>
            <a:r>
              <a:rPr lang="en-US" sz="1200" dirty="0">
                <a:solidFill>
                  <a:srgbClr val="1A1A1A"/>
                </a:solidFill>
                <a:latin typeface="Calibri" pitchFamily="34" charset="0"/>
                <a:ea typeface="Calibri" pitchFamily="34" charset="-122"/>
                <a:cs typeface="Calibri" pitchFamily="34" charset="-120"/>
              </a:rPr>
              <a:t>Longitudinal data spine</a:t>
            </a:r>
            <a:endParaRPr lang="en-US" sz="1200" dirty="0"/>
          </a:p>
        </p:txBody>
      </p:sp>
      <p:sp>
        <p:nvSpPr>
          <p:cNvPr id="33" name="Shape 31"/>
          <p:cNvSpPr/>
          <p:nvPr/>
        </p:nvSpPr>
        <p:spPr>
          <a:xfrm>
            <a:off x="548640" y="6035040"/>
            <a:ext cx="11064240" cy="0"/>
          </a:xfrm>
          <a:prstGeom prst="line">
            <a:avLst/>
          </a:prstGeom>
          <a:noFill/>
          <a:ln w="25400">
            <a:solidFill>
              <a:srgbClr val="D4A017"/>
            </a:solidFill>
            <a:prstDash val="solid"/>
          </a:ln>
        </p:spPr>
      </p:sp>
      <p:sp>
        <p:nvSpPr>
          <p:cNvPr id="34" name="Text 32"/>
          <p:cNvSpPr txBox="1"/>
          <p:nvPr/>
        </p:nvSpPr>
        <p:spPr>
          <a:xfrm>
            <a:off x="548640" y="6172200"/>
            <a:ext cx="11338560" cy="365760"/>
          </a:xfrm>
          <a:prstGeom prst="rect">
            <a:avLst/>
          </a:prstGeom>
          <a:noFill/>
          <a:ln/>
        </p:spPr>
        <p:txBody>
          <a:bodyPr wrap="square" lIns="0" tIns="0" rIns="0" bIns="0" rtlCol="0" anchor="ctr"/>
          <a:lstStyle/>
          <a:p>
            <a:pPr marL="0" indent="0" algn="ctr">
              <a:buNone/>
            </a:pPr>
            <a:r>
              <a:rPr lang="en-US" sz="1600" b="1" i="1" dirty="0">
                <a:solidFill>
                  <a:srgbClr val="1E2761"/>
                </a:solidFill>
                <a:latin typeface="Cambria" pitchFamily="34" charset="0"/>
                <a:ea typeface="Cambria" pitchFamily="34" charset="-122"/>
                <a:cs typeface="Cambria" pitchFamily="34" charset="-120"/>
              </a:rPr>
              <a:t>Digital health is necessary for all four. But is also sufficient for none.</a:t>
            </a:r>
            <a:endParaRPr lang="en-US" sz="1600" dirty="0"/>
          </a:p>
        </p:txBody>
      </p:sp>
      <p:sp>
        <p:nvSpPr>
          <p:cNvPr id="35" name="Text 33"/>
          <p:cNvSpPr txBox="1"/>
          <p:nvPr/>
        </p:nvSpPr>
        <p:spPr>
          <a:xfrm>
            <a:off x="320040" y="6537960"/>
            <a:ext cx="9144000" cy="274320"/>
          </a:xfrm>
          <a:prstGeom prst="rect">
            <a:avLst/>
          </a:prstGeom>
          <a:noFill/>
          <a:ln/>
        </p:spPr>
        <p:txBody>
          <a:bodyPr wrap="square" lIns="0" tIns="0" rIns="0" bIns="0" rtlCol="0" anchor="ctr"/>
          <a:lstStyle/>
          <a:p>
            <a:pPr marL="0" indent="0">
              <a:buNone/>
            </a:pPr>
            <a:r>
              <a:rPr lang="en-US" sz="900" dirty="0">
                <a:solidFill>
                  <a:srgbClr val="6B7280"/>
                </a:solidFill>
                <a:latin typeface="Calibri" pitchFamily="34" charset="0"/>
                <a:ea typeface="Calibri" pitchFamily="34" charset="-122"/>
                <a:cs typeface="Calibri" pitchFamily="34" charset="-120"/>
              </a:rPr>
              <a:t>Dr Andrew Makmur · GCTO NUHS · IMDRF Scene Setting · 14 Sep 2026</a:t>
            </a:r>
            <a:endParaRPr lang="en-US" sz="900" dirty="0"/>
          </a:p>
        </p:txBody>
      </p:sp>
      <p:sp>
        <p:nvSpPr>
          <p:cNvPr id="36" name="Text 34"/>
          <p:cNvSpPr txBox="1"/>
          <p:nvPr/>
        </p:nvSpPr>
        <p:spPr>
          <a:xfrm>
            <a:off x="11521440" y="6537960"/>
            <a:ext cx="365760" cy="274320"/>
          </a:xfrm>
          <a:prstGeom prst="rect">
            <a:avLst/>
          </a:prstGeom>
          <a:noFill/>
          <a:ln/>
        </p:spPr>
        <p:txBody>
          <a:bodyPr wrap="square" lIns="0" tIns="0" rIns="0" bIns="0" rtlCol="0" anchor="ctr"/>
          <a:lstStyle/>
          <a:p>
            <a:pPr marL="0" indent="0" algn="r">
              <a:buNone/>
            </a:pPr>
            <a:r>
              <a:rPr lang="en-US" sz="1000" dirty="0">
                <a:solidFill>
                  <a:srgbClr val="6B7280"/>
                </a:solidFill>
                <a:latin typeface="Calibri" pitchFamily="34" charset="0"/>
                <a:ea typeface="Calibri" pitchFamily="34" charset="-122"/>
                <a:cs typeface="Calibri"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502920"/>
            <a:ext cx="10058400" cy="457200"/>
          </a:xfrm>
          <a:prstGeom prst="rect">
            <a:avLst/>
          </a:prstGeom>
          <a:noFill/>
          <a:ln/>
        </p:spPr>
        <p:txBody>
          <a:bodyPr wrap="square" lIns="0" tIns="0" rIns="0" bIns="0" rtlCol="0" anchor="ctr"/>
          <a:lstStyle/>
          <a:p>
            <a:pPr marL="0" indent="0">
              <a:buNone/>
            </a:pPr>
            <a:r>
              <a:rPr lang="en-US" sz="1300" b="1" kern="0" spc="400" dirty="0">
                <a:solidFill>
                  <a:srgbClr val="6B7280"/>
                </a:solidFill>
                <a:latin typeface="Calibri" pitchFamily="34" charset="0"/>
                <a:ea typeface="Calibri" pitchFamily="34" charset="-122"/>
                <a:cs typeface="Calibri" pitchFamily="34" charset="-120"/>
              </a:rPr>
              <a:t>THE LANDING  ·  04</a:t>
            </a:r>
            <a:endParaRPr lang="en-US" sz="1300" dirty="0"/>
          </a:p>
        </p:txBody>
      </p:sp>
      <p:sp>
        <p:nvSpPr>
          <p:cNvPr id="3" name="Text 1"/>
          <p:cNvSpPr txBox="1"/>
          <p:nvPr/>
        </p:nvSpPr>
        <p:spPr>
          <a:xfrm>
            <a:off x="548640" y="1463040"/>
            <a:ext cx="7315200" cy="2377440"/>
          </a:xfrm>
          <a:prstGeom prst="rect">
            <a:avLst/>
          </a:prstGeom>
          <a:noFill/>
          <a:ln/>
        </p:spPr>
        <p:txBody>
          <a:bodyPr wrap="square" lIns="0" tIns="0" rIns="0" bIns="0" rtlCol="0" anchor="ctr"/>
          <a:lstStyle/>
          <a:p>
            <a:pPr marL="0" indent="0">
              <a:spcAft>
                <a:spcPts val="200"/>
              </a:spcAft>
              <a:buNone/>
            </a:pPr>
            <a:r>
              <a:rPr lang="en-US" sz="4200" b="1" dirty="0">
                <a:solidFill>
                  <a:srgbClr val="1E2761"/>
                </a:solidFill>
                <a:latin typeface="Cambria" pitchFamily="34" charset="0"/>
                <a:ea typeface="Cambria" pitchFamily="34" charset="-122"/>
                <a:cs typeface="Cambria" pitchFamily="34" charset="-120"/>
              </a:rPr>
              <a:t>Primary care +</a:t>
            </a:r>
            <a:endParaRPr lang="en-US" sz="4200" dirty="0"/>
          </a:p>
          <a:p>
            <a:pPr marL="0" indent="0">
              <a:spcAft>
                <a:spcPts val="200"/>
              </a:spcAft>
              <a:buNone/>
            </a:pPr>
            <a:r>
              <a:rPr lang="en-US" sz="4200" b="1" dirty="0">
                <a:solidFill>
                  <a:srgbClr val="1E2761"/>
                </a:solidFill>
                <a:latin typeface="Cambria" pitchFamily="34" charset="0"/>
                <a:ea typeface="Cambria" pitchFamily="34" charset="-122"/>
                <a:cs typeface="Cambria" pitchFamily="34" charset="-120"/>
              </a:rPr>
              <a:t>longitudinal chronic disease.</a:t>
            </a:r>
            <a:endParaRPr lang="en-US" sz="4200" dirty="0"/>
          </a:p>
        </p:txBody>
      </p:sp>
      <p:sp>
        <p:nvSpPr>
          <p:cNvPr id="4" name="Shape 2"/>
          <p:cNvSpPr/>
          <p:nvPr/>
        </p:nvSpPr>
        <p:spPr>
          <a:xfrm>
            <a:off x="548640" y="3977640"/>
            <a:ext cx="1371600" cy="0"/>
          </a:xfrm>
          <a:prstGeom prst="line">
            <a:avLst/>
          </a:prstGeom>
          <a:noFill/>
          <a:ln w="38100">
            <a:solidFill>
              <a:srgbClr val="F96167"/>
            </a:solidFill>
            <a:prstDash val="solid"/>
          </a:ln>
        </p:spPr>
      </p:sp>
      <p:sp>
        <p:nvSpPr>
          <p:cNvPr id="5" name="Text 3"/>
          <p:cNvSpPr txBox="1"/>
          <p:nvPr/>
        </p:nvSpPr>
        <p:spPr>
          <a:xfrm>
            <a:off x="548640" y="4114800"/>
            <a:ext cx="7315200" cy="640080"/>
          </a:xfrm>
          <a:prstGeom prst="rect">
            <a:avLst/>
          </a:prstGeom>
          <a:noFill/>
          <a:ln/>
        </p:spPr>
        <p:txBody>
          <a:bodyPr wrap="square" lIns="0" tIns="0" rIns="0" bIns="0" rtlCol="0" anchor="ctr"/>
          <a:lstStyle/>
          <a:p>
            <a:pPr marL="0" indent="0">
              <a:buNone/>
            </a:pPr>
            <a:r>
              <a:rPr lang="en-US" sz="1600" b="1" dirty="0">
                <a:solidFill>
                  <a:srgbClr val="1A1A1A"/>
                </a:solidFill>
                <a:latin typeface="Cambria" pitchFamily="34" charset="0"/>
                <a:ea typeface="Cambria" pitchFamily="34" charset="-122"/>
                <a:cs typeface="Cambria" pitchFamily="34" charset="-120"/>
              </a:rPr>
              <a:t>This is where transformation shifts the needle the most</a:t>
            </a:r>
            <a:endParaRPr lang="en-US" sz="1600" dirty="0"/>
          </a:p>
        </p:txBody>
      </p:sp>
      <p:sp>
        <p:nvSpPr>
          <p:cNvPr id="6" name="Shape 4"/>
          <p:cNvSpPr/>
          <p:nvPr/>
        </p:nvSpPr>
        <p:spPr>
          <a:xfrm>
            <a:off x="8229600" y="1508760"/>
            <a:ext cx="3474720" cy="4206240"/>
          </a:xfrm>
          <a:prstGeom prst="rect">
            <a:avLst/>
          </a:prstGeom>
          <a:solidFill>
            <a:srgbClr val="1E2761"/>
          </a:solidFill>
          <a:ln w="12700">
            <a:solidFill>
              <a:srgbClr val="1E2761"/>
            </a:solidFill>
            <a:prstDash val="solid"/>
          </a:ln>
        </p:spPr>
      </p:sp>
      <p:sp>
        <p:nvSpPr>
          <p:cNvPr id="7" name="Text 5"/>
          <p:cNvSpPr txBox="1"/>
          <p:nvPr/>
        </p:nvSpPr>
        <p:spPr>
          <a:xfrm>
            <a:off x="8412480" y="1691640"/>
            <a:ext cx="3108960" cy="365760"/>
          </a:xfrm>
          <a:prstGeom prst="rect">
            <a:avLst/>
          </a:prstGeom>
          <a:noFill/>
          <a:ln/>
        </p:spPr>
        <p:txBody>
          <a:bodyPr wrap="square" lIns="0" tIns="0" rIns="0" bIns="0" rtlCol="0" anchor="ctr"/>
          <a:lstStyle/>
          <a:p>
            <a:pPr marL="0" indent="0">
              <a:buNone/>
            </a:pPr>
            <a:r>
              <a:rPr lang="en-US" sz="1100" b="1" kern="0" spc="300" dirty="0">
                <a:solidFill>
                  <a:srgbClr val="CADCFC"/>
                </a:solidFill>
                <a:latin typeface="Calibri" pitchFamily="34" charset="0"/>
                <a:ea typeface="Calibri" pitchFamily="34" charset="-122"/>
                <a:cs typeface="Calibri" pitchFamily="34" charset="-120"/>
              </a:rPr>
              <a:t>Why here</a:t>
            </a:r>
            <a:endParaRPr lang="en-US" sz="1100" dirty="0"/>
          </a:p>
        </p:txBody>
      </p:sp>
      <p:sp>
        <p:nvSpPr>
          <p:cNvPr id="8" name="Shape 6"/>
          <p:cNvSpPr/>
          <p:nvPr/>
        </p:nvSpPr>
        <p:spPr>
          <a:xfrm>
            <a:off x="8412480" y="2148840"/>
            <a:ext cx="731520" cy="0"/>
          </a:xfrm>
          <a:prstGeom prst="line">
            <a:avLst/>
          </a:prstGeom>
          <a:noFill/>
          <a:ln w="25400">
            <a:solidFill>
              <a:srgbClr val="F96167"/>
            </a:solidFill>
            <a:prstDash val="solid"/>
          </a:ln>
        </p:spPr>
      </p:sp>
      <p:sp>
        <p:nvSpPr>
          <p:cNvPr id="9" name="Text 7"/>
          <p:cNvSpPr txBox="1"/>
          <p:nvPr/>
        </p:nvSpPr>
        <p:spPr>
          <a:xfrm>
            <a:off x="8412480" y="2331720"/>
            <a:ext cx="3108960" cy="914400"/>
          </a:xfrm>
          <a:prstGeom prst="rect">
            <a:avLst/>
          </a:prstGeom>
          <a:noFill/>
          <a:ln/>
        </p:spPr>
        <p:txBody>
          <a:bodyPr wrap="square" lIns="0" tIns="0" rIns="0" bIns="0" rtlCol="0" anchor="ctr"/>
          <a:lstStyle/>
          <a:p>
            <a:pPr marL="0" indent="0">
              <a:spcAft>
                <a:spcPts val="200"/>
              </a:spcAft>
              <a:buNone/>
            </a:pPr>
            <a:r>
              <a:rPr lang="en-US" sz="1200" dirty="0">
                <a:solidFill>
                  <a:srgbClr val="FFFFFF"/>
                </a:solidFill>
                <a:latin typeface="Calibri" pitchFamily="34" charset="0"/>
                <a:ea typeface="Calibri" pitchFamily="34" charset="-122"/>
                <a:cs typeface="Calibri" pitchFamily="34" charset="-120"/>
              </a:rPr>
              <a:t>Majority of population contact</a:t>
            </a:r>
            <a:endParaRPr lang="en-US" sz="1200" dirty="0"/>
          </a:p>
          <a:p>
            <a:pPr marL="0" indent="0">
              <a:spcAft>
                <a:spcPts val="200"/>
              </a:spcAft>
              <a:buNone/>
            </a:pPr>
            <a:r>
              <a:rPr lang="en-US" sz="1200" dirty="0">
                <a:solidFill>
                  <a:srgbClr val="FFFFFF"/>
                </a:solidFill>
                <a:latin typeface="Calibri" pitchFamily="34" charset="0"/>
                <a:ea typeface="Calibri" pitchFamily="34" charset="-122"/>
                <a:cs typeface="Calibri" pitchFamily="34" charset="-120"/>
              </a:rPr>
              <a:t>happens in primary care.</a:t>
            </a:r>
            <a:endParaRPr lang="en-US" sz="1200" dirty="0"/>
          </a:p>
        </p:txBody>
      </p:sp>
      <p:sp>
        <p:nvSpPr>
          <p:cNvPr id="10" name="Text 8"/>
          <p:cNvSpPr txBox="1"/>
          <p:nvPr/>
        </p:nvSpPr>
        <p:spPr>
          <a:xfrm>
            <a:off x="8412480" y="3246120"/>
            <a:ext cx="3108960" cy="914400"/>
          </a:xfrm>
          <a:prstGeom prst="rect">
            <a:avLst/>
          </a:prstGeom>
          <a:noFill/>
          <a:ln/>
        </p:spPr>
        <p:txBody>
          <a:bodyPr wrap="square" lIns="0" tIns="0" rIns="0" bIns="0" rtlCol="0" anchor="ctr"/>
          <a:lstStyle/>
          <a:p>
            <a:pPr marL="0" indent="0">
              <a:spcAft>
                <a:spcPts val="200"/>
              </a:spcAft>
              <a:buNone/>
            </a:pPr>
            <a:r>
              <a:rPr lang="en-US" sz="1200" dirty="0">
                <a:solidFill>
                  <a:srgbClr val="FFFFFF"/>
                </a:solidFill>
                <a:latin typeface="Calibri" pitchFamily="34" charset="0"/>
                <a:ea typeface="Calibri" pitchFamily="34" charset="-122"/>
                <a:cs typeface="Calibri" pitchFamily="34" charset="-120"/>
              </a:rPr>
              <a:t>~75% of visits address multiple chronic conditions.</a:t>
            </a:r>
            <a:endParaRPr lang="en-US" sz="1200" dirty="0"/>
          </a:p>
        </p:txBody>
      </p:sp>
      <p:sp>
        <p:nvSpPr>
          <p:cNvPr id="11" name="Text 9"/>
          <p:cNvSpPr txBox="1"/>
          <p:nvPr/>
        </p:nvSpPr>
        <p:spPr>
          <a:xfrm>
            <a:off x="8412480" y="4160520"/>
            <a:ext cx="3108960" cy="640080"/>
          </a:xfrm>
          <a:prstGeom prst="rect">
            <a:avLst/>
          </a:prstGeom>
          <a:noFill/>
          <a:ln/>
        </p:spPr>
        <p:txBody>
          <a:bodyPr wrap="square" lIns="0" tIns="0" rIns="0" bIns="0" rtlCol="0" anchor="ctr"/>
          <a:lstStyle/>
          <a:p>
            <a:pPr marL="0" indent="0">
              <a:buNone/>
            </a:pPr>
            <a:r>
              <a:rPr lang="en-US" sz="1200" dirty="0">
                <a:solidFill>
                  <a:srgbClr val="FFFFFF"/>
                </a:solidFill>
                <a:latin typeface="Calibri" pitchFamily="34" charset="0"/>
                <a:ea typeface="Calibri" pitchFamily="34" charset="-122"/>
                <a:cs typeface="Calibri" pitchFamily="34" charset="-120"/>
              </a:rPr>
              <a:t>Financial-model reform lives here.</a:t>
            </a:r>
            <a:endParaRPr lang="en-US" sz="1200" dirty="0"/>
          </a:p>
        </p:txBody>
      </p:sp>
      <p:sp>
        <p:nvSpPr>
          <p:cNvPr id="12" name="Text 10"/>
          <p:cNvSpPr txBox="1"/>
          <p:nvPr/>
        </p:nvSpPr>
        <p:spPr>
          <a:xfrm>
            <a:off x="8412480" y="4892040"/>
            <a:ext cx="3108960" cy="640080"/>
          </a:xfrm>
          <a:prstGeom prst="rect">
            <a:avLst/>
          </a:prstGeom>
          <a:noFill/>
          <a:ln/>
        </p:spPr>
        <p:txBody>
          <a:bodyPr wrap="square" lIns="0" tIns="0" rIns="0" bIns="0" rtlCol="0" anchor="ctr"/>
          <a:lstStyle/>
          <a:p>
            <a:pPr marL="0" indent="0">
              <a:buNone/>
            </a:pPr>
            <a:r>
              <a:rPr lang="en-US" sz="1200" dirty="0">
                <a:solidFill>
                  <a:srgbClr val="FFFFFF"/>
                </a:solidFill>
                <a:latin typeface="Calibri" pitchFamily="34" charset="0"/>
                <a:ea typeface="Calibri" pitchFamily="34" charset="-122"/>
                <a:cs typeface="Calibri" pitchFamily="34" charset="-120"/>
              </a:rPr>
              <a:t>Digital tools most natural here due to decentralization</a:t>
            </a:r>
            <a:endParaRPr lang="en-US" sz="1200" dirty="0"/>
          </a:p>
        </p:txBody>
      </p:sp>
      <p:sp>
        <p:nvSpPr>
          <p:cNvPr id="16" name="Text 14"/>
          <p:cNvSpPr txBox="1"/>
          <p:nvPr/>
        </p:nvSpPr>
        <p:spPr>
          <a:xfrm>
            <a:off x="320040" y="6537960"/>
            <a:ext cx="9144000" cy="274320"/>
          </a:xfrm>
          <a:prstGeom prst="rect">
            <a:avLst/>
          </a:prstGeom>
          <a:noFill/>
          <a:ln/>
        </p:spPr>
        <p:txBody>
          <a:bodyPr wrap="square" lIns="0" tIns="0" rIns="0" bIns="0" rtlCol="0" anchor="ctr"/>
          <a:lstStyle/>
          <a:p>
            <a:pPr marL="0" indent="0">
              <a:buNone/>
            </a:pPr>
            <a:r>
              <a:rPr lang="en-US" sz="900" dirty="0">
                <a:solidFill>
                  <a:srgbClr val="6B7280"/>
                </a:solidFill>
                <a:latin typeface="Calibri" pitchFamily="34" charset="0"/>
                <a:ea typeface="Calibri" pitchFamily="34" charset="-122"/>
                <a:cs typeface="Calibri" pitchFamily="34" charset="-120"/>
              </a:rPr>
              <a:t>Dr Andrew Makmur · GCTO NUHS · IMDRF Scene Setting · 14 Sep 2026</a:t>
            </a:r>
            <a:endParaRPr lang="en-US" sz="900" dirty="0"/>
          </a:p>
        </p:txBody>
      </p:sp>
      <p:sp>
        <p:nvSpPr>
          <p:cNvPr id="17" name="Text 15"/>
          <p:cNvSpPr txBox="1"/>
          <p:nvPr/>
        </p:nvSpPr>
        <p:spPr>
          <a:xfrm>
            <a:off x="11521440" y="6537960"/>
            <a:ext cx="365760" cy="274320"/>
          </a:xfrm>
          <a:prstGeom prst="rect">
            <a:avLst/>
          </a:prstGeom>
          <a:noFill/>
          <a:ln/>
        </p:spPr>
        <p:txBody>
          <a:bodyPr wrap="square" lIns="0" tIns="0" rIns="0" bIns="0" rtlCol="0" anchor="ctr"/>
          <a:lstStyle/>
          <a:p>
            <a:pPr marL="0" indent="0" algn="r">
              <a:buNone/>
            </a:pPr>
            <a:r>
              <a:rPr lang="en-US" sz="1000" dirty="0">
                <a:solidFill>
                  <a:srgbClr val="6B7280"/>
                </a:solidFill>
                <a:latin typeface="Calibri" pitchFamily="34" charset="0"/>
                <a:ea typeface="Calibri" pitchFamily="34" charset="-122"/>
                <a:cs typeface="Calibri"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502920"/>
            <a:ext cx="10058400" cy="457200"/>
          </a:xfrm>
          <a:prstGeom prst="rect">
            <a:avLst/>
          </a:prstGeom>
          <a:noFill/>
          <a:ln/>
        </p:spPr>
        <p:txBody>
          <a:bodyPr wrap="square" lIns="0" tIns="0" rIns="0" bIns="0" rtlCol="0" anchor="ctr"/>
          <a:lstStyle/>
          <a:p>
            <a:pPr marL="0" indent="0">
              <a:buNone/>
            </a:pPr>
            <a:r>
              <a:rPr lang="en-US" sz="1300" b="1" kern="0" spc="400" dirty="0">
                <a:solidFill>
                  <a:srgbClr val="6B7280"/>
                </a:solidFill>
                <a:latin typeface="Calibri" pitchFamily="34" charset="0"/>
                <a:ea typeface="Calibri" pitchFamily="34" charset="-122"/>
                <a:cs typeface="Calibri" pitchFamily="34" charset="-120"/>
              </a:rPr>
              <a:t>THE APPROACH  ·  05</a:t>
            </a:r>
            <a:endParaRPr lang="en-US" sz="1300" dirty="0"/>
          </a:p>
        </p:txBody>
      </p:sp>
      <p:sp>
        <p:nvSpPr>
          <p:cNvPr id="3" name="Text 1"/>
          <p:cNvSpPr txBox="1"/>
          <p:nvPr/>
        </p:nvSpPr>
        <p:spPr>
          <a:xfrm>
            <a:off x="548640" y="1005840"/>
            <a:ext cx="11338560" cy="1371600"/>
          </a:xfrm>
          <a:prstGeom prst="rect">
            <a:avLst/>
          </a:prstGeom>
          <a:noFill/>
          <a:ln/>
        </p:spPr>
        <p:txBody>
          <a:bodyPr wrap="square" lIns="0" tIns="0" rIns="0" bIns="0" rtlCol="0" anchor="ctr"/>
          <a:lstStyle/>
          <a:p>
            <a:pPr marL="0" indent="0">
              <a:spcAft>
                <a:spcPts val="200"/>
              </a:spcAft>
              <a:buNone/>
            </a:pPr>
            <a:r>
              <a:rPr lang="en-US" sz="2600" b="1" dirty="0">
                <a:solidFill>
                  <a:srgbClr val="1E2761"/>
                </a:solidFill>
                <a:latin typeface="Cambria" pitchFamily="34" charset="0"/>
                <a:ea typeface="Cambria" pitchFamily="34" charset="-122"/>
                <a:cs typeface="Cambria" pitchFamily="34" charset="-120"/>
              </a:rPr>
              <a:t>This isn't a tech programme.</a:t>
            </a:r>
            <a:endParaRPr lang="en-US" sz="2600" dirty="0"/>
          </a:p>
          <a:p>
            <a:pPr marL="0" indent="0">
              <a:spcAft>
                <a:spcPts val="200"/>
              </a:spcAft>
              <a:buNone/>
            </a:pPr>
            <a:r>
              <a:rPr lang="en-US" sz="2600" b="1" dirty="0">
                <a:solidFill>
                  <a:srgbClr val="1E2761"/>
                </a:solidFill>
                <a:latin typeface="Cambria" pitchFamily="34" charset="0"/>
                <a:ea typeface="Cambria" pitchFamily="34" charset="-122"/>
                <a:cs typeface="Cambria" pitchFamily="34" charset="-120"/>
              </a:rPr>
              <a:t>It's whole-organisation care transformation.</a:t>
            </a:r>
            <a:endParaRPr lang="en-US" sz="2600" dirty="0"/>
          </a:p>
        </p:txBody>
      </p:sp>
      <p:sp>
        <p:nvSpPr>
          <p:cNvPr id="4" name="Text 2"/>
          <p:cNvSpPr txBox="1"/>
          <p:nvPr/>
        </p:nvSpPr>
        <p:spPr>
          <a:xfrm>
            <a:off x="548640" y="2377440"/>
            <a:ext cx="11338560" cy="548640"/>
          </a:xfrm>
          <a:prstGeom prst="rect">
            <a:avLst/>
          </a:prstGeom>
          <a:noFill/>
          <a:ln/>
        </p:spPr>
        <p:txBody>
          <a:bodyPr wrap="square" lIns="0" tIns="0" rIns="0" bIns="0" rtlCol="0" anchor="ctr"/>
          <a:lstStyle/>
          <a:p>
            <a:pPr marL="0" indent="0">
              <a:buNone/>
            </a:pPr>
            <a:r>
              <a:rPr lang="en-US" sz="1300" i="1" dirty="0">
                <a:solidFill>
                  <a:srgbClr val="6B7280"/>
                </a:solidFill>
                <a:latin typeface="Calibri" pitchFamily="34" charset="0"/>
                <a:ea typeface="Calibri" pitchFamily="34" charset="-122"/>
                <a:cs typeface="Calibri" pitchFamily="34" charset="-120"/>
              </a:rPr>
              <a:t>Technology is just </a:t>
            </a:r>
            <a:r>
              <a:rPr lang="en-US" sz="1300" b="1" i="1" dirty="0">
                <a:solidFill>
                  <a:srgbClr val="6B7280"/>
                </a:solidFill>
                <a:latin typeface="Calibri" pitchFamily="34" charset="0"/>
                <a:ea typeface="Calibri" pitchFamily="34" charset="-122"/>
                <a:cs typeface="Calibri" pitchFamily="34" charset="-120"/>
              </a:rPr>
              <a:t>one of six</a:t>
            </a:r>
            <a:r>
              <a:rPr lang="en-US" sz="1300" i="1" dirty="0">
                <a:solidFill>
                  <a:srgbClr val="6B7280"/>
                </a:solidFill>
                <a:latin typeface="Calibri" pitchFamily="34" charset="0"/>
                <a:ea typeface="Calibri" pitchFamily="34" charset="-122"/>
                <a:cs typeface="Calibri" pitchFamily="34" charset="-120"/>
              </a:rPr>
              <a:t> dimensions. But it's the one everyone wants to talk about — and </a:t>
            </a:r>
            <a:r>
              <a:rPr lang="en-US" sz="1300" b="1" i="1" dirty="0">
                <a:solidFill>
                  <a:srgbClr val="6B7280"/>
                </a:solidFill>
                <a:latin typeface="Calibri" pitchFamily="34" charset="0"/>
                <a:ea typeface="Calibri" pitchFamily="34" charset="-122"/>
                <a:cs typeface="Calibri" pitchFamily="34" charset="-120"/>
              </a:rPr>
              <a:t>rarely</a:t>
            </a:r>
            <a:r>
              <a:rPr lang="en-US" sz="1300" i="1" dirty="0">
                <a:solidFill>
                  <a:srgbClr val="6B7280"/>
                </a:solidFill>
                <a:latin typeface="Calibri" pitchFamily="34" charset="0"/>
                <a:ea typeface="Calibri" pitchFamily="34" charset="-122"/>
                <a:cs typeface="Calibri" pitchFamily="34" charset="-120"/>
              </a:rPr>
              <a:t> the one that decides the outcome.</a:t>
            </a:r>
            <a:endParaRPr lang="en-US" sz="1300" dirty="0"/>
          </a:p>
        </p:txBody>
      </p:sp>
      <p:sp>
        <p:nvSpPr>
          <p:cNvPr id="5" name="Shape 3"/>
          <p:cNvSpPr/>
          <p:nvPr/>
        </p:nvSpPr>
        <p:spPr>
          <a:xfrm>
            <a:off x="548640" y="3108960"/>
            <a:ext cx="2377440" cy="1234440"/>
          </a:xfrm>
          <a:prstGeom prst="rect">
            <a:avLst/>
          </a:prstGeom>
          <a:solidFill>
            <a:srgbClr val="1E2761"/>
          </a:solidFill>
          <a:ln w="12700">
            <a:solidFill>
              <a:srgbClr val="1E2761"/>
            </a:solidFill>
            <a:prstDash val="solid"/>
          </a:ln>
        </p:spPr>
      </p:sp>
      <p:sp>
        <p:nvSpPr>
          <p:cNvPr id="6" name="Text 4"/>
          <p:cNvSpPr txBox="1"/>
          <p:nvPr/>
        </p:nvSpPr>
        <p:spPr>
          <a:xfrm>
            <a:off x="548640" y="3108960"/>
            <a:ext cx="2377440" cy="1234440"/>
          </a:xfrm>
          <a:prstGeom prst="rect">
            <a:avLst/>
          </a:prstGeom>
          <a:noFill/>
          <a:ln/>
        </p:spPr>
        <p:txBody>
          <a:bodyPr wrap="square" lIns="101600" tIns="101600" rIns="101600" bIns="10160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Culture</a:t>
            </a:r>
            <a:endParaRPr lang="en-US" sz="1400" dirty="0"/>
          </a:p>
        </p:txBody>
      </p:sp>
      <p:sp>
        <p:nvSpPr>
          <p:cNvPr id="7" name="Shape 5"/>
          <p:cNvSpPr/>
          <p:nvPr/>
        </p:nvSpPr>
        <p:spPr>
          <a:xfrm>
            <a:off x="3063240" y="3108960"/>
            <a:ext cx="2377440" cy="1234440"/>
          </a:xfrm>
          <a:prstGeom prst="rect">
            <a:avLst/>
          </a:prstGeom>
          <a:solidFill>
            <a:srgbClr val="1E2761"/>
          </a:solidFill>
          <a:ln w="12700">
            <a:solidFill>
              <a:srgbClr val="1E2761"/>
            </a:solidFill>
            <a:prstDash val="solid"/>
          </a:ln>
        </p:spPr>
      </p:sp>
      <p:sp>
        <p:nvSpPr>
          <p:cNvPr id="8" name="Text 6"/>
          <p:cNvSpPr txBox="1"/>
          <p:nvPr/>
        </p:nvSpPr>
        <p:spPr>
          <a:xfrm>
            <a:off x="3063240" y="3108960"/>
            <a:ext cx="2377440" cy="1234440"/>
          </a:xfrm>
          <a:prstGeom prst="rect">
            <a:avLst/>
          </a:prstGeom>
          <a:noFill/>
          <a:ln/>
        </p:spPr>
        <p:txBody>
          <a:bodyPr wrap="square" lIns="101600" tIns="101600" rIns="101600" bIns="10160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Leadership</a:t>
            </a:r>
            <a:endParaRPr lang="en-US" sz="1400" dirty="0"/>
          </a:p>
        </p:txBody>
      </p:sp>
      <p:sp>
        <p:nvSpPr>
          <p:cNvPr id="9" name="Shape 7"/>
          <p:cNvSpPr/>
          <p:nvPr/>
        </p:nvSpPr>
        <p:spPr>
          <a:xfrm>
            <a:off x="5577840" y="3108960"/>
            <a:ext cx="2377440" cy="1234440"/>
          </a:xfrm>
          <a:prstGeom prst="rect">
            <a:avLst/>
          </a:prstGeom>
          <a:solidFill>
            <a:srgbClr val="1E2761"/>
          </a:solidFill>
          <a:ln w="12700">
            <a:solidFill>
              <a:srgbClr val="1E2761"/>
            </a:solidFill>
            <a:prstDash val="solid"/>
          </a:ln>
        </p:spPr>
      </p:sp>
      <p:sp>
        <p:nvSpPr>
          <p:cNvPr id="10" name="Text 8"/>
          <p:cNvSpPr txBox="1"/>
          <p:nvPr/>
        </p:nvSpPr>
        <p:spPr>
          <a:xfrm>
            <a:off x="5577840" y="3108960"/>
            <a:ext cx="2377440" cy="1234440"/>
          </a:xfrm>
          <a:prstGeom prst="rect">
            <a:avLst/>
          </a:prstGeom>
          <a:noFill/>
          <a:ln/>
        </p:spPr>
        <p:txBody>
          <a:bodyPr wrap="square" lIns="101600" tIns="101600" rIns="101600" bIns="10160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Governance</a:t>
            </a:r>
            <a:endParaRPr lang="en-US" sz="1400" dirty="0"/>
          </a:p>
        </p:txBody>
      </p:sp>
      <p:sp>
        <p:nvSpPr>
          <p:cNvPr id="11" name="Shape 9"/>
          <p:cNvSpPr/>
          <p:nvPr/>
        </p:nvSpPr>
        <p:spPr>
          <a:xfrm>
            <a:off x="548640" y="4480560"/>
            <a:ext cx="2377440" cy="1234440"/>
          </a:xfrm>
          <a:prstGeom prst="rect">
            <a:avLst/>
          </a:prstGeom>
          <a:solidFill>
            <a:srgbClr val="50808E"/>
          </a:solidFill>
          <a:ln w="12700">
            <a:solidFill>
              <a:srgbClr val="50808E"/>
            </a:solidFill>
            <a:prstDash val="solid"/>
          </a:ln>
        </p:spPr>
      </p:sp>
      <p:sp>
        <p:nvSpPr>
          <p:cNvPr id="12" name="Text 10"/>
          <p:cNvSpPr txBox="1"/>
          <p:nvPr/>
        </p:nvSpPr>
        <p:spPr>
          <a:xfrm>
            <a:off x="548640" y="4480560"/>
            <a:ext cx="2377440" cy="1234440"/>
          </a:xfrm>
          <a:prstGeom prst="rect">
            <a:avLst/>
          </a:prstGeom>
          <a:noFill/>
          <a:ln/>
        </p:spPr>
        <p:txBody>
          <a:bodyPr wrap="square" lIns="101600" tIns="101600" rIns="101600" bIns="10160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Manpower &amp; capability</a:t>
            </a:r>
            <a:endParaRPr lang="en-US" sz="1400" dirty="0"/>
          </a:p>
        </p:txBody>
      </p:sp>
      <p:sp>
        <p:nvSpPr>
          <p:cNvPr id="13" name="Shape 11"/>
          <p:cNvSpPr/>
          <p:nvPr/>
        </p:nvSpPr>
        <p:spPr>
          <a:xfrm>
            <a:off x="3063240" y="4480560"/>
            <a:ext cx="2377440" cy="1234440"/>
          </a:xfrm>
          <a:prstGeom prst="rect">
            <a:avLst/>
          </a:prstGeom>
          <a:solidFill>
            <a:srgbClr val="50808E"/>
          </a:solidFill>
          <a:ln w="12700">
            <a:solidFill>
              <a:srgbClr val="50808E"/>
            </a:solidFill>
            <a:prstDash val="solid"/>
          </a:ln>
        </p:spPr>
      </p:sp>
      <p:sp>
        <p:nvSpPr>
          <p:cNvPr id="14" name="Text 12"/>
          <p:cNvSpPr txBox="1"/>
          <p:nvPr/>
        </p:nvSpPr>
        <p:spPr>
          <a:xfrm>
            <a:off x="3063240" y="4480560"/>
            <a:ext cx="2377440" cy="1234440"/>
          </a:xfrm>
          <a:prstGeom prst="rect">
            <a:avLst/>
          </a:prstGeom>
          <a:noFill/>
          <a:ln/>
        </p:spPr>
        <p:txBody>
          <a:bodyPr wrap="square" lIns="101600" tIns="101600" rIns="101600" bIns="10160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Technology</a:t>
            </a:r>
            <a:endParaRPr lang="en-US" sz="1400" dirty="0"/>
          </a:p>
        </p:txBody>
      </p:sp>
      <p:sp>
        <p:nvSpPr>
          <p:cNvPr id="15" name="Shape 13"/>
          <p:cNvSpPr/>
          <p:nvPr/>
        </p:nvSpPr>
        <p:spPr>
          <a:xfrm>
            <a:off x="5577840" y="4480560"/>
            <a:ext cx="2377440" cy="1234440"/>
          </a:xfrm>
          <a:prstGeom prst="rect">
            <a:avLst/>
          </a:prstGeom>
          <a:solidFill>
            <a:srgbClr val="F96167"/>
          </a:solidFill>
          <a:ln w="12700">
            <a:solidFill>
              <a:srgbClr val="F96167"/>
            </a:solidFill>
            <a:prstDash val="solid"/>
          </a:ln>
        </p:spPr>
      </p:sp>
      <p:sp>
        <p:nvSpPr>
          <p:cNvPr id="16" name="Text 14"/>
          <p:cNvSpPr txBox="1"/>
          <p:nvPr/>
        </p:nvSpPr>
        <p:spPr>
          <a:xfrm>
            <a:off x="5577840" y="4480560"/>
            <a:ext cx="2377440" cy="1234440"/>
          </a:xfrm>
          <a:prstGeom prst="rect">
            <a:avLst/>
          </a:prstGeom>
          <a:noFill/>
          <a:ln/>
        </p:spPr>
        <p:txBody>
          <a:bodyPr wrap="square" lIns="101600" tIns="101600" rIns="101600" bIns="10160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Business models &amp; incentives</a:t>
            </a:r>
            <a:endParaRPr lang="en-US" sz="1400" dirty="0"/>
          </a:p>
        </p:txBody>
      </p:sp>
      <p:sp>
        <p:nvSpPr>
          <p:cNvPr id="17" name="Shape 15"/>
          <p:cNvSpPr/>
          <p:nvPr/>
        </p:nvSpPr>
        <p:spPr>
          <a:xfrm>
            <a:off x="8138160" y="3108960"/>
            <a:ext cx="3520440" cy="2606040"/>
          </a:xfrm>
          <a:prstGeom prst="rect">
            <a:avLst/>
          </a:prstGeom>
          <a:solidFill>
            <a:srgbClr val="1E2761"/>
          </a:solidFill>
          <a:ln w="12700">
            <a:solidFill>
              <a:srgbClr val="1E2761"/>
            </a:solidFill>
            <a:prstDash val="solid"/>
          </a:ln>
        </p:spPr>
      </p:sp>
      <p:sp>
        <p:nvSpPr>
          <p:cNvPr id="19" name="Text 17"/>
          <p:cNvSpPr txBox="1"/>
          <p:nvPr/>
        </p:nvSpPr>
        <p:spPr>
          <a:xfrm>
            <a:off x="8321040" y="3749040"/>
            <a:ext cx="3200400" cy="1188720"/>
          </a:xfrm>
          <a:prstGeom prst="rect">
            <a:avLst/>
          </a:prstGeom>
          <a:noFill/>
          <a:ln/>
        </p:spPr>
        <p:txBody>
          <a:bodyPr wrap="square" lIns="0" tIns="0" rIns="0" bIns="0" rtlCol="0" anchor="ctr"/>
          <a:lstStyle/>
          <a:p>
            <a:pPr marL="0" indent="0">
              <a:buNone/>
            </a:pPr>
            <a:r>
              <a:rPr lang="en-US" sz="1600" b="1" i="1" dirty="0">
                <a:solidFill>
                  <a:srgbClr val="FFFFFF"/>
                </a:solidFill>
                <a:latin typeface="Cambria" pitchFamily="34" charset="0"/>
                <a:ea typeface="Cambria" pitchFamily="34" charset="-122"/>
                <a:cs typeface="Cambria" pitchFamily="34" charset="-120"/>
              </a:rPr>
              <a:t>A good model in a misaligned system stays a pilot forever.</a:t>
            </a:r>
            <a:endParaRPr lang="en-US" sz="1600" dirty="0"/>
          </a:p>
        </p:txBody>
      </p:sp>
      <p:sp>
        <p:nvSpPr>
          <p:cNvPr id="20" name="Shape 18"/>
          <p:cNvSpPr/>
          <p:nvPr/>
        </p:nvSpPr>
        <p:spPr>
          <a:xfrm>
            <a:off x="8321040" y="4983480"/>
            <a:ext cx="640080" cy="0"/>
          </a:xfrm>
          <a:prstGeom prst="line">
            <a:avLst/>
          </a:prstGeom>
          <a:noFill/>
          <a:ln w="25400">
            <a:solidFill>
              <a:srgbClr val="F96167"/>
            </a:solidFill>
            <a:prstDash val="solid"/>
          </a:ln>
        </p:spPr>
      </p:sp>
      <p:sp>
        <p:nvSpPr>
          <p:cNvPr id="21" name="Text 19"/>
          <p:cNvSpPr txBox="1"/>
          <p:nvPr/>
        </p:nvSpPr>
        <p:spPr>
          <a:xfrm>
            <a:off x="8321040" y="5120640"/>
            <a:ext cx="3200400" cy="548640"/>
          </a:xfrm>
          <a:prstGeom prst="rect">
            <a:avLst/>
          </a:prstGeom>
          <a:noFill/>
          <a:ln/>
        </p:spPr>
        <p:txBody>
          <a:bodyPr wrap="square" lIns="0" tIns="0" rIns="0" bIns="0" rtlCol="0" anchor="ctr"/>
          <a:lstStyle/>
          <a:p>
            <a:pPr marL="0" indent="0">
              <a:buNone/>
            </a:pPr>
            <a:r>
              <a:rPr lang="en-US" sz="1100" i="1" dirty="0">
                <a:solidFill>
                  <a:srgbClr val="CADCFC"/>
                </a:solidFill>
                <a:latin typeface="Calibri" pitchFamily="34" charset="0"/>
                <a:ea typeface="Calibri" pitchFamily="34" charset="-122"/>
                <a:cs typeface="Calibri" pitchFamily="34" charset="-120"/>
              </a:rPr>
              <a:t>At NUHS, alignment is the actual work — not a precondition for it.</a:t>
            </a:r>
            <a:endParaRPr lang="en-US" sz="1100" dirty="0"/>
          </a:p>
        </p:txBody>
      </p:sp>
      <p:sp>
        <p:nvSpPr>
          <p:cNvPr id="22" name="Shape 20"/>
          <p:cNvSpPr/>
          <p:nvPr/>
        </p:nvSpPr>
        <p:spPr>
          <a:xfrm>
            <a:off x="548640" y="6080760"/>
            <a:ext cx="11064240" cy="0"/>
          </a:xfrm>
          <a:prstGeom prst="line">
            <a:avLst/>
          </a:prstGeom>
          <a:noFill/>
          <a:ln w="25400">
            <a:solidFill>
              <a:srgbClr val="D4A017"/>
            </a:solidFill>
            <a:prstDash val="solid"/>
          </a:ln>
        </p:spPr>
      </p:sp>
      <p:sp>
        <p:nvSpPr>
          <p:cNvPr id="23" name="Text 21"/>
          <p:cNvSpPr txBox="1"/>
          <p:nvPr/>
        </p:nvSpPr>
        <p:spPr>
          <a:xfrm>
            <a:off x="548640" y="6172200"/>
            <a:ext cx="11338560" cy="365760"/>
          </a:xfrm>
          <a:prstGeom prst="rect">
            <a:avLst/>
          </a:prstGeom>
          <a:noFill/>
          <a:ln/>
        </p:spPr>
        <p:txBody>
          <a:bodyPr wrap="square" lIns="0" tIns="0" rIns="0" bIns="0" rtlCol="0" anchor="ctr"/>
          <a:lstStyle/>
          <a:p>
            <a:pPr marL="0" indent="0" algn="ctr">
              <a:buNone/>
            </a:pPr>
            <a:r>
              <a:rPr lang="en-US" sz="1400" b="1" i="1" dirty="0">
                <a:solidFill>
                  <a:srgbClr val="1E2761"/>
                </a:solidFill>
                <a:latin typeface="Cambria" pitchFamily="34" charset="0"/>
                <a:ea typeface="Cambria" pitchFamily="34" charset="-122"/>
                <a:cs typeface="Cambria" pitchFamily="34" charset="-120"/>
              </a:rPr>
              <a:t>The unglamorous dimension — incentives — is where scale actually lives.</a:t>
            </a:r>
            <a:endParaRPr lang="en-US" sz="1400" dirty="0"/>
          </a:p>
        </p:txBody>
      </p:sp>
      <p:sp>
        <p:nvSpPr>
          <p:cNvPr id="24" name="Text 22"/>
          <p:cNvSpPr txBox="1"/>
          <p:nvPr/>
        </p:nvSpPr>
        <p:spPr>
          <a:xfrm>
            <a:off x="320040" y="6537960"/>
            <a:ext cx="9144000" cy="274320"/>
          </a:xfrm>
          <a:prstGeom prst="rect">
            <a:avLst/>
          </a:prstGeom>
          <a:noFill/>
          <a:ln/>
        </p:spPr>
        <p:txBody>
          <a:bodyPr wrap="square" lIns="0" tIns="0" rIns="0" bIns="0" rtlCol="0" anchor="ctr"/>
          <a:lstStyle/>
          <a:p>
            <a:pPr marL="0" indent="0">
              <a:buNone/>
            </a:pPr>
            <a:r>
              <a:rPr lang="en-US" sz="900" dirty="0">
                <a:solidFill>
                  <a:srgbClr val="6B7280"/>
                </a:solidFill>
                <a:latin typeface="Calibri" pitchFamily="34" charset="0"/>
                <a:ea typeface="Calibri" pitchFamily="34" charset="-122"/>
                <a:cs typeface="Calibri" pitchFamily="34" charset="-120"/>
              </a:rPr>
              <a:t>Dr Andrew Makmur · GCTO NUHS · IMDRF Scene Setting · 14 Sep 2026</a:t>
            </a:r>
            <a:endParaRPr lang="en-US" sz="900" dirty="0"/>
          </a:p>
        </p:txBody>
      </p:sp>
      <p:sp>
        <p:nvSpPr>
          <p:cNvPr id="25" name="Text 23"/>
          <p:cNvSpPr txBox="1"/>
          <p:nvPr/>
        </p:nvSpPr>
        <p:spPr>
          <a:xfrm>
            <a:off x="11521440" y="6537960"/>
            <a:ext cx="365760" cy="274320"/>
          </a:xfrm>
          <a:prstGeom prst="rect">
            <a:avLst/>
          </a:prstGeom>
          <a:noFill/>
          <a:ln/>
        </p:spPr>
        <p:txBody>
          <a:bodyPr wrap="square" lIns="0" tIns="0" rIns="0" bIns="0" rtlCol="0" anchor="ctr"/>
          <a:lstStyle/>
          <a:p>
            <a:pPr marL="0" indent="0" algn="r">
              <a:buNone/>
            </a:pPr>
            <a:r>
              <a:rPr lang="en-US" sz="1000" dirty="0">
                <a:solidFill>
                  <a:srgbClr val="6B7280"/>
                </a:solidFill>
                <a:latin typeface="Calibri" pitchFamily="34" charset="0"/>
                <a:ea typeface="Calibri" pitchFamily="34" charset="-122"/>
                <a:cs typeface="Calibri"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548640" y="2194560"/>
            <a:ext cx="73152" cy="3108960"/>
          </a:xfrm>
          <a:prstGeom prst="rect">
            <a:avLst/>
          </a:prstGeom>
          <a:solidFill>
            <a:srgbClr val="F96167"/>
          </a:solidFill>
          <a:ln w="12700">
            <a:solidFill>
              <a:srgbClr val="F96167"/>
            </a:solidFill>
            <a:prstDash val="solid"/>
          </a:ln>
        </p:spPr>
      </p:sp>
      <p:sp>
        <p:nvSpPr>
          <p:cNvPr id="3" name="Text 1"/>
          <p:cNvSpPr txBox="1"/>
          <p:nvPr/>
        </p:nvSpPr>
        <p:spPr>
          <a:xfrm>
            <a:off x="822960" y="2377440"/>
            <a:ext cx="10972800" cy="914400"/>
          </a:xfrm>
          <a:prstGeom prst="rect">
            <a:avLst/>
          </a:prstGeom>
          <a:noFill/>
          <a:ln/>
        </p:spPr>
        <p:txBody>
          <a:bodyPr wrap="square" lIns="0" tIns="0" rIns="0" bIns="0" rtlCol="0" anchor="ctr"/>
          <a:lstStyle/>
          <a:p>
            <a:pPr marL="0" indent="0">
              <a:buNone/>
            </a:pPr>
            <a:r>
              <a:rPr lang="en-US" sz="3800" b="1" dirty="0">
                <a:solidFill>
                  <a:srgbClr val="FFFFFF"/>
                </a:solidFill>
                <a:latin typeface="Cambria" pitchFamily="34" charset="0"/>
                <a:ea typeface="Cambria" pitchFamily="34" charset="-122"/>
                <a:cs typeface="Cambria" pitchFamily="34" charset="-120"/>
              </a:rPr>
              <a:t>The care model has to change.</a:t>
            </a:r>
            <a:endParaRPr lang="en-US" sz="3800" dirty="0"/>
          </a:p>
        </p:txBody>
      </p:sp>
      <p:sp>
        <p:nvSpPr>
          <p:cNvPr id="4" name="Text 2"/>
          <p:cNvSpPr txBox="1"/>
          <p:nvPr/>
        </p:nvSpPr>
        <p:spPr>
          <a:xfrm>
            <a:off x="822960" y="3383280"/>
            <a:ext cx="10972800" cy="914400"/>
          </a:xfrm>
          <a:prstGeom prst="rect">
            <a:avLst/>
          </a:prstGeom>
          <a:noFill/>
          <a:ln/>
        </p:spPr>
        <p:txBody>
          <a:bodyPr wrap="square" lIns="0" tIns="0" rIns="0" bIns="0" rtlCol="0" anchor="ctr"/>
          <a:lstStyle/>
          <a:p>
            <a:pPr marL="0" indent="0">
              <a:buNone/>
            </a:pPr>
            <a:r>
              <a:rPr lang="en-US" sz="3800" b="1" dirty="0">
                <a:solidFill>
                  <a:srgbClr val="FFFFFF"/>
                </a:solidFill>
                <a:latin typeface="Cambria" pitchFamily="34" charset="0"/>
                <a:ea typeface="Cambria" pitchFamily="34" charset="-122"/>
                <a:cs typeface="Cambria" pitchFamily="34" charset="-120"/>
              </a:rPr>
              <a:t>Digital health helps.</a:t>
            </a:r>
            <a:endParaRPr lang="en-US" sz="3800" dirty="0"/>
          </a:p>
        </p:txBody>
      </p:sp>
      <p:sp>
        <p:nvSpPr>
          <p:cNvPr id="5" name="Text 3"/>
          <p:cNvSpPr txBox="1"/>
          <p:nvPr/>
        </p:nvSpPr>
        <p:spPr>
          <a:xfrm>
            <a:off x="822960" y="4389120"/>
            <a:ext cx="10972800" cy="914400"/>
          </a:xfrm>
          <a:prstGeom prst="rect">
            <a:avLst/>
          </a:prstGeom>
          <a:noFill/>
          <a:ln/>
        </p:spPr>
        <p:txBody>
          <a:bodyPr wrap="square" lIns="0" tIns="0" rIns="0" bIns="0" rtlCol="0" anchor="ctr"/>
          <a:lstStyle/>
          <a:p>
            <a:pPr marL="0" indent="0">
              <a:buNone/>
            </a:pPr>
            <a:r>
              <a:rPr lang="en-US" sz="4200" b="1" i="1" dirty="0">
                <a:solidFill>
                  <a:srgbClr val="CADCFC"/>
                </a:solidFill>
                <a:latin typeface="Cambria" pitchFamily="34" charset="0"/>
                <a:ea typeface="Cambria" pitchFamily="34" charset="-122"/>
                <a:cs typeface="Cambria" pitchFamily="34" charset="-120"/>
              </a:rPr>
              <a:t>Alignment is the work. Are you working on it?</a:t>
            </a:r>
          </a:p>
        </p:txBody>
      </p:sp>
      <p:sp>
        <p:nvSpPr>
          <p:cNvPr id="6" name="Shape 4"/>
          <p:cNvSpPr/>
          <p:nvPr/>
        </p:nvSpPr>
        <p:spPr>
          <a:xfrm>
            <a:off x="822960" y="5943600"/>
            <a:ext cx="2743200" cy="0"/>
          </a:xfrm>
          <a:prstGeom prst="line">
            <a:avLst/>
          </a:prstGeom>
          <a:noFill/>
          <a:ln w="19050">
            <a:solidFill>
              <a:srgbClr val="F96167"/>
            </a:solidFill>
            <a:prstDash val="solid"/>
          </a:ln>
        </p:spPr>
      </p:sp>
      <p:sp>
        <p:nvSpPr>
          <p:cNvPr id="7" name="Text 5"/>
          <p:cNvSpPr txBox="1"/>
          <p:nvPr/>
        </p:nvSpPr>
        <p:spPr>
          <a:xfrm>
            <a:off x="822960" y="6080760"/>
            <a:ext cx="10058400" cy="320040"/>
          </a:xfrm>
          <a:prstGeom prst="rect">
            <a:avLst/>
          </a:prstGeom>
          <a:noFill/>
          <a:ln/>
        </p:spPr>
        <p:txBody>
          <a:bodyPr wrap="square" lIns="0" tIns="0" rIns="0" bIns="0" rtlCol="0" anchor="ctr"/>
          <a:lstStyle/>
          <a:p>
            <a:pPr marL="0" indent="0">
              <a:buNone/>
            </a:pPr>
            <a:r>
              <a:rPr lang="en-US" sz="1200" dirty="0">
                <a:solidFill>
                  <a:srgbClr val="CADCFC"/>
                </a:solidFill>
                <a:latin typeface="Calibri" pitchFamily="34" charset="0"/>
                <a:ea typeface="Calibri" pitchFamily="34" charset="-122"/>
                <a:cs typeface="Calibri" pitchFamily="34" charset="-120"/>
              </a:rPr>
              <a:t>andrew_makmur@nuhs.edu.sg</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FAF80269BD9C4DB8E73E2F46C69880" ma:contentTypeVersion="18" ma:contentTypeDescription="Create a new document." ma:contentTypeScope="" ma:versionID="c4933d45a5de560af5f2c3d503420d39">
  <xsd:schema xmlns:xsd="http://www.w3.org/2001/XMLSchema" xmlns:xs="http://www.w3.org/2001/XMLSchema" xmlns:p="http://schemas.microsoft.com/office/2006/metadata/properties" xmlns:ns2="aa60239c-d8ec-4988-a710-3ef7270f1a8e" xmlns:ns3="2c0b4a26-a0a6-442a-a800-f5fe1d9f3f5b" targetNamespace="http://schemas.microsoft.com/office/2006/metadata/properties" ma:root="true" ma:fieldsID="872a61d3cb85790dd96a2612b48b242a" ns2:_="" ns3:_="">
    <xsd:import namespace="aa60239c-d8ec-4988-a710-3ef7270f1a8e"/>
    <xsd:import namespace="2c0b4a26-a0a6-442a-a800-f5fe1d9f3f5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element ref="ns2:MediaServiceSearchProperties" minOccurs="0"/>
                <xsd:element ref="ns2:Status"/>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60239c-d8ec-4988-a710-3ef7270f1a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89927c38-8944-418e-ac9b-4d6e75543028"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Status" ma:index="24" ma:displayName="Status" ma:default="To Do" ma:description="Whether completed by upload to Website" ma:format="Dropdown" ma:internalName="Status">
      <xsd:simpleType>
        <xsd:union memberTypes="dms:Text">
          <xsd:simpleType>
            <xsd:restriction base="dms:Choice">
              <xsd:enumeration value="Complete"/>
              <xsd:enumeration value="To Do"/>
              <xsd:enumeration value="Problem"/>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2c0b4a26-a0a6-442a-a800-f5fe1d9f3f5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b7109a8-929b-4fc4-93d4-6e713aa07088}" ma:internalName="TaxCatchAll" ma:showField="CatchAllData" ma:web="2c0b4a26-a0a6-442a-a800-f5fe1d9f3f5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a60239c-d8ec-4988-a710-3ef7270f1a8e">
      <Terms xmlns="http://schemas.microsoft.com/office/infopath/2007/PartnerControls"/>
    </lcf76f155ced4ddcb4097134ff3c332f>
    <TaxCatchAll xmlns="2c0b4a26-a0a6-442a-a800-f5fe1d9f3f5b" xsi:nil="true"/>
    <Status xmlns="aa60239c-d8ec-4988-a710-3ef7270f1a8e">To Do</Status>
  </documentManagement>
</p:properties>
</file>

<file path=customXml/itemProps1.xml><?xml version="1.0" encoding="utf-8"?>
<ds:datastoreItem xmlns:ds="http://schemas.openxmlformats.org/officeDocument/2006/customXml" ds:itemID="{0DC6CA5D-B28A-4FD5-849C-486F9289638F}"/>
</file>

<file path=customXml/itemProps2.xml><?xml version="1.0" encoding="utf-8"?>
<ds:datastoreItem xmlns:ds="http://schemas.openxmlformats.org/officeDocument/2006/customXml" ds:itemID="{9BF2B49A-8700-49FD-B21B-9D7B3C5FE7D1}"/>
</file>

<file path=customXml/itemProps3.xml><?xml version="1.0" encoding="utf-8"?>
<ds:datastoreItem xmlns:ds="http://schemas.openxmlformats.org/officeDocument/2006/customXml" ds:itemID="{BAD9DC97-A4CA-4DA8-8C5B-AA75907F6BA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Widescreen</PresentationFormat>
  <Paragraphs>0</Paragraphs>
  <Slides>7</Slides>
  <Notes>7</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IMDRF Scene Setting — Care Model Reform + Digital Health</dc:title>
  <dc:subject>PptxGenJS Presentation</dc:subject>
  <dc:creator>Dr Andrew Makmur, GCTO NUHS</dc:creator>
  <cp:lastModifiedBy>Andrew Makmur (NUH)</cp:lastModifiedBy>
  <cp:revision>2</cp:revision>
  <dcterms:created xsi:type="dcterms:W3CDTF">2026-09-05T09:17:02Z</dcterms:created>
  <dcterms:modified xsi:type="dcterms:W3CDTF">2026-09-06T01:38:25Z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53db910-0838-4c35-bb3a-1ee21aa199ac_Enabled">
    <vt:lpwstr>true</vt:lpwstr>
  </property>
  <property fmtid="{D5CDD505-2E9C-101B-9397-08002B2CF9AE}" pid="3" name="MSIP_Label_153db910-0838-4c35-bb3a-1ee21aa199ac_SetDate">
    <vt:lpwstr>2026-09-11T08:51:53Z</vt:lpwstr>
  </property>
  <property fmtid="{D5CDD505-2E9C-101B-9397-08002B2CF9AE}" pid="4" name="MSIP_Label_153db910-0838-4c35-bb3a-1ee21aa199ac_Method">
    <vt:lpwstr>Privileged</vt:lpwstr>
  </property>
  <property fmtid="{D5CDD505-2E9C-101B-9397-08002B2CF9AE}" pid="5" name="MSIP_Label_153db910-0838-4c35-bb3a-1ee21aa199ac_Name">
    <vt:lpwstr>Sensitive Normal</vt:lpwstr>
  </property>
  <property fmtid="{D5CDD505-2E9C-101B-9397-08002B2CF9AE}" pid="6" name="MSIP_Label_153db910-0838-4c35-bb3a-1ee21aa199ac_SiteId">
    <vt:lpwstr>0b11c524-9a1c-4e1b-84cb-6336aefc2243</vt:lpwstr>
  </property>
  <property fmtid="{D5CDD505-2E9C-101B-9397-08002B2CF9AE}" pid="7" name="MSIP_Label_153db910-0838-4c35-bb3a-1ee21aa199ac_ActionId">
    <vt:lpwstr>27d9a6f0-4ab9-492e-adb8-93d321f0d07c</vt:lpwstr>
  </property>
  <property fmtid="{D5CDD505-2E9C-101B-9397-08002B2CF9AE}" pid="8" name="MSIP_Label_153db910-0838-4c35-bb3a-1ee21aa199ac_ContentBits">
    <vt:lpwstr>0</vt:lpwstr>
  </property>
  <property fmtid="{D5CDD505-2E9C-101B-9397-08002B2CF9AE}" pid="9" name="ContentTypeId">
    <vt:lpwstr>0x01010041FAF80269BD9C4DB8E73E2F46C69880</vt:lpwstr>
  </property>
</Properties>
</file>