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6"/>
  </p:sldMasterIdLst>
  <p:notesMasterIdLst>
    <p:notesMasterId r:id="rId23"/>
  </p:notesMasterIdLst>
  <p:sldIdLst>
    <p:sldId id="297" r:id="rId7"/>
    <p:sldId id="270" r:id="rId8"/>
    <p:sldId id="306" r:id="rId9"/>
    <p:sldId id="271" r:id="rId10"/>
    <p:sldId id="304" r:id="rId11"/>
    <p:sldId id="282" r:id="rId12"/>
    <p:sldId id="302" r:id="rId13"/>
    <p:sldId id="289" r:id="rId14"/>
    <p:sldId id="298" r:id="rId15"/>
    <p:sldId id="299" r:id="rId16"/>
    <p:sldId id="293" r:id="rId17"/>
    <p:sldId id="307" r:id="rId18"/>
    <p:sldId id="296" r:id="rId19"/>
    <p:sldId id="305" r:id="rId20"/>
    <p:sldId id="308" r:id="rId21"/>
    <p:sldId id="301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D62A534-DA17-141C-171C-7FA84585D6FD}" name="Yoon, Daniel (HC/SC)" initials="DY" userId="S::daniel.yoon@hc-sc.gc.ca::ebdcb533-327b-4a5a-9fea-1d2a359b0911" providerId="AD"/>
  <p188:author id="{41B0E154-8133-E1E5-E557-B3E0912AE733}" name="Hendry, Janet (HC/SC)" initials="JH" userId="S::janet.hendry@hc-sc.gc.ca::9f2a7e05-5d0c-4c67-b76a-014994b8e3a8" providerId="AD"/>
  <p188:author id="{B10D0F8B-D7BB-CE08-0655-9200E1D31174}" name="Prawdzik, Sally (HC/SC)" initials="SP" userId="S::sally.prawdzik@hc-sc.gc.ca::1c085d74-8971-4bba-b11f-128f4ba72a34" providerId="AD"/>
  <p188:author id="{981137A5-B1E9-FDB4-C8E6-FFD00A59AFEB}" name="Buljan, Martina (HC/SC)" initials="MB" userId="S::martina.buljan@hc-sc.gc.ca::cf413557-7c79-4e8b-b615-21f1abba5d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394"/>
    <a:srgbClr val="0097A7"/>
    <a:srgbClr val="595959"/>
    <a:srgbClr val="D8E6FC"/>
    <a:srgbClr val="0044AD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97FDF0-9FCB-F24C-B7EA-946F2D48768B}" v="164" dt="2026-08-19T15:06:54.6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96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28" Type="http://schemas.microsoft.com/office/2015/10/relationships/revisionInfo" Target="revisionInfo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7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/Relationships>
</file>

<file path=ppt/notesMasters/_rels/notesMaster1.xml.rels>&#65279;<?xml version="1.0" encoding="utf-8" standalone="yes"?>
<Relationships xmlns="http://schemas.openxmlformats.org/package/2006/relationships">
  <Relationship Id="rId1" Type="http://schemas.openxmlformats.org/officeDocument/2006/relationships/theme" Target="../theme/theme2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24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_rels/notesSlide2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2.xml" />
  <Relationship Id="rId1" Type="http://schemas.openxmlformats.org/officeDocument/2006/relationships/notesMaster" Target="../notesMasters/notesMaster1.xml" />
</Relationships>
</file>

<file path=ppt/notesSlides/_rels/notesSlide3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3.xml" />
  <Relationship Id="rId1" Type="http://schemas.openxmlformats.org/officeDocument/2006/relationships/notesMaster" Target="../notesMasters/notesMaster1.xml" />
</Relationships>
</file>

<file path=ppt/notesSlides/_rels/notesSlide4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4.xml" />
  <Relationship Id="rId1" Type="http://schemas.openxmlformats.org/officeDocument/2006/relationships/notesMaster" Target="../notesMasters/notesMaster1.xml" />
</Relationships>
</file>

<file path=ppt/notesSlides/_rels/notesSlide5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5.xml" />
  <Relationship Id="rId1" Type="http://schemas.openxmlformats.org/officeDocument/2006/relationships/notesMaster" Target="../notesMasters/notesMaster1.xml" />
</Relationships>
</file>

<file path=ppt/notesSlides/_rels/notesSlide6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6.xml" />
  <Relationship Id="rId1" Type="http://schemas.openxmlformats.org/officeDocument/2006/relationships/notesMaster" Target="../notesMasters/notesMaster1.xml" />
</Relationships>
</file>

<file path=ppt/notesSlides/_rels/notesSlide7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7.xml" />
  <Relationship Id="rId1" Type="http://schemas.openxmlformats.org/officeDocument/2006/relationships/notesMaster" Target="../notesMasters/notesMaster1.xml" />
</Relationships>
</file>

<file path=ppt/notesSlides/_rels/notesSlide8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8.xml" />
  <Relationship Id="rId1" Type="http://schemas.openxmlformats.org/officeDocument/2006/relationships/notesMaster" Target="../notesMasters/notesMaster1.xml" />
</Relationships>
</file>

<file path=ppt/notesSlides/_rels/notesSlide9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9.xml" />
  <Relationship Id="rId1" Type="http://schemas.openxmlformats.org/officeDocument/2006/relationships/notesMaster" Target="../notesMasters/notesMaster1.xml" />
</Relationships>
</file>

<file path=ppt/notesSlides/_rels/notesSlide10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0.xml" />
  <Relationship Id="rId1" Type="http://schemas.openxmlformats.org/officeDocument/2006/relationships/notesMaster" Target="../notesMasters/notesMaster1.xml" />
</Relationships>
</file>

<file path=ppt/notesSlides/_rels/notesSlide1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1.xml" />
  <Relationship Id="rId1" Type="http://schemas.openxmlformats.org/officeDocument/2006/relationships/notesMaster" Target="../notesMasters/notesMaster1.xml" />
</Relationships>
</file>

<file path=ppt/notesSlides/_rels/notesSlide12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2.xml" />
  <Relationship Id="rId1" Type="http://schemas.openxmlformats.org/officeDocument/2006/relationships/notesMaster" Target="../notesMasters/notesMaster1.xml" />
</Relationships>
</file>

<file path=ppt/notesSlides/_rels/notesSlide13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3.xml" />
  <Relationship Id="rId1" Type="http://schemas.openxmlformats.org/officeDocument/2006/relationships/notesMaster" Target="../notesMasters/notesMaster1.xml" />
</Relationships>
</file>

<file path=ppt/notesSlides/_rels/notesSlide14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4.xml" />
  <Relationship Id="rId1" Type="http://schemas.openxmlformats.org/officeDocument/2006/relationships/notesMaster" Target="../notesMasters/notesMaster1.xml" />
</Relationships>
</file>

<file path=ppt/notesSlides/_rels/notesSlide15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5.xml" />
  <Relationship Id="rId1" Type="http://schemas.openxmlformats.org/officeDocument/2006/relationships/notesMaster" Target="../notesMasters/notesMaster1.xml" />
</Relationships>
</file>

<file path=ppt/notesSlides/_rels/notesSlide16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6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A890F4E2-D3CE-06D2-1F2A-8AC994D5F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CEAABA4C-717F-A9A0-A4CF-6A850F497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2F44B0ED-BCD8-7033-86F9-41F0EA50B7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628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577D57CA-79B0-BFA0-C1B4-B7A4AED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5D17FB5E-582F-9E71-B508-D15EC52CCC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239EF5EC-6644-E656-364B-556E865F17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243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9E68BC8B-98D9-D04F-5525-0441222D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DD84FC7F-2423-C16A-B15D-24FCBA2F4C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8C430ED3-D20E-6096-4D39-4D0277FBC9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521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6892BE7C-40D9-182A-873E-4A1E7CF4D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9244BAF3-4F4F-9CC7-1024-FE54C7E674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9836A755-F703-7594-68F6-C6E4EF6D92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447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30591128-3DFC-50D5-3A9F-CD538173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38154A31-2BA0-7B83-9B6F-61E75DED2F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02390AC4-AF60-B01D-2D79-BE953ABC3E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444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14FAD4BC-FBF3-7B2D-09CA-C0C12AAA4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CCA2A9B7-77C3-2E48-612C-9E5A61B64A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C7783352-EE6C-30F8-ED18-FA3025FC0E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2931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768DDB7C-9511-B73A-FA5A-C38FC1C0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6EC8404E-DB00-B3F6-D144-528E359EE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5D731483-E1CC-55AB-61D3-DF4A122C07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9269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3663CC3A-91F8-F03A-DD44-24ED4D83B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>
            <a:extLst>
              <a:ext uri="{FF2B5EF4-FFF2-40B4-BE49-F238E27FC236}">
                <a16:creationId xmlns:a16="http://schemas.microsoft.com/office/drawing/2014/main" id="{1A2C841F-2FE6-8540-887D-C37D6F708A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0DAD2710-9883-F2E9-9BE9-702919D4DC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2957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68B76-5BD4-BCFD-0CC7-04EFB6426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190A1-2606-ED83-D54A-F1A5E7F132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31CA4A-2003-A28E-20D3-E64D206CE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7915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6F92F-9810-189C-B43B-AFC97718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72818-0243-BAB2-430A-661A3468D5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5D234-73E4-9EED-D7D2-6D9BF18AD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5404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6F579-D399-BD50-87C4-E17EE3EF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96494-5369-775A-814F-53BE2B86E3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D747E-2571-7C4F-AAB5-793BAA558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6737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71389-1F23-B8E1-03B4-D0B43AAB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BE2789-CAF2-E0B1-3A21-9683A7B3B3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D8BB5-B915-96E5-01E8-46FAAD691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3325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C95D4-DB28-1FD1-01C7-C04026C03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0D890-5BC6-3F33-7620-F0A3CDEEC4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605AD0-C9FD-C92F-76EF-EBFE84EA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1554137"/>
      </p:ext>
    </p:extLst>
  </p:cSld>
  <p:clrMapOvr>
    <a:masterClrMapping/>
  </p:clrMapOvr>
</p:notes>
</file>

<file path=ppt/slideLayouts/_rels/slideLayout1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1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theme" Target="../theme/theme1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F9B96-7774-6932-57C7-099D95A788F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285038" y="63500"/>
            <a:ext cx="1827212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Unclassified / Non classifié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2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3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3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4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7" Type="http://schemas.openxmlformats.org/officeDocument/2006/relationships/image" Target="../media/image6.png" />
  <Relationship Id="rId2" Type="http://schemas.openxmlformats.org/officeDocument/2006/relationships/notesSlide" Target="../notesSlides/notesSlide4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5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7" Type="http://schemas.openxmlformats.org/officeDocument/2006/relationships/image" Target="../media/image7.png" />
  <Relationship Id="rId2" Type="http://schemas.openxmlformats.org/officeDocument/2006/relationships/notesSlide" Target="../notesSlides/notesSlide5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6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6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7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7" Type="http://schemas.openxmlformats.org/officeDocument/2006/relationships/image" Target="../media/image8.jpeg" />
  <Relationship Id="rId2" Type="http://schemas.openxmlformats.org/officeDocument/2006/relationships/notesSlide" Target="../notesSlides/notesSlide7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8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8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9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7" Type="http://schemas.openxmlformats.org/officeDocument/2006/relationships/image" Target="../media/image9.png" />
  <Relationship Id="rId2" Type="http://schemas.openxmlformats.org/officeDocument/2006/relationships/notesSlide" Target="../notesSlides/notesSlide9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0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10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11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2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12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3.xml.rels>&#65279;<?xml version="1.0" encoding="utf-8" standalone="yes"?>
<Relationships xmlns="http://schemas.openxmlformats.org/package/2006/relationships">
  <Relationship Id="rId8" Type="http://schemas.openxmlformats.org/officeDocument/2006/relationships/tags" Target="../tags/tag8.xml" />
  <Relationship Id="rId13" Type="http://schemas.openxmlformats.org/officeDocument/2006/relationships/image" Target="../media/image4.png" />
  <Relationship Id="rId3" Type="http://schemas.openxmlformats.org/officeDocument/2006/relationships/tags" Target="../tags/tag3.xml" />
  <Relationship Id="rId7" Type="http://schemas.openxmlformats.org/officeDocument/2006/relationships/tags" Target="../tags/tag7.xml" />
  <Relationship Id="rId12" Type="http://schemas.openxmlformats.org/officeDocument/2006/relationships/image" Target="../media/image3.png" />
  <Relationship Id="rId2" Type="http://schemas.openxmlformats.org/officeDocument/2006/relationships/tags" Target="../tags/tag2.xml" />
  <Relationship Id="rId1" Type="http://schemas.openxmlformats.org/officeDocument/2006/relationships/tags" Target="../tags/tag1.xml" />
  <Relationship Id="rId6" Type="http://schemas.openxmlformats.org/officeDocument/2006/relationships/tags" Target="../tags/tag6.xml" />
  <Relationship Id="rId11" Type="http://schemas.openxmlformats.org/officeDocument/2006/relationships/image" Target="../media/image5.jpeg" />
  <Relationship Id="rId5" Type="http://schemas.openxmlformats.org/officeDocument/2006/relationships/tags" Target="../tags/tag5.xml" />
  <Relationship Id="rId10" Type="http://schemas.openxmlformats.org/officeDocument/2006/relationships/notesSlide" Target="../notesSlides/notesSlide13.xml" />
  <Relationship Id="rId4" Type="http://schemas.openxmlformats.org/officeDocument/2006/relationships/tags" Target="../tags/tag4.xml" />
  <Relationship Id="rId9" Type="http://schemas.openxmlformats.org/officeDocument/2006/relationships/slideLayout" Target="../slideLayouts/slideLayout2.xml" />
  <Relationship Id="rId14" Type="http://schemas.openxmlformats.org/officeDocument/2006/relationships/image" Target="../media/image2.png" />
</Relationships>
</file>

<file path=ppt/slides/_rels/slide14.xml.rels>&#65279;<?xml version="1.0" encoding="utf-8" standalone="yes"?>
<Relationships xmlns="http://schemas.openxmlformats.org/package/2006/relationships">
  <Relationship Id="rId8" Type="http://schemas.openxmlformats.org/officeDocument/2006/relationships/image" Target="../media/image11.png" />
  <Relationship Id="rId3" Type="http://schemas.openxmlformats.org/officeDocument/2006/relationships/image" Target="../media/image5.jpeg" />
  <Relationship Id="rId7" Type="http://schemas.openxmlformats.org/officeDocument/2006/relationships/image" Target="../media/image10.png" />
  <Relationship Id="rId2" Type="http://schemas.openxmlformats.org/officeDocument/2006/relationships/notesSlide" Target="../notesSlides/notesSlide14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5.xml.rels>&#65279;<?xml version="1.0" encoding="utf-8" standalone="yes"?>
<Relationships xmlns="http://schemas.openxmlformats.org/package/2006/relationships">
  <Relationship Id="rId8" Type="http://schemas.openxmlformats.org/officeDocument/2006/relationships/image" Target="../media/image13.png" />
  <Relationship Id="rId3" Type="http://schemas.openxmlformats.org/officeDocument/2006/relationships/image" Target="../media/image5.jpeg" />
  <Relationship Id="rId7" Type="http://schemas.openxmlformats.org/officeDocument/2006/relationships/image" Target="../media/image12.jpeg" />
  <Relationship Id="rId2" Type="http://schemas.openxmlformats.org/officeDocument/2006/relationships/notesSlide" Target="../notesSlides/notesSlide15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_rels/slide16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jpeg" />
  <Relationship Id="rId2" Type="http://schemas.openxmlformats.org/officeDocument/2006/relationships/notesSlide" Target="../notesSlides/notesSlide16.xml" />
  <Relationship Id="rId1" Type="http://schemas.openxmlformats.org/officeDocument/2006/relationships/slideLayout" Target="../slideLayouts/slideLayout2.xml" />
  <Relationship Id="rId6" Type="http://schemas.openxmlformats.org/officeDocument/2006/relationships/image" Target="../media/image2.png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-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cover-tit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648" y="1475841"/>
            <a:ext cx="5162702" cy="15133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956255"/>
            <a:ext cx="9144000" cy="338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latin typeface="Helvetical.TStd-BoldCond"/>
              </a:rPr>
              <a:t>Day 1 IMDRF Industry Joint Workshop | 14 September 2026</a:t>
            </a:r>
          </a:p>
        </p:txBody>
      </p:sp>
      <p:pic>
        <p:nvPicPr>
          <p:cNvPr id="5" name="Picture 4" descr="cover-logo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330" y="1281074"/>
            <a:ext cx="2638044" cy="269748"/>
          </a:xfrm>
          <a:prstGeom prst="rect">
            <a:avLst/>
          </a:prstGeom>
        </p:spPr>
      </p:pic>
      <p:pic>
        <p:nvPicPr>
          <p:cNvPr id="6" name="Picture 5" descr="cover-logo-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943" y="1149400"/>
            <a:ext cx="1976018" cy="533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7FCBDD41-AFF0-3BF6-1FF6-CA838113C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932688"/>
            <a:ext cx="9144000" cy="1444752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2359152"/>
            <a:ext cx="9144000" cy="5486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975756"/>
            <a:ext cx="7086600" cy="10058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CA" sz="2800" b="1" i="0" dirty="0">
                <a:solidFill>
                  <a:srgbClr val="FFFFFF"/>
                </a:solidFill>
                <a:latin typeface="Arial"/>
              </a:rPr>
              <a:t>Software Characterization and Risk Categorization – From Guidance to Practice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60120" y="2880360"/>
            <a:ext cx="64008" cy="93268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34440" y="3191256"/>
            <a:ext cx="6309360" cy="265176"/>
          </a:xfrm>
          <a:prstGeom prst="rect">
            <a:avLst/>
          </a:prstGeom>
          <a:noFill/>
        </p:spPr>
        <p:txBody>
          <a:bodyPr wrap="square" lIns="0" tIns="18288" rIns="0" bIns="18288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CA" sz="1600" b="0" i="0">
                <a:solidFill>
                  <a:srgbClr val="595959"/>
                </a:solidFill>
                <a:latin typeface="Arial"/>
              </a:rPr>
              <a:t>Medical Devices Directorate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34440" y="3465576"/>
            <a:ext cx="6309360" cy="265176"/>
          </a:xfrm>
          <a:prstGeom prst="rect">
            <a:avLst/>
          </a:prstGeom>
          <a:noFill/>
        </p:spPr>
        <p:txBody>
          <a:bodyPr wrap="square" lIns="0" tIns="18288" rIns="0" bIns="18288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CA" sz="1600" b="0" i="0">
                <a:solidFill>
                  <a:srgbClr val="595959"/>
                </a:solidFill>
                <a:latin typeface="Arial"/>
              </a:rPr>
              <a:t>Health Canada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4041648"/>
            <a:ext cx="5588164" cy="228600"/>
          </a:xfrm>
          <a:prstGeom prst="rect">
            <a:avLst/>
          </a:prstGeom>
          <a:noFill/>
        </p:spPr>
        <p:txBody>
          <a:bodyPr wrap="square" lIns="0" tIns="18288" rIns="0" bIns="18288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CA" sz="1400" b="1" i="0">
                <a:solidFill>
                  <a:srgbClr val="007684"/>
                </a:solidFill>
                <a:latin typeface="Arial"/>
              </a:rPr>
              <a:t>Day 1 </a:t>
            </a:r>
            <a:r>
              <a:rPr sz="1400" b="1" i="0">
                <a:solidFill>
                  <a:srgbClr val="007684"/>
                </a:solidFill>
                <a:latin typeface="Arial"/>
              </a:rPr>
              <a:t>IMDRF </a:t>
            </a:r>
            <a:r>
              <a:rPr lang="en-CA" sz="1400" b="1" i="0">
                <a:solidFill>
                  <a:srgbClr val="007684"/>
                </a:solidFill>
                <a:latin typeface="Arial"/>
              </a:rPr>
              <a:t>Industry Joint Workshop  </a:t>
            </a:r>
            <a:r>
              <a:rPr sz="1400" b="1" i="0">
                <a:solidFill>
                  <a:srgbClr val="007684"/>
                </a:solidFill>
                <a:latin typeface="Arial"/>
              </a:rPr>
              <a:t>| </a:t>
            </a:r>
            <a:r>
              <a:rPr lang="en-CA" sz="1400" b="1" i="0">
                <a:solidFill>
                  <a:srgbClr val="007684"/>
                </a:solidFill>
                <a:latin typeface="Arial"/>
              </a:rPr>
              <a:t> 14</a:t>
            </a:r>
            <a:r>
              <a:rPr sz="1400" b="1" i="0">
                <a:solidFill>
                  <a:srgbClr val="007684"/>
                </a:solidFill>
                <a:latin typeface="Arial"/>
              </a:rPr>
              <a:t> September 2026</a:t>
            </a:r>
          </a:p>
        </p:txBody>
      </p:sp>
      <p:pic>
        <p:nvPicPr>
          <p:cNvPr id="29" name="Picture 28" descr="footer-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30" name="Picture 29" descr="cover-logo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31" name="Picture 30" descr="cover-logo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32" name="Snip and Round Single Corner Rectangle 31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cover-tit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sp>
        <p:nvSpPr>
          <p:cNvPr id="2" name="TextBox 24">
            <a:extLst>
              <a:ext uri="{FF2B5EF4-FFF2-40B4-BE49-F238E27FC236}">
                <a16:creationId xmlns:a16="http://schemas.microsoft.com/office/drawing/2014/main" id="{5879B89C-EF63-5BBA-2B63-405AC77D356F}"/>
              </a:ext>
            </a:extLst>
          </p:cNvPr>
          <p:cNvSpPr txBox="1"/>
          <p:nvPr/>
        </p:nvSpPr>
        <p:spPr>
          <a:xfrm>
            <a:off x="1228541" y="2835620"/>
            <a:ext cx="6309360" cy="426045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A" sz="2000" b="1" i="0">
                <a:solidFill>
                  <a:srgbClr val="0B5394"/>
                </a:solidFill>
                <a:latin typeface="Arial"/>
              </a:rPr>
              <a:t>Daniel Yoon</a:t>
            </a:r>
            <a:endParaRPr sz="2000" b="1" i="0">
              <a:solidFill>
                <a:srgbClr val="0B539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254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ADC92400-4234-388B-518E-1442CA5E1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ACFA87C2-532A-0651-53D1-2C2E0C2258AB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 dirty="0">
                <a:solidFill>
                  <a:srgbClr val="0B5394"/>
                </a:solidFill>
                <a:latin typeface="Arial"/>
              </a:rPr>
              <a:t>Overview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EE8A6B8-7C12-5BAB-717F-A92205E3238A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1468D6F-383A-2EBF-90F8-BF7D1612DAE7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61F4D9-1BED-D90D-7A0B-E2ADB09932ED}"/>
              </a:ext>
            </a:extLst>
          </p:cNvPr>
          <p:cNvSpPr txBox="1">
            <a:spLocks/>
          </p:cNvSpPr>
          <p:nvPr/>
        </p:nvSpPr>
        <p:spPr>
          <a:xfrm>
            <a:off x="1156856" y="1170432"/>
            <a:ext cx="629689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CA" sz="1600" b="1" dirty="0">
                <a:solidFill>
                  <a:schemeClr val="tx1"/>
                </a:solidFill>
              </a:rPr>
              <a:t>IMDRF guidance related to medical device software characterization and categorization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N12: Software as a Medical Device: Possible framework for risk categorization and corresponding considerations (2014)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</a:rPr>
              <a:t>N81: Medical Device Software: Considerations for device and risk characterization (2025)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CA" sz="1600" b="1" i="0" dirty="0">
                <a:solidFill>
                  <a:schemeClr val="tx1"/>
                </a:solidFill>
                <a:latin typeface="Arial"/>
              </a:rPr>
              <a:t>Health Canada perspectives on medical device software characterization and categorization</a:t>
            </a:r>
          </a:p>
        </p:txBody>
      </p:sp>
      <p:pic>
        <p:nvPicPr>
          <p:cNvPr id="78" name="Picture 77" descr="footer-bg.jpg">
            <a:extLst>
              <a:ext uri="{FF2B5EF4-FFF2-40B4-BE49-F238E27FC236}">
                <a16:creationId xmlns:a16="http://schemas.microsoft.com/office/drawing/2014/main" id="{34BD5CF2-3276-024E-DE3C-DA76078B1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79" name="Picture 78" descr="cover-logo-1.png">
            <a:extLst>
              <a:ext uri="{FF2B5EF4-FFF2-40B4-BE49-F238E27FC236}">
                <a16:creationId xmlns:a16="http://schemas.microsoft.com/office/drawing/2014/main" id="{7075BC9F-3213-6FBA-E1F8-1D520DCB4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0" name="Picture 79" descr="cover-logo-2.png">
            <a:extLst>
              <a:ext uri="{FF2B5EF4-FFF2-40B4-BE49-F238E27FC236}">
                <a16:creationId xmlns:a16="http://schemas.microsoft.com/office/drawing/2014/main" id="{7967DB9F-0AF8-86E7-E517-74B608251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1" name="Snip and Round Single Corner Rectangle 80">
            <a:extLst>
              <a:ext uri="{FF2B5EF4-FFF2-40B4-BE49-F238E27FC236}">
                <a16:creationId xmlns:a16="http://schemas.microsoft.com/office/drawing/2014/main" id="{9DCA0816-9100-100B-96D7-FBDAC8A97D36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2" name="Picture 81" descr="cover-title.png">
            <a:extLst>
              <a:ext uri="{FF2B5EF4-FFF2-40B4-BE49-F238E27FC236}">
                <a16:creationId xmlns:a16="http://schemas.microsoft.com/office/drawing/2014/main" id="{98996391-3118-4656-442F-E78DB7CCA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839EA2F-C97C-7376-DD12-3551D5F527B8}"/>
              </a:ext>
            </a:extLst>
          </p:cNvPr>
          <p:cNvSpPr/>
          <p:nvPr/>
        </p:nvSpPr>
        <p:spPr>
          <a:xfrm>
            <a:off x="694945" y="1205024"/>
            <a:ext cx="310896" cy="310896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0931E5-D154-376D-878B-EC60C0CBA23B}"/>
              </a:ext>
            </a:extLst>
          </p:cNvPr>
          <p:cNvSpPr/>
          <p:nvPr/>
        </p:nvSpPr>
        <p:spPr>
          <a:xfrm>
            <a:off x="694945" y="3163557"/>
            <a:ext cx="310896" cy="310896"/>
          </a:xfrm>
          <a:prstGeom prst="ellipse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07725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B1C40049-A330-4401-85B9-C4619A474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N12 FINAL:2014</a:t>
            </a:r>
          </a:p>
        </p:txBody>
      </p:sp>
      <p:sp>
        <p:nvSpPr>
          <p:cNvPr id="68" name="TextBox 67"/>
          <p:cNvSpPr txBox="1">
            <a:spLocks/>
          </p:cNvSpPr>
          <p:nvPr/>
        </p:nvSpPr>
        <p:spPr>
          <a:xfrm>
            <a:off x="566928" y="438912"/>
            <a:ext cx="7209314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800" b="1" i="0" dirty="0">
                <a:solidFill>
                  <a:srgbClr val="0B5394"/>
                </a:solidFill>
                <a:latin typeface="Arial"/>
              </a:rPr>
              <a:t>N12: Software as a Medical Device: Possible framework for risk categorization and corresponding considerations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/>
          <p:cNvSpPr txBox="1">
            <a:spLocks/>
          </p:cNvSpPr>
          <p:nvPr/>
        </p:nvSpPr>
        <p:spPr>
          <a:xfrm>
            <a:off x="566928" y="1170432"/>
            <a:ext cx="772667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1550">
                <a:solidFill>
                  <a:srgbClr val="212121"/>
                </a:solidFill>
              </a:rPr>
              <a:t>N12 proposed a risk categorization framework for SaMD based on the state of the healthcare condition and the significance of information provided by the software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sz="1550" b="0" i="0">
              <a:solidFill>
                <a:srgbClr val="212121"/>
              </a:solidFill>
              <a:latin typeface="Arial"/>
            </a:endParaRPr>
          </a:p>
        </p:txBody>
      </p:sp>
      <p:pic>
        <p:nvPicPr>
          <p:cNvPr id="78" name="Picture 77" descr="footer-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79" name="Picture 78" descr="cover-logo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0" name="Picture 79" descr="cover-logo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1" name="Snip and Round Single Corner Rectangle 80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2" name="Picture 81" descr="cover-tit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9824CD-EE6B-24D3-E70C-33525400E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94228"/>
              </p:ext>
            </p:extLst>
          </p:nvPr>
        </p:nvGraphicFramePr>
        <p:xfrm>
          <a:off x="804672" y="2122661"/>
          <a:ext cx="6096000" cy="2148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3199374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6991739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84188478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502993080"/>
                    </a:ext>
                  </a:extLst>
                </a:gridCol>
              </a:tblGrid>
              <a:tr h="472440">
                <a:tc rowSpan="2">
                  <a:txBody>
                    <a:bodyPr/>
                    <a:lstStyle/>
                    <a:p>
                      <a:r>
                        <a:rPr lang="en-CA"/>
                        <a:t>State of healthcare situation or condition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/>
                        <a:t>Significance of information provided by SaMD to healthcare decision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584517"/>
                  </a:ext>
                </a:extLst>
              </a:tr>
              <a:tr h="47244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>
                          <a:solidFill>
                            <a:schemeClr val="bg1"/>
                          </a:solidFill>
                        </a:rPr>
                        <a:t>Treat or diagnose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>
                          <a:solidFill>
                            <a:schemeClr val="bg1"/>
                          </a:solidFill>
                        </a:rPr>
                        <a:t>Drive clinical management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A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>
                          <a:solidFill>
                            <a:schemeClr val="bg1"/>
                          </a:solidFill>
                        </a:rPr>
                        <a:t>Inform clinical management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72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/>
                        <a:t>Critical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IV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III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II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9159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/>
                        <a:t>Serious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2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/>
                        <a:t>Non-serious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49806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69D483B-B0DE-C5D0-CD91-D21D4BC97E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024" y="2562717"/>
            <a:ext cx="1244776" cy="12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96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1AFBCD00-2B12-20F2-3A24-BA584C5E9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8DAB688A-EB6A-E21F-9DF1-168FD79F1F05}"/>
              </a:ext>
            </a:extLst>
          </p:cNvPr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DF1E51-14DD-9619-1C80-0286F7C8618D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7371892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r>
              <a:rPr lang="en-CA" sz="2000" b="1" i="0" dirty="0">
                <a:solidFill>
                  <a:srgbClr val="0B5394"/>
                </a:solidFill>
                <a:latin typeface="Arial"/>
              </a:rPr>
              <a:t>N8</a:t>
            </a:r>
            <a:r>
              <a:rPr lang="en-CA" sz="2000" b="1" dirty="0">
                <a:solidFill>
                  <a:srgbClr val="0B5394"/>
                </a:solidFill>
              </a:rPr>
              <a:t>1: Medical Device Software: Considerations for device and risk characterization </a:t>
            </a:r>
            <a:endParaRPr lang="en-CA" sz="2000" b="1" i="0" dirty="0">
              <a:solidFill>
                <a:srgbClr val="0B5394"/>
              </a:solidFill>
              <a:latin typeface="Arial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800DEB9-EFB7-1F02-9E2E-736E50CD6C1C}"/>
              </a:ext>
            </a:extLst>
          </p:cNvPr>
          <p:cNvSpPr>
            <a:spLocks/>
          </p:cNvSpPr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6F2A109-52B4-64F6-2CFD-5DA9378C72C6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353994-7FC5-7BFA-DB4E-DA02953C3637}"/>
              </a:ext>
            </a:extLst>
          </p:cNvPr>
          <p:cNvSpPr txBox="1">
            <a:spLocks/>
          </p:cNvSpPr>
          <p:nvPr/>
        </p:nvSpPr>
        <p:spPr>
          <a:xfrm>
            <a:off x="566928" y="1223112"/>
            <a:ext cx="7829726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212121"/>
                </a:solidFill>
              </a:rPr>
              <a:t>Builds on the initial concepts proposed in N12 by providing guidance on device and risk characterization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b="0" i="0" dirty="0">
                <a:solidFill>
                  <a:srgbClr val="212121"/>
                </a:solidFill>
                <a:latin typeface="Arial"/>
              </a:rPr>
              <a:t>Introduces the broader term, “</a:t>
            </a:r>
            <a:r>
              <a:rPr lang="en-CA" sz="1600" b="1" i="0" dirty="0">
                <a:solidFill>
                  <a:srgbClr val="212121"/>
                </a:solidFill>
                <a:latin typeface="Arial"/>
              </a:rPr>
              <a:t>medical device software</a:t>
            </a:r>
            <a:r>
              <a:rPr lang="en-CA" sz="1600" b="0" i="0" dirty="0">
                <a:solidFill>
                  <a:srgbClr val="212121"/>
                </a:solidFill>
                <a:latin typeface="Arial"/>
              </a:rPr>
              <a:t>”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A" sz="1600" b="0" i="0" dirty="0">
              <a:solidFill>
                <a:srgbClr val="212121"/>
              </a:solidFill>
              <a:latin typeface="Arial"/>
            </a:endParaRPr>
          </a:p>
        </p:txBody>
      </p:sp>
      <p:cxnSp>
        <p:nvCxnSpPr>
          <p:cNvPr id="83" name="Connector 82">
            <a:extLst>
              <a:ext uri="{FF2B5EF4-FFF2-40B4-BE49-F238E27FC236}">
                <a16:creationId xmlns:a16="http://schemas.microsoft.com/office/drawing/2014/main" id="{86E6DEBC-81AA-D8D2-07CA-BE1294011F7F}"/>
              </a:ext>
            </a:extLst>
          </p:cNvPr>
          <p:cNvCxnSpPr/>
          <p:nvPr/>
        </p:nvCxnSpPr>
        <p:spPr>
          <a:xfrm>
            <a:off x="713232" y="3770492"/>
            <a:ext cx="7498080" cy="0"/>
          </a:xfrm>
          <a:prstGeom prst="line">
            <a:avLst/>
          </a:prstGeom>
          <a:ln w="12700">
            <a:solidFill>
              <a:srgbClr val="D9E4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282E9697-AC42-0D00-F010-02BF461704E0}"/>
              </a:ext>
            </a:extLst>
          </p:cNvPr>
          <p:cNvSpPr txBox="1"/>
          <p:nvPr/>
        </p:nvSpPr>
        <p:spPr>
          <a:xfrm>
            <a:off x="713232" y="3874596"/>
            <a:ext cx="7498079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b="1" i="0">
                <a:solidFill>
                  <a:srgbClr val="0B5394"/>
                </a:solidFill>
                <a:latin typeface="Arial"/>
              </a:rPr>
              <a:t>“</a:t>
            </a:r>
            <a:r>
              <a:rPr lang="en-CA" sz="1600" b="1" i="1">
                <a:solidFill>
                  <a:srgbClr val="0B5394"/>
                </a:solidFill>
                <a:latin typeface="Arial"/>
              </a:rPr>
              <a:t>Medical device software</a:t>
            </a:r>
            <a:r>
              <a:rPr lang="en-CA" sz="1600" b="1" i="0">
                <a:solidFill>
                  <a:srgbClr val="0B5394"/>
                </a:solidFill>
                <a:latin typeface="Arial"/>
              </a:rPr>
              <a:t>”: any software that meets the definition of a medical device</a:t>
            </a:r>
          </a:p>
        </p:txBody>
      </p:sp>
      <p:pic>
        <p:nvPicPr>
          <p:cNvPr id="86" name="Picture 85" descr="footer-bg.jpg">
            <a:extLst>
              <a:ext uri="{FF2B5EF4-FFF2-40B4-BE49-F238E27FC236}">
                <a16:creationId xmlns:a16="http://schemas.microsoft.com/office/drawing/2014/main" id="{8A578063-F209-5495-DE40-3AD7F704D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7" name="Picture 86" descr="cover-logo-1.png">
            <a:extLst>
              <a:ext uri="{FF2B5EF4-FFF2-40B4-BE49-F238E27FC236}">
                <a16:creationId xmlns:a16="http://schemas.microsoft.com/office/drawing/2014/main" id="{0DD3ED90-5C17-2965-F67D-779A48785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8" name="Picture 87" descr="cover-logo-2.png">
            <a:extLst>
              <a:ext uri="{FF2B5EF4-FFF2-40B4-BE49-F238E27FC236}">
                <a16:creationId xmlns:a16="http://schemas.microsoft.com/office/drawing/2014/main" id="{35F1EA6E-1BC2-DB2B-8EA7-D48DC275E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9" name="Snip and Round Single Corner Rectangle 88">
            <a:extLst>
              <a:ext uri="{FF2B5EF4-FFF2-40B4-BE49-F238E27FC236}">
                <a16:creationId xmlns:a16="http://schemas.microsoft.com/office/drawing/2014/main" id="{39F58412-D890-78CE-0863-266DE3EFDBB6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0" name="Picture 89" descr="cover-title.png">
            <a:extLst>
              <a:ext uri="{FF2B5EF4-FFF2-40B4-BE49-F238E27FC236}">
                <a16:creationId xmlns:a16="http://schemas.microsoft.com/office/drawing/2014/main" id="{49470886-E63B-3B89-5B2B-1CC48ED62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F121A9-CB93-E608-3B6C-7D9EE56624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518" y="2006712"/>
            <a:ext cx="1354894" cy="13595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4C33E0-1AA9-801C-B588-1FB15C1B7DB9}"/>
              </a:ext>
            </a:extLst>
          </p:cNvPr>
          <p:cNvSpPr txBox="1">
            <a:spLocks/>
          </p:cNvSpPr>
          <p:nvPr/>
        </p:nvSpPr>
        <p:spPr>
          <a:xfrm>
            <a:off x="566928" y="2115438"/>
            <a:ext cx="6239913" cy="1501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b="0" i="0" dirty="0">
                <a:solidFill>
                  <a:srgbClr val="212121"/>
                </a:solidFill>
                <a:latin typeface="Arial"/>
              </a:rPr>
              <a:t>Acknowledges the broad range of technologies and characteristics that can influence risk, as well as the range of classification systems across global regulatory jurisdictions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b="0" i="0" dirty="0">
                <a:solidFill>
                  <a:srgbClr val="212121"/>
                </a:solidFill>
                <a:latin typeface="Arial"/>
              </a:rPr>
              <a:t>Identifies unique software-specific risks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212121"/>
                </a:solidFill>
              </a:rPr>
              <a:t>Not intended to replace existing IMDRF SaMD documents</a:t>
            </a:r>
            <a:endParaRPr lang="en-CA" sz="1600" b="0" i="0" dirty="0">
              <a:solidFill>
                <a:srgbClr val="212121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endParaRPr lang="en-CA" sz="1600" dirty="0">
              <a:solidFill>
                <a:srgbClr val="2121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00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9F63BD31-3C9F-A0D4-7486-58D830550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/>
          <p:cNvSpPr txBox="1">
            <a:spLocks/>
          </p:cNvSpPr>
          <p:nvPr/>
        </p:nvSpPr>
        <p:spPr>
          <a:xfrm>
            <a:off x="566928" y="43891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>
                <a:solidFill>
                  <a:srgbClr val="0B5394"/>
                </a:solidFill>
                <a:latin typeface="Arial"/>
              </a:rPr>
              <a:t>N81 provides a common foundation</a:t>
            </a:r>
          </a:p>
        </p:txBody>
      </p:sp>
      <p:sp>
        <p:nvSpPr>
          <p:cNvPr id="69" name="Rectangle 68"/>
          <p:cNvSpPr>
            <a:spLocks/>
          </p:cNvSpPr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Rectangle 69"/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/>
          <p:cNvSpPr txBox="1">
            <a:spLocks/>
          </p:cNvSpPr>
          <p:nvPr/>
        </p:nvSpPr>
        <p:spPr>
          <a:xfrm>
            <a:off x="566928" y="1161640"/>
            <a:ext cx="7829726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b="0" i="0">
                <a:solidFill>
                  <a:srgbClr val="212121"/>
                </a:solidFill>
                <a:latin typeface="Arial"/>
              </a:rPr>
              <a:t>Robust </a:t>
            </a:r>
            <a:r>
              <a:rPr lang="en-CA">
                <a:solidFill>
                  <a:srgbClr val="212121"/>
                </a:solidFill>
              </a:rPr>
              <a:t>device</a:t>
            </a:r>
            <a:r>
              <a:rPr lang="en-CA" b="0" i="0">
                <a:solidFill>
                  <a:srgbClr val="212121"/>
                </a:solidFill>
                <a:latin typeface="Arial"/>
              </a:rPr>
              <a:t> characterization supports risk characterization and device classification</a:t>
            </a:r>
          </a:p>
        </p:txBody>
      </p:sp>
      <p:sp>
        <p:nvSpPr>
          <p:cNvPr id="72" name="TextBox 71"/>
          <p:cNvSpPr txBox="1">
            <a:spLocks/>
          </p:cNvSpPr>
          <p:nvPr/>
        </p:nvSpPr>
        <p:spPr>
          <a:xfrm>
            <a:off x="1549908" y="1521237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300" b="1" i="0">
                <a:solidFill>
                  <a:srgbClr val="0097A7"/>
                </a:solidFill>
                <a:latin typeface="Arial"/>
              </a:rPr>
              <a:t>01</a:t>
            </a:r>
          </a:p>
        </p:txBody>
      </p:sp>
      <p:sp>
        <p:nvSpPr>
          <p:cNvPr id="73" name="TextBox 72"/>
          <p:cNvSpPr txBox="1">
            <a:spLocks/>
          </p:cNvSpPr>
          <p:nvPr/>
        </p:nvSpPr>
        <p:spPr>
          <a:xfrm>
            <a:off x="713232" y="1965424"/>
            <a:ext cx="20574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450" b="1" i="0">
                <a:solidFill>
                  <a:srgbClr val="0B5394"/>
                </a:solidFill>
                <a:latin typeface="Arial"/>
              </a:rPr>
              <a:t>CHARACTERIZE</a:t>
            </a:r>
          </a:p>
        </p:txBody>
      </p:sp>
      <p:sp>
        <p:nvSpPr>
          <p:cNvPr id="74" name="TextBox 73"/>
          <p:cNvSpPr txBox="1">
            <a:spLocks/>
          </p:cNvSpPr>
          <p:nvPr/>
        </p:nvSpPr>
        <p:spPr>
          <a:xfrm>
            <a:off x="713232" y="2279136"/>
            <a:ext cx="217627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50" dirty="0">
                <a:solidFill>
                  <a:srgbClr val="212121"/>
                </a:solidFill>
              </a:rPr>
              <a:t>Understand what the device is; what it’s intended to do; where, when, &amp; by whom it’s intended to be used and modified/changed</a:t>
            </a:r>
            <a:endParaRPr lang="en-CA" sz="1350" b="0" i="0" dirty="0">
              <a:solidFill>
                <a:srgbClr val="212121"/>
              </a:solidFill>
              <a:latin typeface="Arial"/>
            </a:endParaRPr>
          </a:p>
        </p:txBody>
      </p:sp>
      <p:sp>
        <p:nvSpPr>
          <p:cNvPr id="76" name="TextBox 75"/>
          <p:cNvSpPr txBox="1">
            <a:spLocks/>
          </p:cNvSpPr>
          <p:nvPr/>
        </p:nvSpPr>
        <p:spPr>
          <a:xfrm>
            <a:off x="4229100" y="1544800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300" b="1" i="0">
                <a:solidFill>
                  <a:srgbClr val="FFAB40"/>
                </a:solidFill>
                <a:latin typeface="Arial"/>
              </a:rPr>
              <a:t>02</a:t>
            </a:r>
          </a:p>
        </p:txBody>
      </p:sp>
      <p:sp>
        <p:nvSpPr>
          <p:cNvPr id="77" name="TextBox 76"/>
          <p:cNvSpPr txBox="1">
            <a:spLocks/>
          </p:cNvSpPr>
          <p:nvPr/>
        </p:nvSpPr>
        <p:spPr>
          <a:xfrm>
            <a:off x="3392423" y="1965423"/>
            <a:ext cx="2176273" cy="27431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450" b="1" i="0" dirty="0">
                <a:solidFill>
                  <a:srgbClr val="0B5394"/>
                </a:solidFill>
                <a:latin typeface="Arial"/>
              </a:rPr>
              <a:t>UNDERSTAND RISK</a:t>
            </a:r>
          </a:p>
        </p:txBody>
      </p:sp>
      <p:sp>
        <p:nvSpPr>
          <p:cNvPr id="78" name="TextBox 77"/>
          <p:cNvSpPr txBox="1">
            <a:spLocks/>
          </p:cNvSpPr>
          <p:nvPr/>
        </p:nvSpPr>
        <p:spPr>
          <a:xfrm>
            <a:off x="3392424" y="2279136"/>
            <a:ext cx="217627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lang="en-CA"/>
              <a:t>Identification of software-specific hazards and harms is supported by clear and comprehensive device characterization</a:t>
            </a:r>
            <a:endParaRPr lang="en-CA" sz="1350" b="0" i="0">
              <a:solidFill>
                <a:srgbClr val="212121"/>
              </a:solidFill>
              <a:latin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08292" y="1521237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300" b="1" i="0">
                <a:solidFill>
                  <a:srgbClr val="0B5394"/>
                </a:solidFill>
                <a:latin typeface="Arial"/>
              </a:rPr>
              <a:t>03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071615" y="1965424"/>
            <a:ext cx="2139695" cy="22859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450" b="1" i="0">
                <a:solidFill>
                  <a:srgbClr val="0B5394"/>
                </a:solidFill>
                <a:latin typeface="Arial"/>
              </a:rPr>
              <a:t>INFORM DECISIONS</a:t>
            </a:r>
          </a:p>
        </p:txBody>
      </p:sp>
      <p:sp>
        <p:nvSpPr>
          <p:cNvPr id="82" name="TextBox 81"/>
          <p:cNvSpPr txBox="1">
            <a:spLocks/>
          </p:cNvSpPr>
          <p:nvPr/>
        </p:nvSpPr>
        <p:spPr>
          <a:xfrm>
            <a:off x="6071616" y="2279136"/>
            <a:ext cx="2176272" cy="6949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50" b="0" i="0">
                <a:solidFill>
                  <a:srgbClr val="212121"/>
                </a:solidFill>
                <a:latin typeface="Arial"/>
              </a:rPr>
              <a:t>Risk characterization concepts can be used by jurisdictions within their existing frameworks to inform classification decisions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713232" y="3638368"/>
            <a:ext cx="7498080" cy="0"/>
          </a:xfrm>
          <a:prstGeom prst="line">
            <a:avLst/>
          </a:prstGeom>
          <a:ln w="12700">
            <a:solidFill>
              <a:srgbClr val="D9E4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713232" y="3814079"/>
            <a:ext cx="7498079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500" b="1" dirty="0">
                <a:solidFill>
                  <a:srgbClr val="0B5394"/>
                </a:solidFill>
              </a:rPr>
              <a:t>A s</a:t>
            </a:r>
            <a:r>
              <a:rPr lang="en-CA" sz="1500" b="1" i="0" dirty="0">
                <a:solidFill>
                  <a:srgbClr val="0B5394"/>
                </a:solidFill>
                <a:latin typeface="Arial"/>
              </a:rPr>
              <a:t>hared vocabulary can lead to greater consistency across jurisdictions</a:t>
            </a:r>
            <a:endParaRPr lang="en-US" dirty="0"/>
          </a:p>
        </p:txBody>
      </p:sp>
      <p:pic>
        <p:nvPicPr>
          <p:cNvPr id="86" name="Picture 85" descr="footer-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7" name="Picture 86" descr="cover-logo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8" name="Picture 87" descr="cover-logo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9" name="Snip and Round Single Corner Rectangle 88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0" name="Picture 89" descr="cover-tit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7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55789861-7484-1353-F7E5-D0A06C15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B8AB31BF-98F2-4E1B-8BE5-D93025C48EA4}"/>
              </a:ext>
            </a:extLst>
          </p:cNvPr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C833B5E-F4E5-22A2-9447-114C7845B046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>
                <a:solidFill>
                  <a:srgbClr val="0B5394"/>
                </a:solidFill>
                <a:latin typeface="Arial"/>
              </a:rPr>
              <a:t>Why characterization matters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007F802-09B4-588D-828D-1683951863F3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F573B24-F454-58FE-48C0-04A8B000AFA4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873E3C9-526A-6575-5D50-120A31B97628}"/>
              </a:ext>
            </a:extLst>
          </p:cNvPr>
          <p:cNvSpPr txBox="1">
            <a:spLocks/>
          </p:cNvSpPr>
          <p:nvPr/>
        </p:nvSpPr>
        <p:spPr>
          <a:xfrm>
            <a:off x="566928" y="1170432"/>
            <a:ext cx="772667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A comprehensive software characterization provides the foundation for: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Risk assessment and risk management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>
                <a:solidFill>
                  <a:srgbClr val="212121"/>
                </a:solidFill>
              </a:rPr>
              <a:t>Evaluation of benefits</a:t>
            </a:r>
            <a:endParaRPr lang="en-CA" sz="1550" b="0" i="0">
              <a:solidFill>
                <a:srgbClr val="212121"/>
              </a:solidFill>
              <a:latin typeface="Arial"/>
            </a:endParaRP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Device classification and regulatory decision-making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Clinical evaluation and supporting evidence requirements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Labeling, transparency, and user understanding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Change management throughout the product lifecycle </a:t>
            </a:r>
          </a:p>
        </p:txBody>
      </p:sp>
      <p:pic>
        <p:nvPicPr>
          <p:cNvPr id="78" name="Picture 77" descr="footer-bg.jpg">
            <a:extLst>
              <a:ext uri="{FF2B5EF4-FFF2-40B4-BE49-F238E27FC236}">
                <a16:creationId xmlns:a16="http://schemas.microsoft.com/office/drawing/2014/main" id="{46CDABC1-1C2C-BD32-F968-183F1A5E0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79" name="Picture 78" descr="cover-logo-1.png">
            <a:extLst>
              <a:ext uri="{FF2B5EF4-FFF2-40B4-BE49-F238E27FC236}">
                <a16:creationId xmlns:a16="http://schemas.microsoft.com/office/drawing/2014/main" id="{9493A407-F23B-47FF-D540-7B65325B7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0" name="Picture 79" descr="cover-logo-2.png">
            <a:extLst>
              <a:ext uri="{FF2B5EF4-FFF2-40B4-BE49-F238E27FC236}">
                <a16:creationId xmlns:a16="http://schemas.microsoft.com/office/drawing/2014/main" id="{F27F128A-8D6D-A21F-DF81-577413369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1" name="Snip and Round Single Corner Rectangle 80">
            <a:extLst>
              <a:ext uri="{FF2B5EF4-FFF2-40B4-BE49-F238E27FC236}">
                <a16:creationId xmlns:a16="http://schemas.microsoft.com/office/drawing/2014/main" id="{9393DD82-9636-6CE4-D3FF-35D389474813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2" name="Picture 81" descr="cover-title.png">
            <a:extLst>
              <a:ext uri="{FF2B5EF4-FFF2-40B4-BE49-F238E27FC236}">
                <a16:creationId xmlns:a16="http://schemas.microsoft.com/office/drawing/2014/main" id="{7A0970BA-F7CA-9D62-7B17-F02F65FAB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pic>
        <p:nvPicPr>
          <p:cNvPr id="2" name="Picture 1" descr="To Do List Checklist Icon Clipart Vector Illustration for ...">
            <a:extLst>
              <a:ext uri="{FF2B5EF4-FFF2-40B4-BE49-F238E27FC236}">
                <a16:creationId xmlns:a16="http://schemas.microsoft.com/office/drawing/2014/main" id="{CFF47958-9A49-636D-9437-BC425E9D61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289" t="16177" r="18727" b="16240"/>
          <a:stretch>
            <a:fillRect/>
          </a:stretch>
        </p:blipFill>
        <p:spPr>
          <a:xfrm>
            <a:off x="6476603" y="1739822"/>
            <a:ext cx="1626809" cy="22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28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033618E7-B938-BA1C-5E2A-4BA22231F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/>
          <p:cNvSpPr txBox="1">
            <a:spLocks/>
          </p:cNvSpPr>
          <p:nvPr/>
        </p:nvSpPr>
        <p:spPr>
          <a:xfrm>
            <a:off x="566928" y="43891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 dirty="0">
                <a:solidFill>
                  <a:srgbClr val="0B5394"/>
                </a:solidFill>
                <a:latin typeface="Arial"/>
              </a:rPr>
              <a:t>Core characterization elements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TextBox 71"/>
          <p:cNvSpPr txBox="1">
            <a:spLocks/>
          </p:cNvSpPr>
          <p:nvPr/>
        </p:nvSpPr>
        <p:spPr>
          <a:xfrm>
            <a:off x="1442923" y="828675"/>
            <a:ext cx="6043727" cy="27014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000" b="1" i="0" dirty="0">
                <a:solidFill>
                  <a:srgbClr val="0097A7"/>
                </a:solidFill>
                <a:latin typeface="Arial"/>
              </a:rPr>
              <a:t>Intended use / intended purpose statement</a:t>
            </a:r>
          </a:p>
        </p:txBody>
      </p:sp>
      <p:pic>
        <p:nvPicPr>
          <p:cNvPr id="77" name="Picture 76" descr="footer-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78" name="Picture 77" descr="cover-logo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79" name="Picture 78" descr="cover-logo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0" name="Snip and Round Single Corner Rectangle 79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1" name="Picture 80" descr="cover-tit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3F3FD6-8493-E8CD-DBF5-0FBECED762CD}"/>
              </a:ext>
            </a:extLst>
          </p:cNvPr>
          <p:cNvSpPr txBox="1">
            <a:spLocks/>
          </p:cNvSpPr>
          <p:nvPr/>
        </p:nvSpPr>
        <p:spPr>
          <a:xfrm>
            <a:off x="1389677" y="1514914"/>
            <a:ext cx="6364646" cy="2365132"/>
          </a:xfrm>
          <a:prstGeom prst="rect">
            <a:avLst/>
          </a:prstGeom>
          <a:solidFill>
            <a:srgbClr val="0097A7"/>
          </a:solidFill>
          <a:ln w="3810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18288" tIns="9144" rIns="18288" bIns="9144">
            <a:noAutofit/>
          </a:bodyPr>
          <a:lstStyle/>
          <a:p>
            <a:pPr>
              <a:spcAft>
                <a:spcPts val="600"/>
              </a:spcAft>
            </a:pPr>
            <a:r>
              <a:rPr lang="en-CA" sz="1500" b="1" dirty="0">
                <a:solidFill>
                  <a:srgbClr val="D8E6FC"/>
                </a:solidFill>
              </a:rPr>
              <a:t>The </a:t>
            </a:r>
            <a:r>
              <a:rPr lang="en-CA" sz="1500" b="1" i="1" u="sng" dirty="0">
                <a:solidFill>
                  <a:srgbClr val="D8E6FC"/>
                </a:solidFill>
              </a:rPr>
              <a:t>[name of medical device software</a:t>
            </a:r>
            <a:r>
              <a:rPr lang="en-CA" sz="1500" b="1" i="1" dirty="0">
                <a:solidFill>
                  <a:srgbClr val="D8E6FC"/>
                </a:solidFill>
              </a:rPr>
              <a:t>] </a:t>
            </a:r>
            <a:r>
              <a:rPr lang="en-CA" sz="1500" b="1" dirty="0">
                <a:solidFill>
                  <a:srgbClr val="D8E6FC"/>
                </a:solidFill>
              </a:rPr>
              <a:t>is software intended for use in the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medical purposes</a:t>
            </a:r>
            <a:r>
              <a:rPr lang="en-CA" sz="1500" b="1" i="1" dirty="0">
                <a:solidFill>
                  <a:srgbClr val="D8E6FC"/>
                </a:solidFill>
              </a:rPr>
              <a:t>] </a:t>
            </a:r>
            <a:r>
              <a:rPr lang="en-CA" sz="1500" b="1" dirty="0">
                <a:solidFill>
                  <a:srgbClr val="D8E6FC"/>
                </a:solidFill>
              </a:rPr>
              <a:t>of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conditions/diseases/disorders</a:t>
            </a:r>
            <a:r>
              <a:rPr lang="en-CA" sz="1500" b="1" i="1" dirty="0">
                <a:solidFill>
                  <a:srgbClr val="D8E6FC"/>
                </a:solidFill>
              </a:rPr>
              <a:t>] </a:t>
            </a:r>
            <a:r>
              <a:rPr lang="en-CA" sz="1500" b="1" dirty="0">
                <a:solidFill>
                  <a:srgbClr val="D8E6FC"/>
                </a:solidFill>
              </a:rPr>
              <a:t>in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intended patient populations</a:t>
            </a:r>
            <a:r>
              <a:rPr lang="en-CA" sz="1500" b="1" i="1" dirty="0">
                <a:solidFill>
                  <a:srgbClr val="D8E6FC"/>
                </a:solidFill>
              </a:rPr>
              <a:t>]</a:t>
            </a:r>
            <a:r>
              <a:rPr lang="en-CA" sz="1500" b="1" dirty="0">
                <a:solidFill>
                  <a:srgbClr val="D8E6FC"/>
                </a:solidFill>
              </a:rPr>
              <a:t>. This software is intended to be used by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intended user populations</a:t>
            </a:r>
            <a:r>
              <a:rPr lang="en-CA" sz="1500" b="1" i="1" dirty="0">
                <a:solidFill>
                  <a:srgbClr val="D8E6FC"/>
                </a:solidFill>
              </a:rPr>
              <a:t>] </a:t>
            </a:r>
            <a:r>
              <a:rPr lang="en-CA" sz="1500" b="1" dirty="0">
                <a:solidFill>
                  <a:srgbClr val="D8E6FC"/>
                </a:solidFill>
              </a:rPr>
              <a:t>in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intended use environments</a:t>
            </a:r>
            <a:r>
              <a:rPr lang="en-CA" sz="1500" b="1" i="1" dirty="0">
                <a:solidFill>
                  <a:srgbClr val="D8E6FC"/>
                </a:solidFill>
              </a:rPr>
              <a:t>]</a:t>
            </a:r>
            <a:r>
              <a:rPr lang="en-CA" sz="1500" b="1" dirty="0">
                <a:solidFill>
                  <a:srgbClr val="D8E6FC"/>
                </a:solidFill>
              </a:rPr>
              <a:t>. This medical device software is contraindicated for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contraindications</a:t>
            </a:r>
            <a:r>
              <a:rPr lang="en-CA" sz="1500" b="1" i="1" dirty="0">
                <a:solidFill>
                  <a:srgbClr val="D8E6FC"/>
                </a:solidFill>
              </a:rPr>
              <a:t>]. </a:t>
            </a:r>
            <a:r>
              <a:rPr lang="en-CA" sz="1500" b="1" dirty="0">
                <a:solidFill>
                  <a:srgbClr val="D8E6FC"/>
                </a:solidFill>
              </a:rPr>
              <a:t>This medical device software uses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inputs</a:t>
            </a:r>
            <a:r>
              <a:rPr lang="en-CA" sz="1500" b="1" i="1" dirty="0">
                <a:solidFill>
                  <a:srgbClr val="D8E6FC"/>
                </a:solidFill>
              </a:rPr>
              <a:t>] </a:t>
            </a:r>
            <a:r>
              <a:rPr lang="en-CA" sz="1500" b="1" dirty="0">
                <a:solidFill>
                  <a:srgbClr val="D8E6FC"/>
                </a:solidFill>
              </a:rPr>
              <a:t>in order to produce</a:t>
            </a:r>
            <a:r>
              <a:rPr lang="en-CA" sz="1500" b="1" i="1" dirty="0">
                <a:solidFill>
                  <a:srgbClr val="D8E6FC"/>
                </a:solidFill>
              </a:rPr>
              <a:t> [</a:t>
            </a:r>
            <a:r>
              <a:rPr lang="en-CA" sz="1500" b="1" i="1" u="sng" dirty="0">
                <a:solidFill>
                  <a:srgbClr val="D8E6FC"/>
                </a:solidFill>
              </a:rPr>
              <a:t>description of outputs</a:t>
            </a:r>
            <a:r>
              <a:rPr lang="en-CA" sz="1500" b="1" dirty="0">
                <a:solidFill>
                  <a:srgbClr val="D8E6FC"/>
                </a:solidFill>
              </a:rPr>
              <a:t>]. These outputs are </a:t>
            </a:r>
            <a:r>
              <a:rPr lang="en-CA" sz="1500" b="1" i="1" dirty="0">
                <a:solidFill>
                  <a:srgbClr val="D8E6FC"/>
                </a:solidFill>
              </a:rPr>
              <a:t>[</a:t>
            </a:r>
            <a:r>
              <a:rPr lang="en-CA" sz="1500" b="1" i="1" u="sng" dirty="0">
                <a:solidFill>
                  <a:srgbClr val="D8E6FC"/>
                </a:solidFill>
              </a:rPr>
              <a:t>description of how the output is intended to be used, how it fits in the clinical or healthcare workflow and how it contributes to the final healthcare decision/action</a:t>
            </a:r>
            <a:r>
              <a:rPr lang="en-CA" sz="1500" b="1" i="1" dirty="0">
                <a:solidFill>
                  <a:srgbClr val="D8E6FC"/>
                </a:solidFill>
              </a:rPr>
              <a:t>]. </a:t>
            </a:r>
            <a:endParaRPr lang="en-CA" sz="1500" b="1" i="1" dirty="0">
              <a:solidFill>
                <a:srgbClr val="D8E6F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874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7FFE7886-9F97-8AC5-2D58-403DB1DA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24E6ADD3-94AD-511F-F8E8-77DDC464061B}"/>
              </a:ext>
            </a:extLst>
          </p:cNvPr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3A3DAC-E469-2F43-262F-B65ABA0414E5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>
                <a:solidFill>
                  <a:srgbClr val="0B5394"/>
                </a:solidFill>
                <a:latin typeface="Arial"/>
              </a:rPr>
              <a:t>Core characterization elements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1876A0E-015F-F62A-91FC-4BD51F59F380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77F2CFC-F2C8-0BA5-470C-4FE92202273F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1" name="Connector 70">
            <a:extLst>
              <a:ext uri="{FF2B5EF4-FFF2-40B4-BE49-F238E27FC236}">
                <a16:creationId xmlns:a16="http://schemas.microsoft.com/office/drawing/2014/main" id="{E005D87D-2A02-CF71-4E94-761C7250B268}"/>
              </a:ext>
            </a:extLst>
          </p:cNvPr>
          <p:cNvCxnSpPr/>
          <p:nvPr/>
        </p:nvCxnSpPr>
        <p:spPr>
          <a:xfrm>
            <a:off x="4572000" y="1170088"/>
            <a:ext cx="0" cy="2743199"/>
          </a:xfrm>
          <a:prstGeom prst="line">
            <a:avLst/>
          </a:prstGeom>
          <a:ln w="15240">
            <a:solidFill>
              <a:srgbClr val="D9E4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D2DCA62-EBEC-A04B-4F09-3EB289A73526}"/>
              </a:ext>
            </a:extLst>
          </p:cNvPr>
          <p:cNvSpPr txBox="1"/>
          <p:nvPr/>
        </p:nvSpPr>
        <p:spPr>
          <a:xfrm>
            <a:off x="520925" y="1704542"/>
            <a:ext cx="2330173" cy="22461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b="1" i="0" dirty="0">
                <a:solidFill>
                  <a:srgbClr val="0B5394"/>
                </a:solidFill>
                <a:latin typeface="Arial"/>
              </a:rPr>
              <a:t>A detailed medical device software description helps ensure the appropriate communication of all necessary information related to a medical device software, and is essential for consistent regulatory assessment</a:t>
            </a:r>
          </a:p>
        </p:txBody>
      </p:sp>
      <p:pic>
        <p:nvPicPr>
          <p:cNvPr id="77" name="Picture 76" descr="footer-bg.jpg">
            <a:extLst>
              <a:ext uri="{FF2B5EF4-FFF2-40B4-BE49-F238E27FC236}">
                <a16:creationId xmlns:a16="http://schemas.microsoft.com/office/drawing/2014/main" id="{09A07984-4F0A-8A8B-DDF5-393C68D99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78" name="Picture 77" descr="cover-logo-1.png">
            <a:extLst>
              <a:ext uri="{FF2B5EF4-FFF2-40B4-BE49-F238E27FC236}">
                <a16:creationId xmlns:a16="http://schemas.microsoft.com/office/drawing/2014/main" id="{1A8F56DF-2F3F-E117-0C49-78737B561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79" name="Picture 78" descr="cover-logo-2.png">
            <a:extLst>
              <a:ext uri="{FF2B5EF4-FFF2-40B4-BE49-F238E27FC236}">
                <a16:creationId xmlns:a16="http://schemas.microsoft.com/office/drawing/2014/main" id="{52EF5414-1E62-F007-CA05-0264A1477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80" name="Snip and Round Single Corner Rectangle 79">
            <a:extLst>
              <a:ext uri="{FF2B5EF4-FFF2-40B4-BE49-F238E27FC236}">
                <a16:creationId xmlns:a16="http://schemas.microsoft.com/office/drawing/2014/main" id="{43280A1E-5377-819E-5544-170EBE2E446D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1" name="Picture 80" descr="cover-title.png">
            <a:extLst>
              <a:ext uri="{FF2B5EF4-FFF2-40B4-BE49-F238E27FC236}">
                <a16:creationId xmlns:a16="http://schemas.microsoft.com/office/drawing/2014/main" id="{6F2FC3FD-CA71-7844-D553-FF64357D6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792CBE-C53B-C90E-0DED-6D41F2DC7B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48" t="4990" r="2751" b="5509"/>
          <a:stretch>
            <a:fillRect/>
          </a:stretch>
        </p:blipFill>
        <p:spPr>
          <a:xfrm>
            <a:off x="3248891" y="1170250"/>
            <a:ext cx="5580752" cy="3359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9A1D63-1680-DA3A-0661-6349C90EEB87}"/>
              </a:ext>
            </a:extLst>
          </p:cNvPr>
          <p:cNvSpPr txBox="1">
            <a:spLocks/>
          </p:cNvSpPr>
          <p:nvPr/>
        </p:nvSpPr>
        <p:spPr>
          <a:xfrm>
            <a:off x="631224" y="805808"/>
            <a:ext cx="5921044" cy="60683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000" b="1" i="0" dirty="0">
                <a:solidFill>
                  <a:schemeClr val="accent4"/>
                </a:solidFill>
                <a:latin typeface="Arial"/>
              </a:rPr>
              <a:t>Medical device software description</a:t>
            </a:r>
          </a:p>
        </p:txBody>
      </p:sp>
    </p:spTree>
    <p:extLst>
      <p:ext uri="{BB962C8B-B14F-4D97-AF65-F5344CB8AC3E}">
        <p14:creationId xmlns:p14="http://schemas.microsoft.com/office/powerpoint/2010/main" val="192544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49E5-D885-1639-0827-CF004E7D3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AE9228FF-969C-BC36-218B-DB3609629D42}"/>
              </a:ext>
            </a:extLst>
          </p:cNvPr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628272-AF77-978F-3D29-63814A225E03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7371892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>
                <a:solidFill>
                  <a:srgbClr val="0B5394"/>
                </a:solidFill>
                <a:latin typeface="Arial"/>
              </a:rPr>
              <a:t>Medical Device Software Risk Characterization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255E13D-AA09-8715-702C-8DFCDE598DE7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9643C89-CCD5-F997-57E0-84CD4DC90C64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AC384BC-D4A0-7E61-E96F-B2A2C7369F08}"/>
              </a:ext>
            </a:extLst>
          </p:cNvPr>
          <p:cNvSpPr txBox="1">
            <a:spLocks/>
          </p:cNvSpPr>
          <p:nvPr/>
        </p:nvSpPr>
        <p:spPr>
          <a:xfrm>
            <a:off x="566928" y="1240768"/>
            <a:ext cx="7726679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Unique considerations for software-specific risk: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11B6DD7-F7E0-4BF8-7E4F-646A6BE510B7}"/>
              </a:ext>
            </a:extLst>
          </p:cNvPr>
          <p:cNvSpPr/>
          <p:nvPr/>
        </p:nvSpPr>
        <p:spPr>
          <a:xfrm>
            <a:off x="749808" y="1697968"/>
            <a:ext cx="310896" cy="310896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7E1A6D2-990C-C49E-3562-0039295125BA}"/>
              </a:ext>
            </a:extLst>
          </p:cNvPr>
          <p:cNvSpPr txBox="1"/>
          <p:nvPr/>
        </p:nvSpPr>
        <p:spPr>
          <a:xfrm>
            <a:off x="1259480" y="1659281"/>
            <a:ext cx="6504128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/>
              <a:t>Software-related risks are often linked to </a:t>
            </a:r>
            <a:r>
              <a:rPr lang="en-CA" b="1"/>
              <a:t>information and performance</a:t>
            </a:r>
            <a:r>
              <a:rPr lang="en-CA"/>
              <a:t>, rather than traditional physical hazards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DC761B5-8644-0A45-78EB-ACCBBB28E56C}"/>
              </a:ext>
            </a:extLst>
          </p:cNvPr>
          <p:cNvSpPr/>
          <p:nvPr/>
        </p:nvSpPr>
        <p:spPr>
          <a:xfrm>
            <a:off x="749808" y="2287756"/>
            <a:ext cx="310896" cy="310896"/>
          </a:xfrm>
          <a:prstGeom prst="ellipse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4EAF089-28E0-B3AB-AEEF-8CC098D9E2AD}"/>
              </a:ext>
            </a:extLst>
          </p:cNvPr>
          <p:cNvSpPr txBox="1">
            <a:spLocks/>
          </p:cNvSpPr>
          <p:nvPr/>
        </p:nvSpPr>
        <p:spPr>
          <a:xfrm>
            <a:off x="1223255" y="2254696"/>
            <a:ext cx="6576577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/>
              <a:t>Harms can be </a:t>
            </a:r>
            <a:r>
              <a:rPr lang="en-CA" b="1"/>
              <a:t>direct</a:t>
            </a:r>
            <a:r>
              <a:rPr lang="en-CA"/>
              <a:t> (e.g., wrong treatment recommendation) or </a:t>
            </a:r>
            <a:r>
              <a:rPr lang="en-CA" b="1"/>
              <a:t>indirect</a:t>
            </a:r>
            <a:r>
              <a:rPr lang="en-CA"/>
              <a:t> (e.g., inaccurate information leading to poor clinical decisions)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1498895-5445-9BF8-B410-E93DC57DEC73}"/>
              </a:ext>
            </a:extLst>
          </p:cNvPr>
          <p:cNvSpPr>
            <a:spLocks/>
          </p:cNvSpPr>
          <p:nvPr/>
        </p:nvSpPr>
        <p:spPr>
          <a:xfrm>
            <a:off x="749808" y="2877544"/>
            <a:ext cx="310896" cy="310896"/>
          </a:xfrm>
          <a:prstGeom prst="ellipse">
            <a:avLst/>
          </a:prstGeom>
          <a:solidFill>
            <a:srgbClr val="0B5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89F8352-D7E1-70C6-5F2B-492064D8E552}"/>
              </a:ext>
            </a:extLst>
          </p:cNvPr>
          <p:cNvSpPr txBox="1"/>
          <p:nvPr/>
        </p:nvSpPr>
        <p:spPr>
          <a:xfrm>
            <a:off x="1223254" y="2856441"/>
            <a:ext cx="6258999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/>
              <a:t>In some cases, software can directly cause physical harm, particularly when it operates autonomously and influences patient care without user intervention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701E82-5AE8-C6CA-53F0-57BF91DE7917}"/>
              </a:ext>
            </a:extLst>
          </p:cNvPr>
          <p:cNvSpPr txBox="1"/>
          <p:nvPr/>
        </p:nvSpPr>
        <p:spPr>
          <a:xfrm>
            <a:off x="1115568" y="3607308"/>
            <a:ext cx="6912864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400" b="1" i="0">
                <a:solidFill>
                  <a:srgbClr val="0B5394"/>
                </a:solidFill>
                <a:latin typeface="Arial"/>
              </a:rPr>
              <a:t>A thorough characterization of medical device software, including intended use, helps identify direct and indirect software-specific harms and how they contribute to overall device risk</a:t>
            </a:r>
            <a:endParaRPr sz="1400" b="1" i="0">
              <a:solidFill>
                <a:srgbClr val="0B5394"/>
              </a:solidFill>
              <a:latin typeface="Arial"/>
            </a:endParaRPr>
          </a:p>
        </p:txBody>
      </p:sp>
      <p:pic>
        <p:nvPicPr>
          <p:cNvPr id="87" name="Picture 86" descr="footer-bg.jpg">
            <a:extLst>
              <a:ext uri="{FF2B5EF4-FFF2-40B4-BE49-F238E27FC236}">
                <a16:creationId xmlns:a16="http://schemas.microsoft.com/office/drawing/2014/main" id="{CCBF8F9A-0954-54A0-50E2-1487B0786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>
            <a:extLst>
              <a:ext uri="{FF2B5EF4-FFF2-40B4-BE49-F238E27FC236}">
                <a16:creationId xmlns:a16="http://schemas.microsoft.com/office/drawing/2014/main" id="{BA8E4F3E-8AC3-9C22-3396-754C7FC6F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>
            <a:extLst>
              <a:ext uri="{FF2B5EF4-FFF2-40B4-BE49-F238E27FC236}">
                <a16:creationId xmlns:a16="http://schemas.microsoft.com/office/drawing/2014/main" id="{E0B3FC6F-A6D0-FEC5-EAB0-26C5D90ED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>
            <a:extLst>
              <a:ext uri="{FF2B5EF4-FFF2-40B4-BE49-F238E27FC236}">
                <a16:creationId xmlns:a16="http://schemas.microsoft.com/office/drawing/2014/main" id="{279C4606-81E0-5599-1770-88701260FBDE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>
            <a:extLst>
              <a:ext uri="{FF2B5EF4-FFF2-40B4-BE49-F238E27FC236}">
                <a16:creationId xmlns:a16="http://schemas.microsoft.com/office/drawing/2014/main" id="{66EEFDA0-9797-FE28-D86F-73706835D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33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566928" y="18288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0097A7"/>
                </a:solidFill>
                <a:latin typeface="Arial"/>
              </a:rPr>
              <a:t>IMDRF / SAMD WG / N81 FINAL:2025</a:t>
            </a:r>
          </a:p>
        </p:txBody>
      </p:sp>
      <p:sp>
        <p:nvSpPr>
          <p:cNvPr id="68" name="TextBox 67"/>
          <p:cNvSpPr txBox="1">
            <a:spLocks/>
          </p:cNvSpPr>
          <p:nvPr/>
        </p:nvSpPr>
        <p:spPr>
          <a:xfrm>
            <a:off x="566928" y="438912"/>
            <a:ext cx="7371892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r>
              <a:rPr lang="en-CA" sz="2500" b="1" dirty="0">
                <a:solidFill>
                  <a:srgbClr val="0B5394"/>
                </a:solidFill>
              </a:rPr>
              <a:t>N81 Implementation</a:t>
            </a:r>
            <a:r>
              <a:rPr lang="en-CA" sz="2500" b="1" i="0" dirty="0">
                <a:solidFill>
                  <a:srgbClr val="0B5394"/>
                </a:solidFill>
                <a:latin typeface="Arial"/>
              </a:rPr>
              <a:t> considerations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2" name="Connector 71"/>
          <p:cNvCxnSpPr/>
          <p:nvPr/>
        </p:nvCxnSpPr>
        <p:spPr>
          <a:xfrm>
            <a:off x="4572000" y="1416624"/>
            <a:ext cx="0" cy="2258568"/>
          </a:xfrm>
          <a:prstGeom prst="line">
            <a:avLst/>
          </a:prstGeom>
          <a:ln w="12700">
            <a:solidFill>
              <a:srgbClr val="D9E4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749808" y="2550480"/>
            <a:ext cx="7644384" cy="0"/>
          </a:xfrm>
          <a:prstGeom prst="line">
            <a:avLst/>
          </a:prstGeom>
          <a:ln w="12700">
            <a:solidFill>
              <a:srgbClr val="D9E4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73"/>
          <p:cNvSpPr/>
          <p:nvPr/>
        </p:nvSpPr>
        <p:spPr>
          <a:xfrm>
            <a:off x="749808" y="1416624"/>
            <a:ext cx="310896" cy="310896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225295" y="1407480"/>
            <a:ext cx="3063240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00" b="1">
                <a:solidFill>
                  <a:srgbClr val="0097A7"/>
                </a:solidFill>
              </a:rPr>
              <a:t>COMMON LANGUAGE</a:t>
            </a:r>
            <a:endParaRPr sz="1300" b="1" i="0">
              <a:solidFill>
                <a:srgbClr val="0097A7"/>
              </a:solidFill>
              <a:latin typeface="Arial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25295" y="1745808"/>
            <a:ext cx="306324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/>
              <a:t>Common vocabulary for describing medical device software and software-specific risks</a:t>
            </a:r>
          </a:p>
        </p:txBody>
      </p:sp>
      <p:sp>
        <p:nvSpPr>
          <p:cNvPr id="77" name="Oval 76"/>
          <p:cNvSpPr/>
          <p:nvPr/>
        </p:nvSpPr>
        <p:spPr>
          <a:xfrm>
            <a:off x="4919472" y="1416624"/>
            <a:ext cx="310896" cy="310896"/>
          </a:xfrm>
          <a:prstGeom prst="ellipse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8" name="TextBox 77"/>
          <p:cNvSpPr txBox="1">
            <a:spLocks/>
          </p:cNvSpPr>
          <p:nvPr/>
        </p:nvSpPr>
        <p:spPr>
          <a:xfrm>
            <a:off x="5394960" y="1407480"/>
            <a:ext cx="3063240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00" b="1" i="0">
                <a:solidFill>
                  <a:srgbClr val="FFAB40"/>
                </a:solidFill>
                <a:latin typeface="Arial"/>
              </a:rPr>
              <a:t>FLEXIBLE, RISK-BASED APPROACH</a:t>
            </a:r>
          </a:p>
        </p:txBody>
      </p:sp>
      <p:sp>
        <p:nvSpPr>
          <p:cNvPr id="79" name="TextBox 78"/>
          <p:cNvSpPr txBox="1">
            <a:spLocks/>
          </p:cNvSpPr>
          <p:nvPr/>
        </p:nvSpPr>
        <p:spPr>
          <a:xfrm>
            <a:off x="5394960" y="1745808"/>
            <a:ext cx="3247878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r>
              <a:rPr lang="en-CA">
                <a:solidFill>
                  <a:srgbClr val="212121"/>
                </a:solidFill>
              </a:rPr>
              <a:t>Jurisdictions may adopt relevant concepts within their existing frameworks</a:t>
            </a:r>
          </a:p>
        </p:txBody>
      </p:sp>
      <p:sp>
        <p:nvSpPr>
          <p:cNvPr id="80" name="Oval 79"/>
          <p:cNvSpPr>
            <a:spLocks/>
          </p:cNvSpPr>
          <p:nvPr/>
        </p:nvSpPr>
        <p:spPr>
          <a:xfrm>
            <a:off x="749808" y="2788224"/>
            <a:ext cx="310896" cy="310896"/>
          </a:xfrm>
          <a:prstGeom prst="ellipse">
            <a:avLst/>
          </a:prstGeom>
          <a:solidFill>
            <a:srgbClr val="0B5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81" name="TextBox 80"/>
          <p:cNvSpPr txBox="1">
            <a:spLocks/>
          </p:cNvSpPr>
          <p:nvPr/>
        </p:nvSpPr>
        <p:spPr>
          <a:xfrm>
            <a:off x="1225295" y="2779080"/>
            <a:ext cx="3063240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00" b="1" i="0">
                <a:solidFill>
                  <a:srgbClr val="0B5394"/>
                </a:solidFill>
                <a:latin typeface="Arial"/>
              </a:rPr>
              <a:t>HARMONIZED FRAMEWORK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225295" y="3117407"/>
            <a:ext cx="306324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450" b="0" i="0">
                <a:solidFill>
                  <a:srgbClr val="212121"/>
                </a:solidFill>
                <a:latin typeface="Arial"/>
              </a:rPr>
              <a:t>Harmonized framework to inform risk assessment and regulatory decision-making</a:t>
            </a:r>
          </a:p>
        </p:txBody>
      </p:sp>
      <p:sp>
        <p:nvSpPr>
          <p:cNvPr id="83" name="Oval 82"/>
          <p:cNvSpPr>
            <a:spLocks/>
          </p:cNvSpPr>
          <p:nvPr/>
        </p:nvSpPr>
        <p:spPr>
          <a:xfrm>
            <a:off x="4919472" y="2788224"/>
            <a:ext cx="310896" cy="310896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84" name="TextBox 83"/>
          <p:cNvSpPr txBox="1">
            <a:spLocks/>
          </p:cNvSpPr>
          <p:nvPr/>
        </p:nvSpPr>
        <p:spPr>
          <a:xfrm>
            <a:off x="5394960" y="2779080"/>
            <a:ext cx="3063240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300" b="1" i="0">
                <a:solidFill>
                  <a:srgbClr val="0097A7"/>
                </a:solidFill>
                <a:latin typeface="Arial"/>
              </a:rPr>
              <a:t>JURISDICTION-SPECIFIC</a:t>
            </a:r>
          </a:p>
        </p:txBody>
      </p:sp>
      <p:sp>
        <p:nvSpPr>
          <p:cNvPr id="85" name="TextBox 84"/>
          <p:cNvSpPr txBox="1">
            <a:spLocks/>
          </p:cNvSpPr>
          <p:nvPr/>
        </p:nvSpPr>
        <p:spPr>
          <a:xfrm>
            <a:off x="5394959" y="3117407"/>
            <a:ext cx="3318217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/>
              <a:t>Device classification remains the responsibility of individual jurisdictions and their applicable laws and regulations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115568" y="4096511"/>
            <a:ext cx="6912864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lang="en-CA" sz="1400" b="1" i="0">
                <a:solidFill>
                  <a:srgbClr val="0B5394"/>
                </a:solidFill>
                <a:latin typeface="Arial"/>
              </a:rPr>
              <a:t>N81 supports </a:t>
            </a:r>
            <a:r>
              <a:rPr lang="en-CA" b="1">
                <a:solidFill>
                  <a:srgbClr val="0B5394"/>
                </a:solidFill>
              </a:rPr>
              <a:t>a shared</a:t>
            </a:r>
            <a:r>
              <a:rPr lang="en-CA" sz="1400" b="1" i="0">
                <a:solidFill>
                  <a:srgbClr val="0B5394"/>
                </a:solidFill>
                <a:latin typeface="Arial"/>
              </a:rPr>
              <a:t> understanding and consistency across jurisdictions</a:t>
            </a:r>
            <a:endParaRPr sz="1400" b="1" i="0">
              <a:solidFill>
                <a:srgbClr val="0B5394"/>
              </a:solidFill>
              <a:latin typeface="Arial"/>
            </a:endParaRPr>
          </a:p>
        </p:txBody>
      </p:sp>
      <p:pic>
        <p:nvPicPr>
          <p:cNvPr id="87" name="Picture 86" descr="footer-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A3BBF-A55B-D475-AE5A-26DB2D215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080C5A7B-4576-7973-F357-5414697DF379}"/>
              </a:ext>
            </a:extLst>
          </p:cNvPr>
          <p:cNvSpPr txBox="1">
            <a:spLocks/>
          </p:cNvSpPr>
          <p:nvPr/>
        </p:nvSpPr>
        <p:spPr>
          <a:xfrm>
            <a:off x="911200" y="2053867"/>
            <a:ext cx="7217358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/>
            <a:r>
              <a:rPr lang="en-CA" sz="2800" b="1" dirty="0">
                <a:solidFill>
                  <a:srgbClr val="0B5394"/>
                </a:solidFill>
              </a:rPr>
              <a:t>Health Canada perspectives on medical device software characterization and categorization</a:t>
            </a:r>
          </a:p>
        </p:txBody>
      </p:sp>
      <p:pic>
        <p:nvPicPr>
          <p:cNvPr id="87" name="Picture 86" descr="footer-bg.jpg">
            <a:extLst>
              <a:ext uri="{FF2B5EF4-FFF2-40B4-BE49-F238E27FC236}">
                <a16:creationId xmlns:a16="http://schemas.microsoft.com/office/drawing/2014/main" id="{ADB00524-E21C-4FCD-DB3A-B6758A7E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>
            <a:extLst>
              <a:ext uri="{FF2B5EF4-FFF2-40B4-BE49-F238E27FC236}">
                <a16:creationId xmlns:a16="http://schemas.microsoft.com/office/drawing/2014/main" id="{738DA897-31CF-3F0B-5A7E-777323DB7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>
            <a:extLst>
              <a:ext uri="{FF2B5EF4-FFF2-40B4-BE49-F238E27FC236}">
                <a16:creationId xmlns:a16="http://schemas.microsoft.com/office/drawing/2014/main" id="{73AF37E2-9187-8AC8-B9D1-607B6649F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>
            <a:extLst>
              <a:ext uri="{FF2B5EF4-FFF2-40B4-BE49-F238E27FC236}">
                <a16:creationId xmlns:a16="http://schemas.microsoft.com/office/drawing/2014/main" id="{85EA5DD7-27BF-2082-67C9-873D23A4F21F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>
            <a:extLst>
              <a:ext uri="{FF2B5EF4-FFF2-40B4-BE49-F238E27FC236}">
                <a16:creationId xmlns:a16="http://schemas.microsoft.com/office/drawing/2014/main" id="{44A39A4B-EE47-3138-C825-C7E8E2F03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1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>
            <a:spLocks/>
          </p:cNvSpPr>
          <p:nvPr/>
        </p:nvSpPr>
        <p:spPr>
          <a:xfrm>
            <a:off x="566928" y="376732"/>
            <a:ext cx="681228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400" b="1" dirty="0">
                <a:solidFill>
                  <a:srgbClr val="0B5394"/>
                </a:solidFill>
              </a:rPr>
              <a:t>Applying Health Canada's Risk Classification to Medical Device Software</a:t>
            </a:r>
            <a:endParaRPr lang="en-CA" sz="2400" b="1" i="0" dirty="0">
              <a:solidFill>
                <a:srgbClr val="0B5394"/>
              </a:solidFill>
              <a:latin typeface="Arial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8" name="TextBox 87"/>
          <p:cNvSpPr txBox="1"/>
          <p:nvPr/>
        </p:nvSpPr>
        <p:spPr>
          <a:xfrm>
            <a:off x="448372" y="3798144"/>
            <a:ext cx="8247255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lang="en-CA" b="1" dirty="0">
                <a:solidFill>
                  <a:srgbClr val="0B5394"/>
                </a:solidFill>
              </a:rPr>
              <a:t>In Canada, m</a:t>
            </a:r>
            <a:r>
              <a:rPr lang="en-CA" b="1" i="0" dirty="0">
                <a:solidFill>
                  <a:srgbClr val="0B5394"/>
                </a:solidFill>
                <a:latin typeface="Arial"/>
              </a:rPr>
              <a:t>edical devices (including medical device software) are classified into Classes I to IV via the classification rules set out in Schedule 1 of </a:t>
            </a:r>
            <a:r>
              <a:rPr lang="en-CA" b="1">
                <a:solidFill>
                  <a:srgbClr val="0B5394"/>
                </a:solidFill>
              </a:rPr>
              <a:t>the Medical</a:t>
            </a:r>
            <a:r>
              <a:rPr lang="en-CA" b="1" dirty="0">
                <a:solidFill>
                  <a:srgbClr val="0B5394"/>
                </a:solidFill>
              </a:rPr>
              <a:t/>
            </a:r>
            <a:r>
              <a:rPr lang="en-CA" b="1" i="0" dirty="0">
                <a:solidFill>
                  <a:srgbClr val="0B5394"/>
                </a:solidFill>
                <a:latin typeface="Arial"/>
              </a:rPr>
              <a:t>Devices Regulations</a:t>
            </a:r>
            <a:endParaRPr lang="en-CA" b="1" i="0">
              <a:solidFill>
                <a:srgbClr val="0B5394"/>
              </a:solidFill>
              <a:latin typeface="Arial"/>
            </a:endParaRPr>
          </a:p>
        </p:txBody>
      </p:sp>
      <p:pic>
        <p:nvPicPr>
          <p:cNvPr id="89" name="Picture 88" descr="footer-bg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90" name="Picture 89" descr="cover-logo-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91" name="Picture 90" descr="cover-logo-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2" name="Snip and Round Single Corner Rectangle 91"/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3" name="Picture 92" descr="cover-titl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grpSp>
        <p:nvGrpSpPr>
          <p:cNvPr id="64" name="Group 17">
            <a:extLst>
              <a:ext uri="{FF2B5EF4-FFF2-40B4-BE49-F238E27FC236}">
                <a16:creationId xmlns:a16="http://schemas.microsoft.com/office/drawing/2014/main" id="{57BA94CE-C8CE-E6B9-5BD4-39F3A3B38D3D}"/>
              </a:ext>
            </a:extLst>
          </p:cNvPr>
          <p:cNvGrpSpPr>
            <a:grpSpLocks/>
          </p:cNvGrpSpPr>
          <p:nvPr/>
        </p:nvGrpSpPr>
        <p:grpSpPr bwMode="auto">
          <a:xfrm>
            <a:off x="1185878" y="1456260"/>
            <a:ext cx="6558844" cy="1543239"/>
            <a:chOff x="4003982" y="7358134"/>
            <a:chExt cx="11151608" cy="226388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0A1D848-D84E-1E56-C488-CE896E1E473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611428" y="7358134"/>
              <a:ext cx="3544162" cy="2263881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07488" algn="r">
                <a:defRPr/>
              </a:pPr>
              <a:endParaRPr lang="en-CA" sz="900" noProof="0">
                <a:solidFill>
                  <a:prstClr val="white">
                    <a:lumMod val="95000"/>
                  </a:prstClr>
                </a:solidFill>
                <a:latin typeface="+mj-lt"/>
                <a:cs typeface="Kalinga" panose="020B0502040204020203" pitchFamily="34" charset="0"/>
              </a:endParaRPr>
            </a:p>
            <a:p>
              <a:pPr marL="407488" algn="r">
                <a:defRPr/>
              </a:pPr>
              <a:r>
                <a: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rPr>
                <a:t>HIV test kit</a:t>
              </a:r>
            </a:p>
            <a:p>
              <a:pPr marL="407488" algn="r">
                <a:defRPr/>
              </a:pPr>
              <a:r>
                <a: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rPr>
                <a:t>Pacemaker</a:t>
              </a:r>
            </a:p>
            <a:p>
              <a:pPr marL="407488" algn="r">
                <a:defRPr/>
              </a:pPr>
              <a:r>
                <a: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rPr>
                <a:t>Heart valve</a:t>
              </a:r>
            </a:p>
            <a:p>
              <a:pPr marL="407488" algn="r">
                <a:defRPr/>
              </a:pPr>
              <a:r>
                <a: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rPr>
                <a:t>Neurovascular stent</a:t>
              </a:r>
            </a:p>
            <a:p>
              <a:pPr marL="407488" algn="r">
                <a:defRPr/>
              </a:pPr>
              <a:r>
                <a: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rPr>
                <a:t>Deep brain stimulator</a:t>
              </a:r>
            </a:p>
          </p:txBody>
        </p:sp>
        <p:grpSp>
          <p:nvGrpSpPr>
            <p:cNvPr id="66" name="Group 27">
              <a:extLst>
                <a:ext uri="{FF2B5EF4-FFF2-40B4-BE49-F238E27FC236}">
                  <a16:creationId xmlns:a16="http://schemas.microsoft.com/office/drawing/2014/main" id="{45B3A467-9D0B-DCC7-C605-1AE91C250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03982" y="7651835"/>
              <a:ext cx="8163092" cy="1970180"/>
              <a:chOff x="1383492" y="1972728"/>
              <a:chExt cx="6446445" cy="1526295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6F8579D-6715-61FD-D47B-479DC382D47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5258584" y="1972728"/>
                <a:ext cx="2571353" cy="1526295"/>
              </a:xfrm>
              <a:prstGeom prst="rect">
                <a:avLst/>
              </a:prstGeom>
              <a:solidFill>
                <a:srgbClr val="0B539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540933" algn="r">
                  <a:defRPr/>
                </a:pPr>
                <a:endParaRPr lang="en-CA" sz="900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endParaRPr>
              </a:p>
              <a:p>
                <a:pPr indent="540933"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Surgical Robotics</a:t>
                </a:r>
              </a:p>
              <a:p>
                <a:pPr indent="406296"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Insulin pump</a:t>
                </a:r>
              </a:p>
              <a:p>
                <a:pPr indent="406296"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CT Scanner</a:t>
                </a:r>
              </a:p>
              <a:p>
                <a:pPr indent="406296"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Surgical Navigation SW</a:t>
                </a:r>
              </a:p>
              <a:p>
                <a:pPr indent="406296" algn="r">
                  <a:defRPr/>
                </a:pPr>
                <a:r>
                  <a:rPr lang="en-CA" sz="900" b="1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Computer Assisted Dx SW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F7F0061-6EFF-0B86-2C4F-174CCFD3C10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316591" y="2277741"/>
                <a:ext cx="2558817" cy="1221282"/>
              </a:xfrm>
              <a:prstGeom prst="rect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TENS unit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Contact lens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Surgical gloves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Digital thermometer</a:t>
                </a:r>
              </a:p>
              <a:p>
                <a:pPr algn="r">
                  <a:defRPr/>
                </a:pPr>
                <a:r>
                  <a:rPr lang="en-CA" sz="900" b="1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Basic Radiology Image Analysis SW</a:t>
                </a:r>
                <a:endParaRPr lang="en-CA" b="1" noProof="0">
                  <a:solidFill>
                    <a:prstClr val="white">
                      <a:lumMod val="95000"/>
                    </a:prstClr>
                  </a:solidFill>
                  <a:latin typeface="+mj-lt"/>
                  <a:cs typeface="Lao UI" panose="020B0502040204020203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041C21A-84ED-3EF5-A8A5-7D0D04028F3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383492" y="2507731"/>
                <a:ext cx="2181451" cy="991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defRPr/>
                </a:pPr>
                <a:r>
                  <a:rPr lang="en-CA" sz="12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Kalinga" panose="020B0502040204020203" pitchFamily="34" charset="0"/>
                  </a:rPr>
                  <a:t/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Wheelchair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Hospital bed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Gauze bandage</a:t>
                </a:r>
              </a:p>
              <a:p>
                <a:pPr algn="r">
                  <a:defRPr/>
                </a:pPr>
                <a:r>
                  <a:rPr lang="en-CA" sz="900" noProof="0">
                    <a:solidFill>
                      <a:prstClr val="white">
                        <a:lumMod val="95000"/>
                      </a:prstClr>
                    </a:solidFill>
                    <a:latin typeface="+mj-lt"/>
                    <a:cs typeface="Lao UI" panose="020B0502040204020203" pitchFamily="34" charset="0"/>
                  </a:rPr>
                  <a:t>Surgical /dental instrument</a:t>
                </a:r>
              </a:p>
            </p:txBody>
          </p:sp>
        </p:grpSp>
      </p:grpSp>
      <p:sp>
        <p:nvSpPr>
          <p:cNvPr id="98" name="Pentagon 71">
            <a:extLst>
              <a:ext uri="{FF2B5EF4-FFF2-40B4-BE49-F238E27FC236}">
                <a16:creationId xmlns:a16="http://schemas.microsoft.com/office/drawing/2014/main" id="{200B4860-AB99-E80E-133F-5C8033FF506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5400000">
            <a:off x="1597569" y="1901822"/>
            <a:ext cx="423146" cy="87397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41" tIns="28570" rIns="57141" bIns="28570" anchor="ctr"/>
          <a:lstStyle/>
          <a:p>
            <a:pPr algn="ctr" defTabSz="914076">
              <a:defRPr/>
            </a:pPr>
            <a:endParaRPr lang="en-CA" noProof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02" name="Pentagon 69">
            <a:extLst>
              <a:ext uri="{FF2B5EF4-FFF2-40B4-BE49-F238E27FC236}">
                <a16:creationId xmlns:a16="http://schemas.microsoft.com/office/drawing/2014/main" id="{42416380-1168-6BE7-1528-AF3B974273D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5400000">
            <a:off x="3035436" y="1699988"/>
            <a:ext cx="424228" cy="87397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41" tIns="28570" rIns="57141" bIns="28570" anchor="ctr"/>
          <a:lstStyle/>
          <a:p>
            <a:pPr algn="ctr" defTabSz="914076">
              <a:defRPr/>
            </a:pPr>
            <a:endParaRPr lang="en-CA" noProof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4" name="Pentagon 74">
            <a:extLst>
              <a:ext uri="{FF2B5EF4-FFF2-40B4-BE49-F238E27FC236}">
                <a16:creationId xmlns:a16="http://schemas.microsoft.com/office/drawing/2014/main" id="{EDD6CD50-55D8-054E-CF4F-258201F72BD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5400000">
            <a:off x="4745290" y="1428516"/>
            <a:ext cx="423147" cy="87397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41" tIns="28570" rIns="57141" bIns="28570" anchor="ctr"/>
          <a:lstStyle/>
          <a:p>
            <a:pPr algn="ctr" defTabSz="914076">
              <a:defRPr/>
            </a:pPr>
            <a:endParaRPr lang="en-CA" noProof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6" name="Pentagon 76">
            <a:extLst>
              <a:ext uri="{FF2B5EF4-FFF2-40B4-BE49-F238E27FC236}">
                <a16:creationId xmlns:a16="http://schemas.microsoft.com/office/drawing/2014/main" id="{4EC4C10E-EDEB-8B1C-4997-2C8731A0DD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5400000">
            <a:off x="6311153" y="1230660"/>
            <a:ext cx="423146" cy="873970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141" tIns="28570" rIns="57141" bIns="28570" anchor="ctr"/>
          <a:lstStyle/>
          <a:p>
            <a:pPr algn="ctr" defTabSz="914076">
              <a:defRPr/>
            </a:pPr>
            <a:endParaRPr lang="en-CA" noProof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8" name="TextBox 37">
            <a:extLst>
              <a:ext uri="{FF2B5EF4-FFF2-40B4-BE49-F238E27FC236}">
                <a16:creationId xmlns:a16="http://schemas.microsoft.com/office/drawing/2014/main" id="{BDD5A57B-56DC-283A-9264-6C7876C86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278" y="2100896"/>
            <a:ext cx="780597" cy="25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630" tIns="34315" rIns="68630" bIns="343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2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-455613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marL="914400" indent="-365125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-365125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-365125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71409" eaLnBrk="1" hangingPunct="1">
              <a:spcBef>
                <a:spcPct val="0"/>
              </a:spcBef>
              <a:buFont typeface="Arial" charset="0"/>
              <a:buNone/>
            </a:pPr>
            <a:r>
              <a:rPr lang="en-CA" sz="1200" b="1" noProof="0">
                <a:solidFill>
                  <a:schemeClr val="accent4"/>
                </a:solidFill>
                <a:latin typeface="+mj-lt"/>
                <a:cs typeface="Kalinga" pitchFamily="34" charset="0"/>
              </a:rPr>
              <a:t>CLASS I</a:t>
            </a:r>
          </a:p>
        </p:txBody>
      </p:sp>
      <p:sp>
        <p:nvSpPr>
          <p:cNvPr id="110" name="TextBox 37">
            <a:extLst>
              <a:ext uri="{FF2B5EF4-FFF2-40B4-BE49-F238E27FC236}">
                <a16:creationId xmlns:a16="http://schemas.microsoft.com/office/drawing/2014/main" id="{7B8DE3D8-F45D-76B0-BB69-9DD79BFBE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134" y="1921611"/>
            <a:ext cx="865401" cy="25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630" tIns="34315" rIns="68630" bIns="343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2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-455613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marL="914400" indent="-365125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-365125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-365125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71409" eaLnBrk="1" hangingPunct="1">
              <a:spcBef>
                <a:spcPct val="0"/>
              </a:spcBef>
              <a:buFont typeface="Arial" charset="0"/>
              <a:buNone/>
            </a:pPr>
            <a:r>
              <a:rPr lang="en-CA" sz="1200" b="1" noProof="0">
                <a:solidFill>
                  <a:srgbClr val="0097A7"/>
                </a:solidFill>
                <a:latin typeface="+mj-lt"/>
                <a:cs typeface="Kalinga" pitchFamily="34" charset="0"/>
              </a:rPr>
              <a:t>CLASS II</a:t>
            </a:r>
          </a:p>
        </p:txBody>
      </p:sp>
      <p:sp>
        <p:nvSpPr>
          <p:cNvPr id="112" name="TextBox 37">
            <a:extLst>
              <a:ext uri="{FF2B5EF4-FFF2-40B4-BE49-F238E27FC236}">
                <a16:creationId xmlns:a16="http://schemas.microsoft.com/office/drawing/2014/main" id="{0975DF57-84A7-D0AD-6694-9B55532C1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9907" y="1667645"/>
            <a:ext cx="873971" cy="253966"/>
          </a:xfrm>
          <a:prstGeom prst="rect">
            <a:avLst/>
          </a:prstGeom>
          <a:noFill/>
          <a:ln>
            <a:noFill/>
          </a:ln>
        </p:spPr>
        <p:txBody>
          <a:bodyPr wrap="square" lIns="68630" tIns="34315" rIns="68630" bIns="343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2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-455613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marL="914400" indent="-365125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-365125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-365125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71409" eaLnBrk="1" hangingPunct="1">
              <a:spcBef>
                <a:spcPct val="0"/>
              </a:spcBef>
              <a:buFont typeface="Arial" charset="0"/>
              <a:buNone/>
            </a:pPr>
            <a:r>
              <a:rPr lang="en-CA" sz="1200" b="1" noProof="0">
                <a:solidFill>
                  <a:srgbClr val="0B5394"/>
                </a:solidFill>
                <a:latin typeface="+mj-lt"/>
                <a:cs typeface="Kalinga" pitchFamily="34" charset="0"/>
              </a:rPr>
              <a:t>CLASS III</a:t>
            </a:r>
          </a:p>
        </p:txBody>
      </p:sp>
      <p:sp>
        <p:nvSpPr>
          <p:cNvPr id="114" name="TextBox 37">
            <a:extLst>
              <a:ext uri="{FF2B5EF4-FFF2-40B4-BE49-F238E27FC236}">
                <a16:creationId xmlns:a16="http://schemas.microsoft.com/office/drawing/2014/main" id="{ADF23F4A-DCA8-3A33-CD73-FD0328F6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8599" y="1469921"/>
            <a:ext cx="873971" cy="253966"/>
          </a:xfrm>
          <a:prstGeom prst="rect">
            <a:avLst/>
          </a:prstGeom>
          <a:noFill/>
          <a:ln>
            <a:noFill/>
          </a:ln>
        </p:spPr>
        <p:txBody>
          <a:bodyPr wrap="square" lIns="68630" tIns="34315" rIns="68630" bIns="3431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52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-455613" eaLnBrk="0" hangingPunct="0">
              <a:spcBef>
                <a:spcPct val="20000"/>
              </a:spcBef>
              <a:buFont typeface="Arial" charset="0"/>
              <a:buChar char="–"/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marL="914400" indent="-365125" eaLnBrk="0" hangingPunct="0">
              <a:spcBef>
                <a:spcPct val="20000"/>
              </a:spcBef>
              <a:buFont typeface="Arial" charset="0"/>
              <a:buChar char="•"/>
              <a:defRPr sz="380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-365125" eaLnBrk="0" hangingPunct="0">
              <a:spcBef>
                <a:spcPct val="20000"/>
              </a:spcBef>
              <a:buFont typeface="Arial" charset="0"/>
              <a:buChar char="–"/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-365125" eaLnBrk="0" hangingPunct="0">
              <a:spcBef>
                <a:spcPct val="20000"/>
              </a:spcBef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indent="-36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71409" eaLnBrk="1" hangingPunct="1">
              <a:spcBef>
                <a:spcPct val="0"/>
              </a:spcBef>
              <a:buFont typeface="Arial" charset="0"/>
              <a:buNone/>
            </a:pPr>
            <a:r>
              <a:rPr lang="en-CA" sz="1200" b="1" noProof="0">
                <a:solidFill>
                  <a:srgbClr val="595959"/>
                </a:solidFill>
                <a:latin typeface="+mj-lt"/>
                <a:cs typeface="Kalinga" pitchFamily="34" charset="0"/>
              </a:rPr>
              <a:t>CLASS IV</a:t>
            </a:r>
          </a:p>
        </p:txBody>
      </p:sp>
      <p:sp>
        <p:nvSpPr>
          <p:cNvPr id="116" name="Right Arrow 70">
            <a:extLst>
              <a:ext uri="{FF2B5EF4-FFF2-40B4-BE49-F238E27FC236}">
                <a16:creationId xmlns:a16="http://schemas.microsoft.com/office/drawing/2014/main" id="{5FCD2063-393B-E2F8-07AB-8ABF6D6BF601}"/>
              </a:ext>
            </a:extLst>
          </p:cNvPr>
          <p:cNvSpPr/>
          <p:nvPr/>
        </p:nvSpPr>
        <p:spPr>
          <a:xfrm>
            <a:off x="1185878" y="3175403"/>
            <a:ext cx="6558844" cy="228600"/>
          </a:xfrm>
          <a:prstGeom prst="rightArrow">
            <a:avLst>
              <a:gd name="adj1" fmla="val 66261"/>
              <a:gd name="adj2" fmla="val 13943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630" tIns="34315" rIns="68630" bIns="34315" anchor="ctr"/>
          <a:lstStyle/>
          <a:p>
            <a:pPr algn="ctr" defTabSz="914076">
              <a:defRPr/>
            </a:pPr>
            <a:r>
              <a:rPr lang="en-CA" sz="1200" b="1" noProof="0">
                <a:solidFill>
                  <a:prstClr val="white"/>
                </a:solidFill>
                <a:latin typeface="+mj-lt"/>
              </a:rPr>
              <a:t>RISK and OVERSIGHT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79233-144E-73DB-BFD0-AAE9260C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69A2B91D-7120-798F-AB0F-3A09189F3297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7670356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300" b="1" i="0" dirty="0">
                <a:solidFill>
                  <a:srgbClr val="0B5394"/>
                </a:solidFill>
                <a:latin typeface="Arial"/>
              </a:rPr>
              <a:t>Health Canada SaMD Guidance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2A0D421-D260-DAFA-56E6-2248A68B416B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EB09BD4-4DD7-736F-D438-AC9462C5C76E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176EBE2-7740-172A-8DD8-C63B9C1629E7}"/>
              </a:ext>
            </a:extLst>
          </p:cNvPr>
          <p:cNvSpPr txBox="1">
            <a:spLocks/>
          </p:cNvSpPr>
          <p:nvPr/>
        </p:nvSpPr>
        <p:spPr>
          <a:xfrm>
            <a:off x="566928" y="1069724"/>
            <a:ext cx="5768035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1600" b="0" i="0" dirty="0">
                <a:solidFill>
                  <a:srgbClr val="212121"/>
                </a:solidFill>
                <a:latin typeface="Arial"/>
              </a:rPr>
              <a:t>Health Canada’s 2019 Guidance, </a:t>
            </a:r>
            <a:r>
              <a:rPr lang="en-CA" sz="1600" b="0" i="1" dirty="0">
                <a:solidFill>
                  <a:srgbClr val="212121"/>
                </a:solidFill>
                <a:latin typeface="Arial"/>
              </a:rPr>
              <a:t>Software as a Medical Device (SaMD): Definition and Classification</a:t>
            </a:r>
            <a:r>
              <a:rPr lang="en-CA" sz="1600" b="0" i="0" dirty="0">
                <a:solidFill>
                  <a:srgbClr val="212121"/>
                </a:solidFill>
                <a:latin typeface="Arial"/>
              </a:rPr>
              <a:t> is intended to: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CA" sz="1600" b="0" i="0" dirty="0">
              <a:solidFill>
                <a:srgbClr val="212121"/>
              </a:solidFill>
              <a:latin typeface="Arial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7496DCF-6359-1420-E07F-14C8652389F3}"/>
              </a:ext>
            </a:extLst>
          </p:cNvPr>
          <p:cNvSpPr/>
          <p:nvPr/>
        </p:nvSpPr>
        <p:spPr>
          <a:xfrm>
            <a:off x="743807" y="1808617"/>
            <a:ext cx="310896" cy="310896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EEE3B5-A6BA-C922-B1DB-6E1D4C684A99}"/>
              </a:ext>
            </a:extLst>
          </p:cNvPr>
          <p:cNvSpPr txBox="1"/>
          <p:nvPr/>
        </p:nvSpPr>
        <p:spPr>
          <a:xfrm>
            <a:off x="1259478" y="1720693"/>
            <a:ext cx="4491241" cy="3200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 dirty="0"/>
              <a:t>Clarify which software products </a:t>
            </a:r>
            <a:r>
              <a:rPr lang="en-CA" b="1" dirty="0"/>
              <a:t>are and are not </a:t>
            </a:r>
            <a:r>
              <a:rPr lang="en-CA" dirty="0"/>
              <a:t>considered medical devices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DBFCD4C-CD02-C324-49F7-215BF4EA8674}"/>
              </a:ext>
            </a:extLst>
          </p:cNvPr>
          <p:cNvSpPr/>
          <p:nvPr/>
        </p:nvSpPr>
        <p:spPr>
          <a:xfrm>
            <a:off x="749808" y="2381797"/>
            <a:ext cx="310896" cy="310896"/>
          </a:xfrm>
          <a:prstGeom prst="ellipse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>
              <a:spcAft>
                <a:spcPts val="0"/>
              </a:spcAft>
            </a:pPr>
            <a:r>
              <a:rPr lang="en-CA" sz="1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0DD9A19-D37C-C712-B74B-53EB01B3890B}"/>
              </a:ext>
            </a:extLst>
          </p:cNvPr>
          <p:cNvSpPr txBox="1">
            <a:spLocks/>
          </p:cNvSpPr>
          <p:nvPr/>
        </p:nvSpPr>
        <p:spPr>
          <a:xfrm>
            <a:off x="1259478" y="2302148"/>
            <a:ext cx="3962604" cy="3953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lvl="0"/>
            <a:r>
              <a:rPr lang="en-CA" dirty="0"/>
              <a:t>Provide information to </a:t>
            </a:r>
            <a:r>
              <a:rPr lang="en-CA" b="1" dirty="0"/>
              <a:t>determine the risk class, </a:t>
            </a:r>
            <a:r>
              <a:rPr lang="en-CA" dirty="0"/>
              <a:t>if the software is a medical device</a:t>
            </a:r>
            <a:endParaRPr lang="en-CA" b="1" dirty="0"/>
          </a:p>
        </p:txBody>
      </p:sp>
      <p:pic>
        <p:nvPicPr>
          <p:cNvPr id="87" name="Picture 86" descr="footer-bg.jpg">
            <a:extLst>
              <a:ext uri="{FF2B5EF4-FFF2-40B4-BE49-F238E27FC236}">
                <a16:creationId xmlns:a16="http://schemas.microsoft.com/office/drawing/2014/main" id="{D358C99F-98A9-F575-90F2-2777CD3C5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>
            <a:extLst>
              <a:ext uri="{FF2B5EF4-FFF2-40B4-BE49-F238E27FC236}">
                <a16:creationId xmlns:a16="http://schemas.microsoft.com/office/drawing/2014/main" id="{1C6FD5CD-E003-F049-BF31-B839E3E33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>
            <a:extLst>
              <a:ext uri="{FF2B5EF4-FFF2-40B4-BE49-F238E27FC236}">
                <a16:creationId xmlns:a16="http://schemas.microsoft.com/office/drawing/2014/main" id="{88AA613B-6278-2DFB-DD6A-A10310375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>
            <a:extLst>
              <a:ext uri="{FF2B5EF4-FFF2-40B4-BE49-F238E27FC236}">
                <a16:creationId xmlns:a16="http://schemas.microsoft.com/office/drawing/2014/main" id="{EEB6EC54-FC8A-050E-68FD-E35B2892F7EF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>
            <a:extLst>
              <a:ext uri="{FF2B5EF4-FFF2-40B4-BE49-F238E27FC236}">
                <a16:creationId xmlns:a16="http://schemas.microsoft.com/office/drawing/2014/main" id="{28EB33A8-F508-92E2-4619-904ABA127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A21148-9095-458E-AA10-18B7A908E7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9335"/>
          <a:stretch>
            <a:fillRect/>
          </a:stretch>
        </p:blipFill>
        <p:spPr>
          <a:xfrm>
            <a:off x="4848519" y="3101782"/>
            <a:ext cx="795385" cy="763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41DBDF-C993-BD9C-D114-644D1E5747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2213" y="1676477"/>
            <a:ext cx="2121979" cy="2624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4965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5E4B0-EEF8-5B0D-F90A-7ED127B1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EF52C493-BC3D-5B02-5FF2-D62E70C611B5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7670356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300" b="1" i="0" dirty="0">
                <a:solidFill>
                  <a:srgbClr val="0B5394"/>
                </a:solidFill>
                <a:latin typeface="Arial"/>
              </a:rPr>
              <a:t>Companion document – SaMD Examples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86D9FE5-5EC4-21E1-B21E-363B0FA74A55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964E6A-2177-201F-EA69-220F89351C80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68A63AE-B5FB-F23C-8227-2DA2CA021840}"/>
              </a:ext>
            </a:extLst>
          </p:cNvPr>
          <p:cNvSpPr txBox="1">
            <a:spLocks/>
          </p:cNvSpPr>
          <p:nvPr/>
        </p:nvSpPr>
        <p:spPr>
          <a:xfrm>
            <a:off x="508334" y="1112446"/>
            <a:ext cx="5282074" cy="610585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r>
              <a:rPr lang="en-CA" sz="1300" b="0" i="0" dirty="0">
                <a:solidFill>
                  <a:srgbClr val="212121"/>
                </a:solidFill>
                <a:latin typeface="Arial"/>
              </a:rPr>
              <a:t>Health Canada</a:t>
            </a:r>
            <a:r>
              <a:rPr lang="en-CA" sz="1300" dirty="0">
                <a:solidFill>
                  <a:srgbClr val="212121"/>
                </a:solidFill>
              </a:rPr>
              <a:t> also published a companion document that provides software</a:t>
            </a:r>
            <a:r>
              <a:rPr lang="en-CA" sz="1300" dirty="0">
                <a:solidFill>
                  <a:srgbClr val="FF0000"/>
                </a:solidFill>
              </a:rPr>
              <a:t/>
            </a:r>
            <a:r>
              <a:rPr lang="en-CA" sz="1300" dirty="0">
                <a:solidFill>
                  <a:srgbClr val="212121"/>
                </a:solidFill>
              </a:rPr>
              <a:t>examples and case studies to help determine if it is a medical device.</a:t>
            </a:r>
            <a:endParaRPr lang="en-CA" sz="1300" b="0" i="0" dirty="0">
              <a:solidFill>
                <a:srgbClr val="212121"/>
              </a:solidFill>
              <a:latin typeface="Arial"/>
            </a:endParaRPr>
          </a:p>
        </p:txBody>
      </p:sp>
      <p:pic>
        <p:nvPicPr>
          <p:cNvPr id="87" name="Picture 86" descr="footer-bg.jpg">
            <a:extLst>
              <a:ext uri="{FF2B5EF4-FFF2-40B4-BE49-F238E27FC236}">
                <a16:creationId xmlns:a16="http://schemas.microsoft.com/office/drawing/2014/main" id="{6D28F6EA-85F4-5E5D-2D94-D67CBF3F6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>
            <a:extLst>
              <a:ext uri="{FF2B5EF4-FFF2-40B4-BE49-F238E27FC236}">
                <a16:creationId xmlns:a16="http://schemas.microsoft.com/office/drawing/2014/main" id="{C0549BF5-14C6-CD08-48DA-7D46B61CB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>
            <a:extLst>
              <a:ext uri="{FF2B5EF4-FFF2-40B4-BE49-F238E27FC236}">
                <a16:creationId xmlns:a16="http://schemas.microsoft.com/office/drawing/2014/main" id="{B4D45B38-BDC2-2A45-9FBF-562949F48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>
            <a:extLst>
              <a:ext uri="{FF2B5EF4-FFF2-40B4-BE49-F238E27FC236}">
                <a16:creationId xmlns:a16="http://schemas.microsoft.com/office/drawing/2014/main" id="{96DA429B-77EB-15A5-C109-A6AEB06CE5F4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>
            <a:extLst>
              <a:ext uri="{FF2B5EF4-FFF2-40B4-BE49-F238E27FC236}">
                <a16:creationId xmlns:a16="http://schemas.microsoft.com/office/drawing/2014/main" id="{1E3C0EA9-F93B-F3C2-A30E-10FBFA0FEF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398D4B-56AD-46F7-603D-4A0FD5E9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288113"/>
              </p:ext>
            </p:extLst>
          </p:nvPr>
        </p:nvGraphicFramePr>
        <p:xfrm>
          <a:off x="508334" y="1780911"/>
          <a:ext cx="5282074" cy="25016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01293">
                  <a:extLst>
                    <a:ext uri="{9D8B030D-6E8A-4147-A177-3AD203B41FA5}">
                      <a16:colId xmlns:a16="http://schemas.microsoft.com/office/drawing/2014/main" val="858215465"/>
                    </a:ext>
                  </a:extLst>
                </a:gridCol>
                <a:gridCol w="1280781">
                  <a:extLst>
                    <a:ext uri="{9D8B030D-6E8A-4147-A177-3AD203B41FA5}">
                      <a16:colId xmlns:a16="http://schemas.microsoft.com/office/drawing/2014/main" val="1127420114"/>
                    </a:ext>
                  </a:extLst>
                </a:gridCol>
              </a:tblGrid>
              <a:tr h="291803">
                <a:tc>
                  <a:txBody>
                    <a:bodyPr/>
                    <a:lstStyle/>
                    <a:p>
                      <a:r>
                        <a:rPr lang="en-CA" sz="1100" noProof="0" dirty="0"/>
                        <a:t>Software Product 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noProof="0"/>
                        <a:t>Determination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49227"/>
                  </a:ext>
                </a:extLst>
              </a:tr>
              <a:tr h="400497">
                <a:tc>
                  <a:txBody>
                    <a:bodyPr/>
                    <a:lstStyle/>
                    <a:p>
                      <a:r>
                        <a:rPr lang="en-CA" sz="1100" b="0" kern="1200" noProof="0" dirty="0">
                          <a:solidFill>
                            <a:schemeClr val="dk1"/>
                          </a:solidFill>
                          <a:effectLst/>
                        </a:rPr>
                        <a:t>A risk calculator based on well-established, publicly available models to generate a score for obese individuals at risk of developing heart disease</a:t>
                      </a:r>
                      <a:endParaRPr lang="en-CA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noProof="0"/>
                        <a:t>Not a medical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564810"/>
                  </a:ext>
                </a:extLst>
              </a:tr>
              <a:tr h="291803">
                <a:tc>
                  <a:txBody>
                    <a:bodyPr/>
                    <a:lstStyle/>
                    <a:p>
                      <a:r>
                        <a:rPr lang="en-CA" sz="1100" noProof="0"/>
                        <a:t>Picture Archiving and Communication System (PACS)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noProof="0"/>
                        <a:t>Not a medical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69460"/>
                  </a:ext>
                </a:extLst>
              </a:tr>
              <a:tr h="400497">
                <a:tc>
                  <a:txBody>
                    <a:bodyPr/>
                    <a:lstStyle/>
                    <a:p>
                      <a:r>
                        <a:rPr lang="en-CA" sz="1100" b="0" kern="1200" noProof="0" dirty="0">
                          <a:solidFill>
                            <a:schemeClr val="dk1"/>
                          </a:solidFill>
                          <a:effectLst/>
                        </a:rPr>
                        <a:t>Software that classifies screening mammography images into BI-RADS density categories to aid in the evaluation of individual breast cancer risk and decisions about any additional screening</a:t>
                      </a:r>
                      <a:endParaRPr lang="en-CA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noProof="0"/>
                        <a:t>Class II medical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447200"/>
                  </a:ext>
                </a:extLst>
              </a:tr>
              <a:tr h="291803">
                <a:tc>
                  <a:txBody>
                    <a:bodyPr/>
                    <a:lstStyle/>
                    <a:p>
                      <a:r>
                        <a:rPr lang="en-CA" sz="1100" b="0" kern="1200" noProof="0" dirty="0">
                          <a:solidFill>
                            <a:schemeClr val="dk1"/>
                          </a:solidFill>
                          <a:effectLst/>
                        </a:rPr>
                        <a:t>Software that performs image analysis for the detection of intracranial hemorrhage</a:t>
                      </a:r>
                      <a:endParaRPr lang="en-CA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noProof="0" dirty="0"/>
                        <a:t>Class III medical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4300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B0A70A7-6F7C-2D47-71A4-98B6670A7D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0" y="593183"/>
            <a:ext cx="2328672" cy="3013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1512A-94B9-C2F9-1C8E-079F2FA4FE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6606" y="3615285"/>
            <a:ext cx="724561" cy="7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46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8D6D7-5204-F970-B2C2-23DCAD36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2A8C0455-FF63-D86A-5747-274DF7F1A4DD}"/>
              </a:ext>
            </a:extLst>
          </p:cNvPr>
          <p:cNvSpPr txBox="1">
            <a:spLocks/>
          </p:cNvSpPr>
          <p:nvPr/>
        </p:nvSpPr>
        <p:spPr>
          <a:xfrm>
            <a:off x="566928" y="438912"/>
            <a:ext cx="7371892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2500" b="1" i="0">
                <a:solidFill>
                  <a:srgbClr val="0B5394"/>
                </a:solidFill>
                <a:latin typeface="Arial"/>
              </a:rPr>
              <a:t>Thank you!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95B878D-B203-9A03-6E5C-153BD064EA25}"/>
              </a:ext>
            </a:extLst>
          </p:cNvPr>
          <p:cNvSpPr/>
          <p:nvPr/>
        </p:nvSpPr>
        <p:spPr>
          <a:xfrm>
            <a:off x="566928" y="941832"/>
            <a:ext cx="475488" cy="4114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E5F788-E147-3664-81BE-AAC5BFC1AEA2}"/>
              </a:ext>
            </a:extLst>
          </p:cNvPr>
          <p:cNvSpPr>
            <a:spLocks/>
          </p:cNvSpPr>
          <p:nvPr/>
        </p:nvSpPr>
        <p:spPr>
          <a:xfrm>
            <a:off x="1078992" y="941832"/>
            <a:ext cx="146304" cy="41148"/>
          </a:xfrm>
          <a:prstGeom prst="rect">
            <a:avLst/>
          </a:prstGeom>
          <a:solidFill>
            <a:srgbClr val="FFA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28DCAC7-9AE4-D4A2-E164-FDFC206194C4}"/>
              </a:ext>
            </a:extLst>
          </p:cNvPr>
          <p:cNvSpPr txBox="1">
            <a:spLocks/>
          </p:cNvSpPr>
          <p:nvPr/>
        </p:nvSpPr>
        <p:spPr>
          <a:xfrm>
            <a:off x="566928" y="1152848"/>
            <a:ext cx="7726679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550" b="0" i="0">
                <a:solidFill>
                  <a:srgbClr val="212121"/>
                </a:solidFill>
                <a:latin typeface="Arial"/>
              </a:rPr>
              <a:t>Questions?</a:t>
            </a:r>
          </a:p>
        </p:txBody>
      </p:sp>
      <p:pic>
        <p:nvPicPr>
          <p:cNvPr id="87" name="Picture 86" descr="footer-bg.jpg">
            <a:extLst>
              <a:ext uri="{FF2B5EF4-FFF2-40B4-BE49-F238E27FC236}">
                <a16:creationId xmlns:a16="http://schemas.microsoft.com/office/drawing/2014/main" id="{00A612AC-A4F3-E6F2-F90B-A15300AF7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2856"/>
            <a:ext cx="9144000" cy="594360"/>
          </a:xfrm>
          <a:prstGeom prst="rect">
            <a:avLst/>
          </a:prstGeom>
        </p:spPr>
      </p:pic>
      <p:pic>
        <p:nvPicPr>
          <p:cNvPr id="88" name="Picture 87" descr="cover-logo-1.png">
            <a:extLst>
              <a:ext uri="{FF2B5EF4-FFF2-40B4-BE49-F238E27FC236}">
                <a16:creationId xmlns:a16="http://schemas.microsoft.com/office/drawing/2014/main" id="{78EE5736-DA5E-9EDB-CA54-395BA937E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6" y="4759452"/>
            <a:ext cx="2428646" cy="248716"/>
          </a:xfrm>
          <a:prstGeom prst="rect">
            <a:avLst/>
          </a:prstGeom>
        </p:spPr>
      </p:pic>
      <p:pic>
        <p:nvPicPr>
          <p:cNvPr id="89" name="Picture 88" descr="cover-logo-2.png">
            <a:extLst>
              <a:ext uri="{FF2B5EF4-FFF2-40B4-BE49-F238E27FC236}">
                <a16:creationId xmlns:a16="http://schemas.microsoft.com/office/drawing/2014/main" id="{D4B09677-0995-6778-7315-6567A536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99" y="4628692"/>
            <a:ext cx="1668780" cy="449884"/>
          </a:xfrm>
          <a:prstGeom prst="rect">
            <a:avLst/>
          </a:prstGeom>
        </p:spPr>
      </p:pic>
      <p:sp>
        <p:nvSpPr>
          <p:cNvPr id="90" name="Snip and Round Single Corner Rectangle 89">
            <a:extLst>
              <a:ext uri="{FF2B5EF4-FFF2-40B4-BE49-F238E27FC236}">
                <a16:creationId xmlns:a16="http://schemas.microsoft.com/office/drawing/2014/main" id="{4B8CAFFA-7D69-DA6C-C5B5-48A33A4A1C7B}"/>
              </a:ext>
            </a:extLst>
          </p:cNvPr>
          <p:cNvSpPr/>
          <p:nvPr/>
        </p:nvSpPr>
        <p:spPr>
          <a:xfrm>
            <a:off x="7938820" y="0"/>
            <a:ext cx="1205179" cy="376732"/>
          </a:xfrm>
          <a:prstGeom prst="snipRoundRect">
            <a:avLst>
              <a:gd name="adj1" fmla="val 16667"/>
              <a:gd name="adj2" fmla="val 0"/>
            </a:avLst>
          </a:prstGeom>
          <a:solidFill>
            <a:srgbClr val="F1E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" name="Picture 90" descr="cover-title.png">
            <a:extLst>
              <a:ext uri="{FF2B5EF4-FFF2-40B4-BE49-F238E27FC236}">
                <a16:creationId xmlns:a16="http://schemas.microsoft.com/office/drawing/2014/main" id="{773B0E03-7B31-9F87-33FA-696ECE789D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412" y="21945"/>
            <a:ext cx="951890" cy="27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761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1,&quot;ColorModifier&quot;:2,&quot;BrightnessModifier&quot;: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3,&quot;ColorModifier&quot;:2,&quot;BrightnessModifier&quot;:0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4,&quot;ColorModifier&quot;:2,&quot;BrightnessModifier&quot;:0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2,&quot;ColorModifier&quot;:2,&quot;BrightnessModifier&quot;:0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2,&quot;ColorModifier&quot;:0,&quot;BrightnessModifier&quot;:0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4,&quot;ColorModifier&quot;:0,&quot;BrightnessModifier&quot;:0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3,&quot;ColorModifier&quot;:0,&quot;BrightnessModifier&quot;:0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COLOR" val="{&quot;FillColor&quot;:{&quot;ColorIndex&quot;:1,&quot;ColorModifier&quot;:0,&quot;BrightnessModifier&quot;:0}}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_rels/item4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4.xml" />
</Relationships>
</file>

<file path=customXml/_rels/item5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5.xml" 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b4a26-a0a6-442a-a800-f5fe1d9f3f5b" xsi:nil="true"/>
    <lcf76f155ced4ddcb4097134ff3c332f xmlns="aa60239c-d8ec-4988-a710-3ef7270f1a8e">
      <Terms xmlns="http://schemas.microsoft.com/office/infopath/2007/PartnerControls"/>
    </lcf76f155ced4ddcb4097134ff3c332f>
    <Status xmlns="aa60239c-d8ec-4988-a710-3ef7270f1a8e">To Do</Status>
  </documentManagement>
</p:properties>
</file>

<file path=customXml/item4.xml><?xml version="1.0" encoding="utf-8"?>
<?mso-contentType ?>
<SharedContentType xmlns="Microsoft.SharePoint.Taxonomy.ContentTypeSync" SourceId="46ddb0ec-cae1-4b94-bdc6-d5be94c72077" ContentTypeId="0x010100FC2F3C572DAA1840B4AF5AA9121C8D29" PreviousValue="false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097391-3DBA-4365-A2BF-1FCE9798F3E6}"/>
</file>

<file path=customXml/itemProps2.xml><?xml version="1.0" encoding="utf-8"?>
<ds:datastoreItem xmlns:ds="http://schemas.openxmlformats.org/officeDocument/2006/customXml" ds:itemID="{27FF0104-D6CE-4C69-A622-59A9E63635EC}"/>
</file>

<file path=customXml/itemProps3.xml><?xml version="1.0" encoding="utf-8"?>
<ds:datastoreItem xmlns:ds="http://schemas.openxmlformats.org/officeDocument/2006/customXml" ds:itemID="{C96D3492-DF3A-45EE-9F41-BFD667CE0E28}">
  <ds:schemaRefs>
    <ds:schemaRef ds:uri="505d9878-5e09-45d2-92b4-8c0be41d296f"/>
    <ds:schemaRef ds:uri="ee5dbd8a-d21e-40cb-a900-e5c91fdbd150"/>
    <ds:schemaRef ds:uri="f4de791d-71e9-453a-84f5-64465da6bd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C9C7B762-C92A-47A0-B211-E2FE95C63389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EFDD091D-214A-475D-8D3A-D7BCCA63F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1084</Words>
  <Application>Microsoft Office PowerPoint</Application>
  <PresentationFormat>On-screen Show (16:9)</PresentationFormat>
  <Paragraphs>146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Helvetical.TStd-BoldCond</vt:lpstr>
      <vt:lpstr>Aptos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Prawdzik, Sally (HC/SC)</cp:lastModifiedBy>
  <cp:revision>2</cp:revision>
  <dcterms:modified xsi:type="dcterms:W3CDTF">2026-08-19T19:07:47Z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MSIP_Label_05d8ed60-cd71-485b-a85b-277aaf32f506_Enabled">
    <vt:lpwstr>true</vt:lpwstr>
  </property>
  <property fmtid="{D5CDD505-2E9C-101B-9397-08002B2CF9AE}" pid="11" name="MSIP_Label_05d8ed60-cd71-485b-a85b-277aaf32f506_SetDate">
    <vt:lpwstr>2026-02-09T15:39:15Z</vt:lpwstr>
  </property>
  <property fmtid="{D5CDD505-2E9C-101B-9397-08002B2CF9AE}" pid="12" name="MSIP_Label_05d8ed60-cd71-485b-a85b-277aaf32f506_Method">
    <vt:lpwstr>Standard</vt:lpwstr>
  </property>
  <property fmtid="{D5CDD505-2E9C-101B-9397-08002B2CF9AE}" pid="13" name="MSIP_Label_05d8ed60-cd71-485b-a85b-277aaf32f506_Name">
    <vt:lpwstr>Unclassified</vt:lpwstr>
  </property>
  <property fmtid="{D5CDD505-2E9C-101B-9397-08002B2CF9AE}" pid="14" name="MSIP_Label_05d8ed60-cd71-485b-a85b-277aaf32f506_SiteId">
    <vt:lpwstr>42fd9015-de4d-4223-a368-baeacab48927</vt:lpwstr>
  </property>
  <property fmtid="{D5CDD505-2E9C-101B-9397-08002B2CF9AE}" pid="15" name="MSIP_Label_05d8ed60-cd71-485b-a85b-277aaf32f506_ActionId">
    <vt:lpwstr>e8a8f6a2-1acb-48b8-9773-c1f4d4a1fc28</vt:lpwstr>
  </property>
  <property fmtid="{D5CDD505-2E9C-101B-9397-08002B2CF9AE}" pid="16" name="MSIP_Label_05d8ed60-cd71-485b-a85b-277aaf32f506_ContentBits">
    <vt:lpwstr>1</vt:lpwstr>
  </property>
  <property fmtid="{D5CDD505-2E9C-101B-9397-08002B2CF9AE}" pid="17" name="MSIP_Label_05d8ed60-cd71-485b-a85b-277aaf32f506_Tag">
    <vt:lpwstr>10, 3, 0, 1</vt:lpwstr>
  </property>
  <property fmtid="{D5CDD505-2E9C-101B-9397-08002B2CF9AE}" pid="18" name="ClassificationContentMarkingHeaderLocations">
    <vt:lpwstr>Simple Light:3</vt:lpwstr>
  </property>
  <property fmtid="{D5CDD505-2E9C-101B-9397-08002B2CF9AE}" pid="19" name="ClassificationContentMarkingHeaderText">
    <vt:lpwstr>Unclassified / Non classifié</vt:lpwstr>
  </property>
  <property fmtid="{D5CDD505-2E9C-101B-9397-08002B2CF9AE}" pid="20" name="Archival">
    <vt:lpwstr/>
  </property>
  <property fmtid="{D5CDD505-2E9C-101B-9397-08002B2CF9AE}" pid="21" name="Fiscal_x0020_Year">
    <vt:lpwstr/>
  </property>
  <property fmtid="{D5CDD505-2E9C-101B-9397-08002B2CF9AE}" pid="22" name="MediaServiceImageTags">
    <vt:lpwstr/>
  </property>
  <property fmtid="{D5CDD505-2E9C-101B-9397-08002B2CF9AE}" pid="23" name="Accountability">
    <vt:lpwstr>3;#Medical Devices Directorate|eb5be1d7-fc40-4dfb-8611-58f9fa26413d</vt:lpwstr>
  </property>
  <property fmtid="{D5CDD505-2E9C-101B-9397-08002B2CF9AE}" pid="24" name="Program">
    <vt:lpwstr>2;#Management and Oversight|6b234c33-52ed-4b5e-8eb8-00c36926ba0e</vt:lpwstr>
  </property>
  <property fmtid="{D5CDD505-2E9C-101B-9397-08002B2CF9AE}" pid="25" name="Document-Status">
    <vt:lpwstr>1;#Active|b3c4d83a-10bd-4776-b251-f379e1cb284c</vt:lpwstr>
  </property>
  <property fmtid="{D5CDD505-2E9C-101B-9397-08002B2CF9AE}" pid="26" name="Document_x002d_Status">
    <vt:lpwstr>1;#Active|b3c4d83a-10bd-4776-b251-f379e1cb284c</vt:lpwstr>
  </property>
  <property fmtid="{D5CDD505-2E9C-101B-9397-08002B2CF9AE}" pid="27" name="Security_x0020_Level">
    <vt:lpwstr/>
  </property>
  <property fmtid="{D5CDD505-2E9C-101B-9397-08002B2CF9AE}" pid="28" name="Security Level">
    <vt:lpwstr/>
  </property>
  <property fmtid="{D5CDD505-2E9C-101B-9397-08002B2CF9AE}" pid="29" name="lcf76f155ced4ddcb4097134ff3c332f">
    <vt:lpwstr/>
  </property>
  <property fmtid="{D5CDD505-2E9C-101B-9397-08002B2CF9AE}" pid="30" name="Fiscal Year">
    <vt:lpwstr/>
  </property>
  <property fmtid="{D5CDD505-2E9C-101B-9397-08002B2CF9AE}" pid="31" name="_dlc_DocIdItemGuid">
    <vt:lpwstr>6ca0ac38-98c6-4f48-be11-6f2ba8c7185d</vt:lpwstr>
  </property>
  <property fmtid="{D5CDD505-2E9C-101B-9397-08002B2CF9AE}" pid="32" name="ContentTypeId">
    <vt:lpwstr>0x01010041FAF80269BD9C4DB8E73E2F46C69880</vt:lpwstr>
  </property>
</Properties>
</file>