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authors.xml" ContentType="application/vnd.ms-powerpoi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
  <Relationship Id="rId1" Type="http://schemas.openxmlformats.org/officeDocument/2006/relationships/officeDocument" Target="ppt/presentation.xml" />
  <Relationship Id="rId2" Type="http://schemas.openxmlformats.org/package/2006/relationships/metadata/thumbnail" Target="docProps/thumbnail.jpeg" />
  <Relationship Id="rId3" Type="http://schemas.openxmlformats.org/package/2006/relationships/metadata/core-properties" Target="docProps/core.xml" />
  <Relationship Id="rId4" Type="http://schemas.openxmlformats.org/officeDocument/2006/relationships/extended-properties" Target="docProps/app.xml" />
  <Relationship Id="rId5" Type="http://schemas.openxmlformats.org/officeDocument/2006/relationships/custom-properties" Target="docProps/custom.xml" />
</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6"/>
  </p:sldMasterIdLst>
  <p:notesMasterIdLst>
    <p:notesMasterId r:id="rId23"/>
  </p:notesMasterIdLst>
  <p:sldIdLst>
    <p:sldId id="297" r:id="rId7"/>
    <p:sldId id="270" r:id="rId8"/>
    <p:sldId id="309" r:id="rId30"/>
    <p:sldId id="310" r:id="rId31"/>
    <p:sldId id="311" r:id="rId32"/>
    <p:sldId id="312" r:id="rId33"/>
    <p:sldId id="313" r:id="rId34"/>
    <p:sldId id="314" r:id="rId35"/>
    <p:sldId id="315" r:id="rId36"/>
    <p:sldId id="316" r:id="rId37"/>
    <p:sldId id="317" r:id="rId38"/>
    <p:sldId id="301" r:id="rId2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D62A534-DA17-141C-171C-7FA84585D6FD}" name="Yoon, Daniel (HC/SC)" initials="DY" userId="S::daniel.yoon@hc-sc.gc.ca::ebdcb533-327b-4a5a-9fea-1d2a359b0911" providerId="AD"/>
  <p188:author id="{41B0E154-8133-E1E5-E557-B3E0912AE733}" name="Hendry, Janet (HC/SC)" initials="JH" userId="S::janet.hendry@hc-sc.gc.ca::9f2a7e05-5d0c-4c67-b76a-014994b8e3a8" providerId="AD"/>
  <p188:author id="{B10D0F8B-D7BB-CE08-0655-9200E1D31174}" name="Prawdzik, Sally (HC/SC)" initials="SP" userId="S::sally.prawdzik@hc-sc.gc.ca::1c085d74-8971-4bba-b11f-128f4ba72a34" providerId="AD"/>
  <p188:author id="{981137A5-B1E9-FDB4-C8E6-FFD00A59AFEB}" name="Buljan, Martina (HC/SC)" initials="MB" userId="S::martina.buljan@hc-sc.gc.ca::cf413557-7c79-4e8b-b615-21f1abba5d5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5394"/>
    <a:srgbClr val="0097A7"/>
    <a:srgbClr val="595959"/>
    <a:srgbClr val="D8E6FC"/>
    <a:srgbClr val="0044AD"/>
    <a:srgbClr val="0448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797FDF0-9FCB-F24C-B7EA-946F2D48768B}" v="164" dt="2026-08-19T15:06:54.69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7" d="100"/>
          <a:sy n="97" d="100"/>
        </p:scale>
        <p:origin x="96" y="40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heme" Target="theme/theme1.xml"/><Relationship Id="rId21" Type="http://schemas.openxmlformats.org/officeDocument/2006/relationships/slide" Target="slides/slide15.xml"/><Relationship Id="rId34" Type="http://schemas.openxmlformats.org/officeDocument/2006/relationships/slide" Target="slides/slide7.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viewProps" Target="viewProps.xml"/><Relationship Id="rId33" Type="http://schemas.openxmlformats.org/officeDocument/2006/relationships/slide" Target="slides/slide6.xml"/><Relationship Id="rId38" Type="http://schemas.openxmlformats.org/officeDocument/2006/relationships/slide" Target="slides/slide1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presProps" Target="presProps.xml"/><Relationship Id="rId32" Type="http://schemas.openxmlformats.org/officeDocument/2006/relationships/slide" Target="slides/slide5.xml"/><Relationship Id="rId37" Type="http://schemas.openxmlformats.org/officeDocument/2006/relationships/slide" Target="slides/slide10.xml"/><Relationship Id="rId36" Type="http://schemas.openxmlformats.org/officeDocument/2006/relationships/slide" Target="slides/slide9.xml"/><Relationship Id="rId15" Type="http://schemas.openxmlformats.org/officeDocument/2006/relationships/slide" Target="slides/slide9.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4.xml"/><Relationship Id="rId35" Type="http://schemas.openxmlformats.org/officeDocument/2006/relationships/slide" Target="slides/slide8.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2.xml"/><Relationship Id="rId27" Type="http://schemas.openxmlformats.org/officeDocument/2006/relationships/tableStyles" Target="tableStyles.xml"/><Relationship Id="rId30" Type="http://schemas.openxmlformats.org/officeDocument/2006/relationships/slide" Target="slides/slide3.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2.xml" />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62495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
  <Relationship Id="rId2" Type="http://schemas.openxmlformats.org/officeDocument/2006/relationships/slide" Target="../slides/slide1.xml" />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
  <Relationship Id="rId2" Type="http://schemas.openxmlformats.org/officeDocument/2006/relationships/slide" Target="../slides/slide2.xml" />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
  <Relationship Id="rId2" Type="http://schemas.openxmlformats.org/officeDocument/2006/relationships/slide" Target="../slides/slide3.xml" />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
  <Relationship Id="rId2" Type="http://schemas.openxmlformats.org/officeDocument/2006/relationships/slide" Target="../slides/slide4.xml" />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
  <Relationship Id="rId2" Type="http://schemas.openxmlformats.org/officeDocument/2006/relationships/slide" Target="../slides/slide5.xml" />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
  <Relationship Id="rId2" Type="http://schemas.openxmlformats.org/officeDocument/2006/relationships/slide" Target="../slides/slide6.xml" />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
  <Relationship Id="rId2" Type="http://schemas.openxmlformats.org/officeDocument/2006/relationships/slide" Target="../slides/slide7.xml" />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
  <Relationship Id="rId2" Type="http://schemas.openxmlformats.org/officeDocument/2006/relationships/slide" Target="../slides/slide8.xml" />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
  <Relationship Id="rId2" Type="http://schemas.openxmlformats.org/officeDocument/2006/relationships/slide" Target="../slides/slide9.xml" />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
  <Relationship Id="rId2" Type="http://schemas.openxmlformats.org/officeDocument/2006/relationships/slide" Target="../slides/slide10.xml" />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
  <Relationship Id="rId2" Type="http://schemas.openxmlformats.org/officeDocument/2006/relationships/slide" Target="../slides/slide11.xml" />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
  <Relationship Id="rId2" Type="http://schemas.openxmlformats.org/officeDocument/2006/relationships/slide" Target="../slides/slide12.xml" />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
  <Relationship Id="rId2" Type="http://schemas.openxmlformats.org/officeDocument/2006/relationships/slide" Target="../slides/slide13.xml" />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
  <Relationship Id="rId2" Type="http://schemas.openxmlformats.org/officeDocument/2006/relationships/slide" Target="../slides/slide14.xml" />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
  <Relationship Id="rId2" Type="http://schemas.openxmlformats.org/officeDocument/2006/relationships/slide" Target="../slides/slide15.xml" />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
  <Relationship Id="rId2" Type="http://schemas.openxmlformats.org/officeDocument/2006/relationships/slide" Target="../slides/slide12.xml" />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
  <Relationship Id="rId2" Type="http://schemas.openxmlformats.org/officeDocument/2006/relationships/slide" Target="../slides/slide5.xml" />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
  <Relationship Id="rId2" Type="http://schemas.openxmlformats.org/officeDocument/2006/relationships/slide" Target="../slides/slide6.xml" />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
  <Relationship Id="rId2" Type="http://schemas.openxmlformats.org/officeDocument/2006/relationships/slide" Target="../slides/slide8.xml" />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
  <Relationship Id="rId2" Type="http://schemas.openxmlformats.org/officeDocument/2006/relationships/slide" Target="../slides/slide9.xml" />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
  <Relationship Id="rId2" Type="http://schemas.openxmlformats.org/officeDocument/2006/relationships/slide" Target="../slides/slide10.xml" />
</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 name="Google Shape;5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a:extLst>
            <a:ext uri="{FF2B5EF4-FFF2-40B4-BE49-F238E27FC236}">
              <a16:creationId xmlns:a16="http://schemas.microsoft.com/office/drawing/2014/main" id="{A890F4E2-D3CE-06D2-1F2A-8AC994D5FBBF}"/>
            </a:ext>
          </a:extLst>
        </p:cNvPr>
        <p:cNvGrpSpPr/>
        <p:nvPr/>
      </p:nvGrpSpPr>
      <p:grpSpPr>
        <a:xfrm>
          <a:off x="0" y="0"/>
          <a:ext cx="0" cy="0"/>
          <a:chOff x="0" y="0"/>
          <a:chExt cx="0" cy="0"/>
        </a:xfrm>
      </p:grpSpPr>
      <p:sp>
        <p:nvSpPr>
          <p:cNvPr id="62" name="Google Shape;62;p2:notes">
            <a:extLst>
              <a:ext uri="{FF2B5EF4-FFF2-40B4-BE49-F238E27FC236}">
                <a16:creationId xmlns:a16="http://schemas.microsoft.com/office/drawing/2014/main" id="{CEAABA4C-717F-A9A0-A4CF-6A850F49794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 name="Google Shape;63;p2:notes">
            <a:extLst>
              <a:ext uri="{FF2B5EF4-FFF2-40B4-BE49-F238E27FC236}">
                <a16:creationId xmlns:a16="http://schemas.microsoft.com/office/drawing/2014/main" id="{2F44B0ED-BCD8-7033-86F9-41F0EA50B702}"/>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196286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a:extLst>
            <a:ext uri="{FF2B5EF4-FFF2-40B4-BE49-F238E27FC236}">
              <a16:creationId xmlns:a16="http://schemas.microsoft.com/office/drawing/2014/main" id="{577D57CA-79B0-BFA0-C1B4-B7A4AED7B350}"/>
            </a:ext>
          </a:extLst>
        </p:cNvPr>
        <p:cNvGrpSpPr/>
        <p:nvPr/>
      </p:nvGrpSpPr>
      <p:grpSpPr>
        <a:xfrm>
          <a:off x="0" y="0"/>
          <a:ext cx="0" cy="0"/>
          <a:chOff x="0" y="0"/>
          <a:chExt cx="0" cy="0"/>
        </a:xfrm>
      </p:grpSpPr>
      <p:sp>
        <p:nvSpPr>
          <p:cNvPr id="62" name="Google Shape;62;p2:notes">
            <a:extLst>
              <a:ext uri="{FF2B5EF4-FFF2-40B4-BE49-F238E27FC236}">
                <a16:creationId xmlns:a16="http://schemas.microsoft.com/office/drawing/2014/main" id="{5D17FB5E-582F-9E71-B508-D15EC52CCC7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 name="Google Shape;63;p2:notes">
            <a:extLst>
              <a:ext uri="{FF2B5EF4-FFF2-40B4-BE49-F238E27FC236}">
                <a16:creationId xmlns:a16="http://schemas.microsoft.com/office/drawing/2014/main" id="{239EF5EC-6644-E656-364B-556E865F1783}"/>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endParaRPr lang="en-CA"/>
          </a:p>
        </p:txBody>
      </p:sp>
    </p:spTree>
    <p:extLst>
      <p:ext uri="{BB962C8B-B14F-4D97-AF65-F5344CB8AC3E}">
        <p14:creationId xmlns:p14="http://schemas.microsoft.com/office/powerpoint/2010/main" val="16024331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a:extLst>
            <a:ext uri="{FF2B5EF4-FFF2-40B4-BE49-F238E27FC236}">
              <a16:creationId xmlns:a16="http://schemas.microsoft.com/office/drawing/2014/main" id="{9E68BC8B-98D9-D04F-5525-0441222D925E}"/>
            </a:ext>
          </a:extLst>
        </p:cNvPr>
        <p:cNvGrpSpPr/>
        <p:nvPr/>
      </p:nvGrpSpPr>
      <p:grpSpPr>
        <a:xfrm>
          <a:off x="0" y="0"/>
          <a:ext cx="0" cy="0"/>
          <a:chOff x="0" y="0"/>
          <a:chExt cx="0" cy="0"/>
        </a:xfrm>
      </p:grpSpPr>
      <p:sp>
        <p:nvSpPr>
          <p:cNvPr id="62" name="Google Shape;62;p2:notes">
            <a:extLst>
              <a:ext uri="{FF2B5EF4-FFF2-40B4-BE49-F238E27FC236}">
                <a16:creationId xmlns:a16="http://schemas.microsoft.com/office/drawing/2014/main" id="{DD84FC7F-2423-C16A-B15D-24FCBA2F4CD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 name="Google Shape;63;p2:notes">
            <a:extLst>
              <a:ext uri="{FF2B5EF4-FFF2-40B4-BE49-F238E27FC236}">
                <a16:creationId xmlns:a16="http://schemas.microsoft.com/office/drawing/2014/main" id="{8C430ED3-D20E-6096-4D39-4D0277FBC905}"/>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endParaRPr lang="en-CA"/>
          </a:p>
        </p:txBody>
      </p:sp>
    </p:spTree>
    <p:extLst>
      <p:ext uri="{BB962C8B-B14F-4D97-AF65-F5344CB8AC3E}">
        <p14:creationId xmlns:p14="http://schemas.microsoft.com/office/powerpoint/2010/main" val="383521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a:extLst>
            <a:ext uri="{FF2B5EF4-FFF2-40B4-BE49-F238E27FC236}">
              <a16:creationId xmlns:a16="http://schemas.microsoft.com/office/drawing/2014/main" id="{6892BE7C-40D9-182A-873E-4A1E7CF4D4DA}"/>
            </a:ext>
          </a:extLst>
        </p:cNvPr>
        <p:cNvGrpSpPr/>
        <p:nvPr/>
      </p:nvGrpSpPr>
      <p:grpSpPr>
        <a:xfrm>
          <a:off x="0" y="0"/>
          <a:ext cx="0" cy="0"/>
          <a:chOff x="0" y="0"/>
          <a:chExt cx="0" cy="0"/>
        </a:xfrm>
      </p:grpSpPr>
      <p:sp>
        <p:nvSpPr>
          <p:cNvPr id="62" name="Google Shape;62;p2:notes">
            <a:extLst>
              <a:ext uri="{FF2B5EF4-FFF2-40B4-BE49-F238E27FC236}">
                <a16:creationId xmlns:a16="http://schemas.microsoft.com/office/drawing/2014/main" id="{9244BAF3-4F4F-9CC7-1024-FE54C7E6740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 name="Google Shape;63;p2:notes">
            <a:extLst>
              <a:ext uri="{FF2B5EF4-FFF2-40B4-BE49-F238E27FC236}">
                <a16:creationId xmlns:a16="http://schemas.microsoft.com/office/drawing/2014/main" id="{9836A755-F703-7594-68F6-C6E4EF6D9289}"/>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endParaRPr lang="en-CA"/>
          </a:p>
        </p:txBody>
      </p:sp>
    </p:spTree>
    <p:extLst>
      <p:ext uri="{BB962C8B-B14F-4D97-AF65-F5344CB8AC3E}">
        <p14:creationId xmlns:p14="http://schemas.microsoft.com/office/powerpoint/2010/main" val="3294477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a:extLst>
            <a:ext uri="{FF2B5EF4-FFF2-40B4-BE49-F238E27FC236}">
              <a16:creationId xmlns:a16="http://schemas.microsoft.com/office/drawing/2014/main" id="{30591128-3DFC-50D5-3A9F-CD53817375E1}"/>
            </a:ext>
          </a:extLst>
        </p:cNvPr>
        <p:cNvGrpSpPr/>
        <p:nvPr/>
      </p:nvGrpSpPr>
      <p:grpSpPr>
        <a:xfrm>
          <a:off x="0" y="0"/>
          <a:ext cx="0" cy="0"/>
          <a:chOff x="0" y="0"/>
          <a:chExt cx="0" cy="0"/>
        </a:xfrm>
      </p:grpSpPr>
      <p:sp>
        <p:nvSpPr>
          <p:cNvPr id="62" name="Google Shape;62;p2:notes">
            <a:extLst>
              <a:ext uri="{FF2B5EF4-FFF2-40B4-BE49-F238E27FC236}">
                <a16:creationId xmlns:a16="http://schemas.microsoft.com/office/drawing/2014/main" id="{38154A31-2BA0-7B83-9B6F-61E75DED2F2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 name="Google Shape;63;p2:notes">
            <a:extLst>
              <a:ext uri="{FF2B5EF4-FFF2-40B4-BE49-F238E27FC236}">
                <a16:creationId xmlns:a16="http://schemas.microsoft.com/office/drawing/2014/main" id="{02390AC4-AF60-B01D-2D79-BE953ABC3E92}"/>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endParaRPr lang="en-CA"/>
          </a:p>
        </p:txBody>
      </p:sp>
    </p:spTree>
    <p:extLst>
      <p:ext uri="{BB962C8B-B14F-4D97-AF65-F5344CB8AC3E}">
        <p14:creationId xmlns:p14="http://schemas.microsoft.com/office/powerpoint/2010/main" val="31624444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a:extLst>
            <a:ext uri="{FF2B5EF4-FFF2-40B4-BE49-F238E27FC236}">
              <a16:creationId xmlns:a16="http://schemas.microsoft.com/office/drawing/2014/main" id="{14FAD4BC-FBF3-7B2D-09CA-C0C12AAA4691}"/>
            </a:ext>
          </a:extLst>
        </p:cNvPr>
        <p:cNvGrpSpPr/>
        <p:nvPr/>
      </p:nvGrpSpPr>
      <p:grpSpPr>
        <a:xfrm>
          <a:off x="0" y="0"/>
          <a:ext cx="0" cy="0"/>
          <a:chOff x="0" y="0"/>
          <a:chExt cx="0" cy="0"/>
        </a:xfrm>
      </p:grpSpPr>
      <p:sp>
        <p:nvSpPr>
          <p:cNvPr id="62" name="Google Shape;62;p2:notes">
            <a:extLst>
              <a:ext uri="{FF2B5EF4-FFF2-40B4-BE49-F238E27FC236}">
                <a16:creationId xmlns:a16="http://schemas.microsoft.com/office/drawing/2014/main" id="{CCA2A9B7-77C3-2E48-612C-9E5A61B64AB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 name="Google Shape;63;p2:notes">
            <a:extLst>
              <a:ext uri="{FF2B5EF4-FFF2-40B4-BE49-F238E27FC236}">
                <a16:creationId xmlns:a16="http://schemas.microsoft.com/office/drawing/2014/main" id="{C7783352-EE6C-30F8-ED18-FA3025FC0E26}"/>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endParaRPr lang="en-CA"/>
          </a:p>
        </p:txBody>
      </p:sp>
    </p:spTree>
    <p:extLst>
      <p:ext uri="{BB962C8B-B14F-4D97-AF65-F5344CB8AC3E}">
        <p14:creationId xmlns:p14="http://schemas.microsoft.com/office/powerpoint/2010/main" val="5729317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a:extLst>
            <a:ext uri="{FF2B5EF4-FFF2-40B4-BE49-F238E27FC236}">
              <a16:creationId xmlns:a16="http://schemas.microsoft.com/office/drawing/2014/main" id="{768DDB7C-9511-B73A-FA5A-C38FC1C0C15D}"/>
            </a:ext>
          </a:extLst>
        </p:cNvPr>
        <p:cNvGrpSpPr/>
        <p:nvPr/>
      </p:nvGrpSpPr>
      <p:grpSpPr>
        <a:xfrm>
          <a:off x="0" y="0"/>
          <a:ext cx="0" cy="0"/>
          <a:chOff x="0" y="0"/>
          <a:chExt cx="0" cy="0"/>
        </a:xfrm>
      </p:grpSpPr>
      <p:sp>
        <p:nvSpPr>
          <p:cNvPr id="62" name="Google Shape;62;p2:notes">
            <a:extLst>
              <a:ext uri="{FF2B5EF4-FFF2-40B4-BE49-F238E27FC236}">
                <a16:creationId xmlns:a16="http://schemas.microsoft.com/office/drawing/2014/main" id="{6EC8404E-DB00-B3F6-D144-528E359EE32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 name="Google Shape;63;p2:notes">
            <a:extLst>
              <a:ext uri="{FF2B5EF4-FFF2-40B4-BE49-F238E27FC236}">
                <a16:creationId xmlns:a16="http://schemas.microsoft.com/office/drawing/2014/main" id="{5D731483-E1CC-55AB-61D3-DF4A122C077E}"/>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endParaRPr lang="en-CA"/>
          </a:p>
        </p:txBody>
      </p:sp>
    </p:spTree>
    <p:extLst>
      <p:ext uri="{BB962C8B-B14F-4D97-AF65-F5344CB8AC3E}">
        <p14:creationId xmlns:p14="http://schemas.microsoft.com/office/powerpoint/2010/main" val="18892690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a:extLst>
            <a:ext uri="{FF2B5EF4-FFF2-40B4-BE49-F238E27FC236}">
              <a16:creationId xmlns:a16="http://schemas.microsoft.com/office/drawing/2014/main" id="{3663CC3A-91F8-F03A-DD44-24ED4D83B8F2}"/>
            </a:ext>
          </a:extLst>
        </p:cNvPr>
        <p:cNvGrpSpPr/>
        <p:nvPr/>
      </p:nvGrpSpPr>
      <p:grpSpPr>
        <a:xfrm>
          <a:off x="0" y="0"/>
          <a:ext cx="0" cy="0"/>
          <a:chOff x="0" y="0"/>
          <a:chExt cx="0" cy="0"/>
        </a:xfrm>
      </p:grpSpPr>
      <p:sp>
        <p:nvSpPr>
          <p:cNvPr id="62" name="Google Shape;62;p2:notes">
            <a:extLst>
              <a:ext uri="{FF2B5EF4-FFF2-40B4-BE49-F238E27FC236}">
                <a16:creationId xmlns:a16="http://schemas.microsoft.com/office/drawing/2014/main" id="{1A2C841F-2FE6-8540-887D-C37D6F708A9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 name="Google Shape;63;p2:notes">
            <a:extLst>
              <a:ext uri="{FF2B5EF4-FFF2-40B4-BE49-F238E27FC236}">
                <a16:creationId xmlns:a16="http://schemas.microsoft.com/office/drawing/2014/main" id="{0DAD2710-9883-F2E9-9BE9-702919D4DC50}"/>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endParaRPr lang="en-CA"/>
          </a:p>
        </p:txBody>
      </p:sp>
    </p:spTree>
    <p:extLst>
      <p:ext uri="{BB962C8B-B14F-4D97-AF65-F5344CB8AC3E}">
        <p14:creationId xmlns:p14="http://schemas.microsoft.com/office/powerpoint/2010/main" val="16529573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C68B76-5BD4-BCFD-0CC7-04EFB64263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B190A1-2606-ED83-D54A-F1A5E7F13275}"/>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AA31CA4A-2003-A28E-20D3-E64D206CE205}"/>
              </a:ext>
            </a:extLst>
          </p:cNvPr>
          <p:cNvSpPr>
            <a:spLocks noGrp="1"/>
          </p:cNvSpPr>
          <p:nvPr>
            <p:ph type="body" idx="1"/>
          </p:nvPr>
        </p:nvSpPr>
        <p:spPr/>
        <p:txBody>
          <a:bodyPr/>
          <a:lstStyle/>
          <a:p>
            <a:endParaRPr/>
          </a:p>
        </p:txBody>
      </p:sp>
    </p:spTree>
    <p:extLst>
      <p:ext uri="{BB962C8B-B14F-4D97-AF65-F5344CB8AC3E}">
        <p14:creationId xmlns:p14="http://schemas.microsoft.com/office/powerpoint/2010/main" val="24579151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26F92F-9810-189C-B43B-AFC9771874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F72818-0243-BAB2-430A-661A3468D5AF}"/>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1105D234-73E4-9EED-D7D2-6D9BF18AD9C9}"/>
              </a:ext>
            </a:extLst>
          </p:cNvPr>
          <p:cNvSpPr>
            <a:spLocks noGrp="1"/>
          </p:cNvSpPr>
          <p:nvPr>
            <p:ph type="body" idx="1"/>
          </p:nvPr>
        </p:nvSpPr>
        <p:spPr/>
        <p:txBody>
          <a:bodyPr/>
          <a:lstStyle/>
          <a:p>
            <a:endParaRPr/>
          </a:p>
        </p:txBody>
      </p:sp>
    </p:spTree>
    <p:extLst>
      <p:ext uri="{BB962C8B-B14F-4D97-AF65-F5344CB8AC3E}">
        <p14:creationId xmlns:p14="http://schemas.microsoft.com/office/powerpoint/2010/main" val="25054041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6F579-D399-BD50-87C4-E17EE3EF89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196494-5369-775A-814F-53BE2B86E330}"/>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9F1D747E-2571-7C4F-AAB5-793BAA55801A}"/>
              </a:ext>
            </a:extLst>
          </p:cNvPr>
          <p:cNvSpPr>
            <a:spLocks noGrp="1"/>
          </p:cNvSpPr>
          <p:nvPr>
            <p:ph type="body" idx="1"/>
          </p:nvPr>
        </p:nvSpPr>
        <p:spPr/>
        <p:txBody>
          <a:bodyPr/>
          <a:lstStyle/>
          <a:p>
            <a:endParaRPr/>
          </a:p>
        </p:txBody>
      </p:sp>
    </p:spTree>
    <p:extLst>
      <p:ext uri="{BB962C8B-B14F-4D97-AF65-F5344CB8AC3E}">
        <p14:creationId xmlns:p14="http://schemas.microsoft.com/office/powerpoint/2010/main" val="18367378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71389-1F23-B8E1-03B4-D0B43AABD5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BE2789-CAF2-E0B1-3A21-9683A7B3B3F9}"/>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6B3D8BB5-B915-96E5-01E8-46FAAD691E0F}"/>
              </a:ext>
            </a:extLst>
          </p:cNvPr>
          <p:cNvSpPr>
            <a:spLocks noGrp="1"/>
          </p:cNvSpPr>
          <p:nvPr>
            <p:ph type="body" idx="1"/>
          </p:nvPr>
        </p:nvSpPr>
        <p:spPr/>
        <p:txBody>
          <a:bodyPr/>
          <a:lstStyle/>
          <a:p>
            <a:endParaRPr/>
          </a:p>
        </p:txBody>
      </p:sp>
    </p:spTree>
    <p:extLst>
      <p:ext uri="{BB962C8B-B14F-4D97-AF65-F5344CB8AC3E}">
        <p14:creationId xmlns:p14="http://schemas.microsoft.com/office/powerpoint/2010/main" val="41133258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3C95D4-DB28-1FD1-01C7-C04026C030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60D890-5BC6-3F33-7620-F0A3CDEEC411}"/>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B2605AD0-C9FD-C92F-76EF-EBFE84EAC4E2}"/>
              </a:ext>
            </a:extLst>
          </p:cNvPr>
          <p:cNvSpPr>
            <a:spLocks noGrp="1"/>
          </p:cNvSpPr>
          <p:nvPr>
            <p:ph type="body" idx="1"/>
          </p:nvPr>
        </p:nvSpPr>
        <p:spPr/>
        <p:txBody>
          <a:bodyPr/>
          <a:lstStyle/>
          <a:p>
            <a:endParaRPr/>
          </a:p>
        </p:txBody>
      </p:sp>
    </p:spTree>
    <p:extLst>
      <p:ext uri="{BB962C8B-B14F-4D97-AF65-F5344CB8AC3E}">
        <p14:creationId xmlns:p14="http://schemas.microsoft.com/office/powerpoint/2010/main" val="3511554137"/>
      </p:ext>
    </p:extLst>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00" name="Notes Placeholder"/>
          <p:cNvSpPr>
            <a:spLocks noGrp="1"/>
          </p:cNvSpPr>
          <p:nvPr>
            <p:ph type="body" idx="1"/>
          </p:nvPr>
        </p:nvSpPr>
        <p:spPr/>
        <p:txBody>
          <a:bodyPr/>
          <a:lstStyle/>
          <a:p/>
        </p:txBody>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00" name="Notes Placeholder"/>
          <p:cNvSpPr>
            <a:spLocks noGrp="1"/>
          </p:cNvSpPr>
          <p:nvPr>
            <p:ph type="body" idx="1"/>
          </p:nvPr>
        </p:nvSpPr>
        <p:spPr/>
        <p:txBody>
          <a:bodyPr/>
          <a:lstStyle/>
          <a:p/>
        </p:txBody>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00" name="Notes Placeholder"/>
          <p:cNvSpPr>
            <a:spLocks noGrp="1"/>
          </p:cNvSpPr>
          <p:nvPr>
            <p:ph type="body" idx="1"/>
          </p:nvPr>
        </p:nvSpPr>
        <p:spPr/>
        <p:txBody>
          <a:bodyPr/>
          <a:lstStyle/>
          <a:p/>
        </p:txBody>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00" name="Notes Placeholder"/>
          <p:cNvSpPr>
            <a:spLocks noGrp="1"/>
          </p:cNvSpPr>
          <p:nvPr>
            <p:ph type="body" idx="1"/>
          </p:nvPr>
        </p:nvSpPr>
        <p:spPr/>
        <p:txBody>
          <a:bodyPr/>
          <a:lstStyle/>
          <a:p/>
        </p:txBody>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00" name="Notes Placeholder"/>
          <p:cNvSpPr>
            <a:spLocks noGrp="1"/>
          </p:cNvSpPr>
          <p:nvPr>
            <p:ph type="body" idx="1"/>
          </p:nvPr>
        </p:nvSpPr>
        <p:spPr/>
        <p:txBody>
          <a:bodyPr/>
          <a:lstStyle/>
          <a:p/>
        </p:txBody>
      </p:sp>
    </p:spTree>
  </p:cSld>
  <p:clrMapOvr>
    <a:masterClrMapping/>
  </p:clrMapOvr>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 name="Google Shape;15;p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6" name="Google Shape;16;p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9" name="Google Shape;19;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9"/>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
  <Relationship Id="rId2" Type="http://schemas.openxmlformats.org/officeDocument/2006/relationships/slideLayout" Target="../slideLayouts/slideLayout2.xml" />
  <Relationship Id="rId3" Type="http://schemas.openxmlformats.org/officeDocument/2006/relationships/slideLayout" Target="../slideLayouts/slideLayout3.xml" />
  <Relationship Id="rId4" Type="http://schemas.openxmlformats.org/officeDocument/2006/relationships/slideLayout" Target="../slideLayouts/slideLayout4.xml" />
  <Relationship Id="rId5" Type="http://schemas.openxmlformats.org/officeDocument/2006/relationships/slideLayout" Target="../slideLayouts/slideLayout5.xml" />
  <Relationship Id="rId6" Type="http://schemas.openxmlformats.org/officeDocument/2006/relationships/slideLayout" Target="../slideLayouts/slideLayout6.xml" />
  <Relationship Id="rId7" Type="http://schemas.openxmlformats.org/officeDocument/2006/relationships/slideLayout" Target="../slideLayouts/slideLayout7.xml" />
  <Relationship Id="rId8" Type="http://schemas.openxmlformats.org/officeDocument/2006/relationships/slideLayout" Target="../slideLayouts/slideLayout8.xml" />
  <Relationship Id="rId9" Type="http://schemas.openxmlformats.org/officeDocument/2006/relationships/slideLayout" Target="../slideLayouts/slideLayout9.xml" />
  <Relationship Id="rId10" Type="http://schemas.openxmlformats.org/officeDocument/2006/relationships/slideLayout" Target="../slideLayouts/slideLayout10.xml" />
  <Relationship Id="rId11" Type="http://schemas.openxmlformats.org/officeDocument/2006/relationships/slideLayout" Target="../slideLayouts/slideLayout11.xml" />
  <Relationship Id="rId12" Type="http://schemas.openxmlformats.org/officeDocument/2006/relationships/theme" Target="../theme/theme1.xml" />
</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3" name="TextBox 2">
            <a:extLst>
              <a:ext uri="{FF2B5EF4-FFF2-40B4-BE49-F238E27FC236}">
                <a16:creationId xmlns:a16="http://schemas.microsoft.com/office/drawing/2014/main" id="{6DDF9B96-7774-6932-57C7-099D95A788F3}"/>
              </a:ext>
            </a:extLst>
          </p:cNvPr>
          <p:cNvSpPr txBox="1"/>
          <p:nvPr userDrawn="1">
            <p:extLst>
              <p:ext uri="{1162E1C5-73C7-4A58-AE30-91384D911F3F}">
                <p184:classification xmlns:p184="http://schemas.microsoft.com/office/powerpoint/2018/4/main" val="hdr"/>
              </p:ext>
            </p:extLst>
          </p:nvPr>
        </p:nvSpPr>
        <p:spPr>
          <a:xfrm>
            <a:off x="7285038" y="63500"/>
            <a:ext cx="1827212" cy="182880"/>
          </a:xfrm>
          <a:prstGeom prst="rect">
            <a:avLst/>
          </a:prstGeom>
        </p:spPr>
        <p:txBody>
          <a:bodyPr horzOverflow="overflow" lIns="0" tIns="0" rIns="0" bIns="0">
            <a:spAutoFit/>
          </a:bodyPr>
          <a:lstStyle/>
          <a:p>
            <a:pPr algn="l"/>
            <a:r>
              <a:rPr lang="en-CA" sz="1200">
                <a:solidFill>
                  <a:srgbClr val="000000">
                    <a:alpha val="50000"/>
                  </a:srgbClr>
                </a:solidFill>
                <a:latin typeface="Aptos" panose="020B0004020202020204" pitchFamily="34" charset="0"/>
              </a:rPr>
              <a:t/>
            </a: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
  <Relationship Id="rId2" Type="http://schemas.openxmlformats.org/officeDocument/2006/relationships/notesSlide" Target="../notesSlides/notesSlide1.xml" />
  <Relationship Id="rId3" Type="http://schemas.openxmlformats.org/officeDocument/2006/relationships/image" Target="../media/image1.png" />
  <Relationship Id="rId4" Type="http://schemas.openxmlformats.org/officeDocument/2006/relationships/image" Target="../media/image2.png" />
  <Relationship Id="rId5" Type="http://schemas.openxmlformats.org/officeDocument/2006/relationships/image" Target="../media/image3.png" />
  <Relationship Id="rId6" Type="http://schemas.openxmlformats.org/officeDocument/2006/relationships/image" Target="../media/image4.png" />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2.xml" />
  <Relationship Id="rId2" Type="http://schemas.openxmlformats.org/officeDocument/2006/relationships/notesSlide" Target="../notesSlides/notesSlide2.xml" />
  <Relationship Id="rId3" Type="http://schemas.openxmlformats.org/officeDocument/2006/relationships/image" Target="../media/image5.jpeg" />
  <Relationship Id="rId4" Type="http://schemas.openxmlformats.org/officeDocument/2006/relationships/image" Target="../media/image3.png" />
  <Relationship Id="rId5" Type="http://schemas.openxmlformats.org/officeDocument/2006/relationships/image" Target="../media/image4.png" />
  <Relationship Id="rId6" Type="http://schemas.openxmlformats.org/officeDocument/2006/relationships/image" Target="../media/image2.png" />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1.xml" />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1.xml" />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1.xml" />
  <Relationship Id="rId2" Type="http://schemas.openxmlformats.org/officeDocument/2006/relationships/notesSlide" Target="../notesSlides/notesSlide17.xml" />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1.xml" />
  <Relationship Id="rId2" Type="http://schemas.openxmlformats.org/officeDocument/2006/relationships/notesSlide" Target="../notesSlides/notesSlide18.xml" />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1.xml" />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1.xml" />
  <Relationship Id="rId2" Type="http://schemas.openxmlformats.org/officeDocument/2006/relationships/notesSlide" Target="../notesSlides/notesSlide19.xml" />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1.xml" />
  <Relationship Id="rId2" Type="http://schemas.openxmlformats.org/officeDocument/2006/relationships/notesSlide" Target="../notesSlides/notesSlide20.xml" />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1.xml" />
  <Relationship Id="rId2" Type="http://schemas.openxmlformats.org/officeDocument/2006/relationships/notesSlide" Target="../notesSlides/notesSlide21.xml" />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1.xml" />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2.xml" />
  <Relationship Id="rId2" Type="http://schemas.openxmlformats.org/officeDocument/2006/relationships/notesSlide" Target="../notesSlides/notesSlide16.xml" />
  <Relationship Id="rId3" Type="http://schemas.openxmlformats.org/officeDocument/2006/relationships/image" Target="../media/image5.jpeg" />
  <Relationship Id="rId4" Type="http://schemas.openxmlformats.org/officeDocument/2006/relationships/image" Target="../media/image3.png" />
  <Relationship Id="rId5" Type="http://schemas.openxmlformats.org/officeDocument/2006/relationships/image" Target="../media/image4.png" />
  <Relationship Id="rId6" Type="http://schemas.openxmlformats.org/officeDocument/2006/relationships/image" Target="../media/image2.png" />
</Relationships>
</file>

<file path=ppt/slides/_rels/slide13.xml.rels><?xml version="1.0" encoding="utf-8" standalone="yes"?>
<Relationships xmlns="http://schemas.openxmlformats.org/package/2006/relationships">
  <Relationship Id="rId1" Type="http://schemas.openxmlformats.org/officeDocument/2006/relationships/tags" Target="../tags/tag1.xml" />
  <Relationship Id="rId2" Type="http://schemas.openxmlformats.org/officeDocument/2006/relationships/tags" Target="../tags/tag2.xml" />
  <Relationship Id="rId3" Type="http://schemas.openxmlformats.org/officeDocument/2006/relationships/tags" Target="../tags/tag3.xml" />
  <Relationship Id="rId4" Type="http://schemas.openxmlformats.org/officeDocument/2006/relationships/tags" Target="../tags/tag4.xml" />
  <Relationship Id="rId5" Type="http://schemas.openxmlformats.org/officeDocument/2006/relationships/tags" Target="../tags/tag5.xml" />
  <Relationship Id="rId6" Type="http://schemas.openxmlformats.org/officeDocument/2006/relationships/tags" Target="../tags/tag6.xml" />
  <Relationship Id="rId7" Type="http://schemas.openxmlformats.org/officeDocument/2006/relationships/tags" Target="../tags/tag7.xml" />
  <Relationship Id="rId8" Type="http://schemas.openxmlformats.org/officeDocument/2006/relationships/tags" Target="../tags/tag8.xml" />
  <Relationship Id="rId9" Type="http://schemas.openxmlformats.org/officeDocument/2006/relationships/slideLayout" Target="../slideLayouts/slideLayout2.xml" />
  <Relationship Id="rId10" Type="http://schemas.openxmlformats.org/officeDocument/2006/relationships/notesSlide" Target="../notesSlides/notesSlide13.xml" />
  <Relationship Id="rId11" Type="http://schemas.openxmlformats.org/officeDocument/2006/relationships/image" Target="../media/image5.jpeg" />
  <Relationship Id="rId12" Type="http://schemas.openxmlformats.org/officeDocument/2006/relationships/image" Target="../media/image3.png" />
  <Relationship Id="rId13" Type="http://schemas.openxmlformats.org/officeDocument/2006/relationships/image" Target="../media/image4.png" />
  <Relationship Id="rId14" Type="http://schemas.openxmlformats.org/officeDocument/2006/relationships/image" Target="../media/image2.png" />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2.xml" />
  <Relationship Id="rId2" Type="http://schemas.openxmlformats.org/officeDocument/2006/relationships/notesSlide" Target="../notesSlides/notesSlide14.xml" />
  <Relationship Id="rId3" Type="http://schemas.openxmlformats.org/officeDocument/2006/relationships/image" Target="../media/image5.jpeg" />
  <Relationship Id="rId4" Type="http://schemas.openxmlformats.org/officeDocument/2006/relationships/image" Target="../media/image3.png" />
  <Relationship Id="rId5" Type="http://schemas.openxmlformats.org/officeDocument/2006/relationships/image" Target="../media/image4.png" />
  <Relationship Id="rId6" Type="http://schemas.openxmlformats.org/officeDocument/2006/relationships/image" Target="../media/image2.png" />
  <Relationship Id="rId7" Type="http://schemas.openxmlformats.org/officeDocument/2006/relationships/image" Target="../media/image10.png" />
  <Relationship Id="rId8" Type="http://schemas.openxmlformats.org/officeDocument/2006/relationships/image" Target="../media/image11.png" />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2.xml" />
  <Relationship Id="rId2" Type="http://schemas.openxmlformats.org/officeDocument/2006/relationships/notesSlide" Target="../notesSlides/notesSlide15.xml" />
  <Relationship Id="rId3" Type="http://schemas.openxmlformats.org/officeDocument/2006/relationships/image" Target="../media/image5.jpeg" />
  <Relationship Id="rId4" Type="http://schemas.openxmlformats.org/officeDocument/2006/relationships/image" Target="../media/image3.png" />
  <Relationship Id="rId5" Type="http://schemas.openxmlformats.org/officeDocument/2006/relationships/image" Target="../media/image4.png" />
  <Relationship Id="rId6" Type="http://schemas.openxmlformats.org/officeDocument/2006/relationships/image" Target="../media/image2.png" />
  <Relationship Id="rId7" Type="http://schemas.openxmlformats.org/officeDocument/2006/relationships/image" Target="../media/image12.jpeg" />
  <Relationship Id="rId8" Type="http://schemas.openxmlformats.org/officeDocument/2006/relationships/image" Target="../media/image13.png" />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2" name="Picture 1" descr="cover-bg.png"/>
          <p:cNvPicPr>
            <a:picLocks noChangeAspect="1"/>
          </p:cNvPicPr>
          <p:nvPr/>
        </p:nvPicPr>
        <p:blipFill>
          <a:blip r:embed="rId3"/>
          <a:stretch>
            <a:fillRect/>
          </a:stretch>
        </p:blipFill>
        <p:spPr>
          <a:xfrm>
            <a:off x="0" y="0"/>
            <a:ext cx="9144000" cy="5143500"/>
          </a:xfrm>
          <a:prstGeom prst="rect">
            <a:avLst/>
          </a:prstGeom>
        </p:spPr>
      </p:pic>
      <p:pic>
        <p:nvPicPr>
          <p:cNvPr id="3" name="Picture 2" descr="cover-title.png"/>
          <p:cNvPicPr>
            <a:picLocks noChangeAspect="1"/>
          </p:cNvPicPr>
          <p:nvPr/>
        </p:nvPicPr>
        <p:blipFill>
          <a:blip r:embed="rId4"/>
          <a:stretch>
            <a:fillRect/>
          </a:stretch>
        </p:blipFill>
        <p:spPr>
          <a:xfrm>
            <a:off x="1990648" y="1475841"/>
            <a:ext cx="5162702" cy="1513332"/>
          </a:xfrm>
          <a:prstGeom prst="rect">
            <a:avLst/>
          </a:prstGeom>
        </p:spPr>
      </p:pic>
      <p:sp>
        <p:nvSpPr>
          <p:cNvPr id="4" name="TextBox 3"/>
          <p:cNvSpPr txBox="1"/>
          <p:nvPr/>
        </p:nvSpPr>
        <p:spPr>
          <a:xfrm>
            <a:off x="0" y="2956255"/>
            <a:ext cx="9144000" cy="338328"/>
          </a:xfrm>
          <a:prstGeom prst="rect">
            <a:avLst/>
          </a:prstGeom>
          <a:noFill/>
        </p:spPr>
        <p:txBody>
          <a:bodyPr wrap="square">
            <a:spAutoFit/>
          </a:bodyPr>
          <a:lstStyle/>
          <a:p>
            <a:pPr algn="ctr"/>
            <a:r>
              <a:rPr sz="1600" b="1">
                <a:latin typeface="Helvetical.TStd-BoldCond"/>
              </a:rPr>
              <a:t>Day 1 IMDRF Industry Joint Workshop | 14 September 2026</a:t>
            </a:r>
          </a:p>
        </p:txBody>
      </p:sp>
      <p:pic>
        <p:nvPicPr>
          <p:cNvPr id="5" name="Picture 4" descr="cover-logo-1.png"/>
          <p:cNvPicPr>
            <a:picLocks noChangeAspect="1"/>
          </p:cNvPicPr>
          <p:nvPr/>
        </p:nvPicPr>
        <p:blipFill>
          <a:blip r:embed="rId5"/>
          <a:stretch>
            <a:fillRect/>
          </a:stretch>
        </p:blipFill>
        <p:spPr>
          <a:xfrm>
            <a:off x="2186330" y="1281074"/>
            <a:ext cx="2638044" cy="269748"/>
          </a:xfrm>
          <a:prstGeom prst="rect">
            <a:avLst/>
          </a:prstGeom>
        </p:spPr>
      </p:pic>
      <p:pic>
        <p:nvPicPr>
          <p:cNvPr id="6" name="Picture 5" descr="cover-logo-2.png"/>
          <p:cNvPicPr>
            <a:picLocks noChangeAspect="1"/>
          </p:cNvPicPr>
          <p:nvPr/>
        </p:nvPicPr>
        <p:blipFill>
          <a:blip r:embed="rId6"/>
          <a:stretch>
            <a:fillRect/>
          </a:stretch>
        </p:blipFill>
        <p:spPr>
          <a:xfrm>
            <a:off x="5031943" y="1149400"/>
            <a:ext cx="1976018" cy="53309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4">
          <a:extLst>
            <a:ext uri="{FF2B5EF4-FFF2-40B4-BE49-F238E27FC236}">
              <a16:creationId xmlns:a16="http://schemas.microsoft.com/office/drawing/2014/main" id="{7FCBDD41-AFF0-3BF6-1FF6-CA838113C612}"/>
            </a:ext>
          </a:extLst>
        </p:cNvPr>
        <p:cNvGrpSpPr/>
        <p:nvPr/>
      </p:nvGrpSpPr>
      <p:grpSpPr>
        <a:xfrm>
          <a:off x="0" y="0"/>
          <a:ext cx="0" cy="0"/>
          <a:chOff x="0" y="0"/>
          <a:chExt cx="0" cy="0"/>
        </a:xfrm>
      </p:grpSpPr>
      <p:sp>
        <p:nvSpPr>
          <p:cNvPr id="21" name="Rectangle 20"/>
          <p:cNvSpPr/>
          <p:nvPr/>
        </p:nvSpPr>
        <p:spPr>
          <a:xfrm>
            <a:off x="0" y="932688"/>
            <a:ext cx="9144000" cy="1444752"/>
          </a:xfrm>
          <a:prstGeom prst="rect">
            <a:avLst/>
          </a:prstGeom>
          <a:solidFill>
            <a:srgbClr val="0B539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p:cNvSpPr/>
          <p:nvPr/>
        </p:nvSpPr>
        <p:spPr>
          <a:xfrm>
            <a:off x="0" y="2359152"/>
            <a:ext cx="9144000" cy="54864"/>
          </a:xfrm>
          <a:prstGeom prst="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960120" y="975756"/>
            <a:ext cx="7086600" cy="1005840"/>
          </a:xfrm>
          <a:prstGeom prst="rect">
            <a:avLst/>
          </a:prstGeom>
          <a:noFill/>
        </p:spPr>
        <p:txBody>
          <a:bodyPr wrap="square" lIns="18288" tIns="18288" rIns="18288" bIns="18288" anchor="t">
            <a:noAutofit/>
          </a:bodyPr>
          <a:lstStyle/>
          <a:p>
            <a:pPr algn="l">
              <a:spcAft>
                <a:spcPts val="0"/>
              </a:spcAft>
            </a:pPr>
            <a:r>
              <a:rPr lang="en-CA" sz="2800" b="1" i="0" dirty="0">
                <a:solidFill>
                  <a:srgbClr val="FFFFFF"/>
                </a:solidFill>
                <a:latin typeface="Arial"/>
              </a:rPr>
              <a:t>Field Notes: Navigating Regulation Across Borders as a SaMD Manufacturer</a:t>
            </a:r>
          </a:p>
        </p:txBody>
      </p:sp>
      <p:sp>
        <p:nvSpPr>
          <p:cNvPr id="24" name="Rectangle 23"/>
          <p:cNvSpPr/>
          <p:nvPr/>
        </p:nvSpPr>
        <p:spPr>
          <a:xfrm>
            <a:off x="960120" y="2880360"/>
            <a:ext cx="64008" cy="932688"/>
          </a:xfrm>
          <a:prstGeom prst="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1234440" y="3191256"/>
            <a:ext cx="6309360" cy="265176"/>
          </a:xfrm>
          <a:prstGeom prst="rect">
            <a:avLst/>
          </a:prstGeom>
          <a:noFill/>
        </p:spPr>
        <p:txBody>
          <a:bodyPr wrap="square" lIns="0" tIns="18288" rIns="0" bIns="18288" anchor="t">
            <a:noAutofit/>
          </a:bodyPr>
          <a:lstStyle/>
          <a:p>
            <a:pPr algn="l">
              <a:spcAft>
                <a:spcPts val="0"/>
              </a:spcAft>
            </a:pPr>
            <a:r>
              <a:rPr lang="en-CA" sz="1600" b="0" i="0">
                <a:solidFill>
                  <a:srgbClr val="595959"/>
                </a:solidFill>
                <a:latin typeface="Arial"/>
              </a:rPr>
              <a:t/>
            </a:r>
          </a:p>
        </p:txBody>
      </p:sp>
      <p:sp>
        <p:nvSpPr>
          <p:cNvPr id="27" name="TextBox 26"/>
          <p:cNvSpPr txBox="1"/>
          <p:nvPr/>
        </p:nvSpPr>
        <p:spPr>
          <a:xfrm>
            <a:off x="1234440" y="3465576"/>
            <a:ext cx="6309360" cy="265176"/>
          </a:xfrm>
          <a:prstGeom prst="rect">
            <a:avLst/>
          </a:prstGeom>
          <a:noFill/>
        </p:spPr>
        <p:txBody>
          <a:bodyPr wrap="square" lIns="0" tIns="18288" rIns="0" bIns="18288" anchor="t">
            <a:noAutofit/>
          </a:bodyPr>
          <a:lstStyle/>
          <a:p>
            <a:pPr algn="l">
              <a:spcAft>
                <a:spcPts val="0"/>
              </a:spcAft>
            </a:pPr>
            <a:r>
              <a:rPr lang="en-CA" sz="1600" b="0" i="0">
                <a:solidFill>
                  <a:srgbClr val="595959"/>
                </a:solidFill>
                <a:latin typeface="Arial"/>
              </a:rPr>
              <a:t/>
            </a:r>
          </a:p>
        </p:txBody>
      </p:sp>
      <p:sp>
        <p:nvSpPr>
          <p:cNvPr id="28" name="TextBox 27"/>
          <p:cNvSpPr txBox="1"/>
          <p:nvPr/>
        </p:nvSpPr>
        <p:spPr>
          <a:xfrm>
            <a:off x="960120" y="4041648"/>
            <a:ext cx="5588164" cy="228600"/>
          </a:xfrm>
          <a:prstGeom prst="rect">
            <a:avLst/>
          </a:prstGeom>
          <a:noFill/>
        </p:spPr>
        <p:txBody>
          <a:bodyPr wrap="square" lIns="0" tIns="18288" rIns="0" bIns="18288" anchor="t">
            <a:noAutofit/>
          </a:bodyPr>
          <a:lstStyle/>
          <a:p>
            <a:pPr algn="l">
              <a:spcAft>
                <a:spcPts val="0"/>
              </a:spcAft>
            </a:pPr>
            <a:r>
              <a:rPr lang="en-CA" sz="1400" b="1" i="0">
                <a:solidFill>
                  <a:srgbClr val="007684"/>
                </a:solidFill>
                <a:latin typeface="Arial"/>
              </a:rPr>
              <a:t>Day 1 </a:t>
            </a:r>
            <a:r>
              <a:rPr sz="1400" b="1" i="0">
                <a:solidFill>
                  <a:srgbClr val="007684"/>
                </a:solidFill>
                <a:latin typeface="Arial"/>
              </a:rPr>
              <a:t>IMDRF </a:t>
            </a:r>
            <a:r>
              <a:rPr lang="en-CA" sz="1400" b="1" i="0">
                <a:solidFill>
                  <a:srgbClr val="007684"/>
                </a:solidFill>
                <a:latin typeface="Arial"/>
              </a:rPr>
              <a:t>Industry Joint Workshop  </a:t>
            </a:r>
            <a:r>
              <a:rPr sz="1400" b="1" i="0">
                <a:solidFill>
                  <a:srgbClr val="007684"/>
                </a:solidFill>
                <a:latin typeface="Arial"/>
              </a:rPr>
              <a:t>| </a:t>
            </a:r>
            <a:r>
              <a:rPr lang="en-CA" sz="1400" b="1" i="0">
                <a:solidFill>
                  <a:srgbClr val="007684"/>
                </a:solidFill>
                <a:latin typeface="Arial"/>
              </a:rPr>
              <a:t> 14</a:t>
            </a:r>
            <a:r>
              <a:rPr sz="1400" b="1" i="0">
                <a:solidFill>
                  <a:srgbClr val="007684"/>
                </a:solidFill>
                <a:latin typeface="Arial"/>
              </a:rPr>
              <a:t> September 2026</a:t>
            </a:r>
          </a:p>
        </p:txBody>
      </p:sp>
      <p:pic>
        <p:nvPicPr>
          <p:cNvPr id="29" name="Picture 28" descr="footer-bg.jpg"/>
          <p:cNvPicPr>
            <a:picLocks noChangeAspect="1"/>
          </p:cNvPicPr>
          <p:nvPr/>
        </p:nvPicPr>
        <p:blipFill>
          <a:blip r:embed="rId3"/>
          <a:stretch>
            <a:fillRect/>
          </a:stretch>
        </p:blipFill>
        <p:spPr>
          <a:xfrm>
            <a:off x="0" y="4562856"/>
            <a:ext cx="9144000" cy="594360"/>
          </a:xfrm>
          <a:prstGeom prst="rect">
            <a:avLst/>
          </a:prstGeom>
        </p:spPr>
      </p:pic>
      <p:pic>
        <p:nvPicPr>
          <p:cNvPr id="30" name="Picture 29" descr="cover-logo-1.png"/>
          <p:cNvPicPr>
            <a:picLocks noChangeAspect="1"/>
          </p:cNvPicPr>
          <p:nvPr/>
        </p:nvPicPr>
        <p:blipFill>
          <a:blip r:embed="rId4"/>
          <a:stretch>
            <a:fillRect/>
          </a:stretch>
        </p:blipFill>
        <p:spPr>
          <a:xfrm>
            <a:off x="211226" y="4759452"/>
            <a:ext cx="2428646" cy="248716"/>
          </a:xfrm>
          <a:prstGeom prst="rect">
            <a:avLst/>
          </a:prstGeom>
        </p:spPr>
      </p:pic>
      <p:pic>
        <p:nvPicPr>
          <p:cNvPr id="31" name="Picture 30" descr="cover-logo-2.png"/>
          <p:cNvPicPr>
            <a:picLocks noChangeAspect="1"/>
          </p:cNvPicPr>
          <p:nvPr/>
        </p:nvPicPr>
        <p:blipFill>
          <a:blip r:embed="rId5"/>
          <a:stretch>
            <a:fillRect/>
          </a:stretch>
        </p:blipFill>
        <p:spPr>
          <a:xfrm>
            <a:off x="2851099" y="4628692"/>
            <a:ext cx="1668780" cy="449884"/>
          </a:xfrm>
          <a:prstGeom prst="rect">
            <a:avLst/>
          </a:prstGeom>
        </p:spPr>
      </p:pic>
      <p:sp>
        <p:nvSpPr>
          <p:cNvPr id="32" name="Snip and Round Single Corner Rectangle 31"/>
          <p:cNvSpPr/>
          <p:nvPr/>
        </p:nvSpPr>
        <p:spPr>
          <a:xfrm>
            <a:off x="7938820" y="0"/>
            <a:ext cx="1205179" cy="376732"/>
          </a:xfrm>
          <a:prstGeom prst="snipRoundRect">
            <a:avLst>
              <a:gd name="adj1" fmla="val 16667"/>
              <a:gd name="adj2" fmla="val 0"/>
            </a:avLst>
          </a:prstGeom>
          <a:solidFill>
            <a:srgbClr val="F1E3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3" name="Picture 32" descr="cover-title.png"/>
          <p:cNvPicPr>
            <a:picLocks noChangeAspect="1"/>
          </p:cNvPicPr>
          <p:nvPr/>
        </p:nvPicPr>
        <p:blipFill>
          <a:blip r:embed="rId6"/>
          <a:stretch>
            <a:fillRect/>
          </a:stretch>
        </p:blipFill>
        <p:spPr>
          <a:xfrm>
            <a:off x="8103412" y="21945"/>
            <a:ext cx="951890" cy="278892"/>
          </a:xfrm>
          <a:prstGeom prst="rect">
            <a:avLst/>
          </a:prstGeom>
        </p:spPr>
      </p:pic>
      <p:sp>
        <p:nvSpPr>
          <p:cNvPr id="2" name="TextBox 24">
            <a:extLst>
              <a:ext uri="{FF2B5EF4-FFF2-40B4-BE49-F238E27FC236}">
                <a16:creationId xmlns:a16="http://schemas.microsoft.com/office/drawing/2014/main" id="{5879B89C-EF63-5BBA-2B63-405AC77D356F}"/>
              </a:ext>
            </a:extLst>
          </p:cNvPr>
          <p:cNvSpPr txBox="1"/>
          <p:nvPr/>
        </p:nvSpPr>
        <p:spPr>
          <a:xfrm>
            <a:off x="1228541" y="2835620"/>
            <a:ext cx="6309360" cy="426045"/>
          </a:xfrm>
          <a:prstGeom prst="rect">
            <a:avLst/>
          </a:prstGeom>
          <a:noFill/>
        </p:spPr>
        <p:txBody>
          <a:bodyPr wrap="square" lIns="18288" tIns="18288" rIns="18288" bIns="18288" anchor="t">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l">
              <a:spcBef>
                <a:spcPts val="0"/>
              </a:spcBef>
              <a:spcAft>
                <a:spcPts val="0"/>
              </a:spcAft>
            </a:pPr>
            <a:r>
              <a:rPr lang="en-CA" sz="2000" b="1" i="0">
                <a:solidFill>
                  <a:srgbClr val="0B5394"/>
                </a:solidFill>
                <a:latin typeface="Arial"/>
              </a:rPr>
              <a:t>Danny Kim, PharmD, MS  ·  WELT</a:t>
            </a:r>
            <a:endParaRPr sz="2000" b="1" i="0">
              <a:solidFill>
                <a:srgbClr val="0B5394"/>
              </a:solidFill>
              <a:latin typeface="Arial"/>
            </a:endParaRPr>
          </a:p>
        </p:txBody>
      </p:sp>
    </p:spTree>
    <p:extLst>
      <p:ext uri="{BB962C8B-B14F-4D97-AF65-F5344CB8AC3E}">
        <p14:creationId xmlns:p14="http://schemas.microsoft.com/office/powerpoint/2010/main" val="3982544710"/>
      </p:ext>
    </p:extLst>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66928" y="274320"/>
            <a:ext cx="7955279" cy="274320"/>
          </a:xfrm>
          <a:prstGeom prst="rect">
            <a:avLst/>
          </a:prstGeom>
          <a:noFill/>
        </p:spPr>
        <p:txBody>
          <a:bodyPr wrap="square" anchor="t" lIns="0" rIns="0" tIns="0" bIns="0">
            <a:spAutoFit/>
          </a:bodyPr>
          <a:lstStyle/>
          <a:p>
            <a:pPr algn="l"/>
            <a:r>
              <a:rPr sz="950" b="1" i="0">
                <a:solidFill>
                  <a:srgbClr val="0097A7"/>
                </a:solidFill>
                <a:latin typeface="Arial"/>
              </a:rPr>
              <a:t>INDUSTRY CASE STUDY  ·  SESSION 1 FOCUS</a:t>
            </a:r>
          </a:p>
        </p:txBody>
      </p:sp>
      <p:sp>
        <p:nvSpPr>
          <p:cNvPr id="3" name="TextBox 2"/>
          <p:cNvSpPr txBox="1"/>
          <p:nvPr/>
        </p:nvSpPr>
        <p:spPr>
          <a:xfrm>
            <a:off x="566928" y="530352"/>
            <a:ext cx="8138160" cy="868680"/>
          </a:xfrm>
          <a:prstGeom prst="rect">
            <a:avLst/>
          </a:prstGeom>
          <a:noFill/>
        </p:spPr>
        <p:txBody>
          <a:bodyPr wrap="square" anchor="t" lIns="0" rIns="0" tIns="0" bIns="0">
            <a:spAutoFit/>
          </a:bodyPr>
          <a:lstStyle/>
          <a:p>
            <a:pPr algn="l">
              <a:lnSpc>
                <a:spcPct val="100000"/>
              </a:lnSpc>
            </a:pPr>
            <a:r>
              <a:rPr sz="2500" b="1" i="0">
                <a:solidFill>
                  <a:srgbClr val="0B5394"/>
                </a:solidFill>
                <a:latin typeface="Arial"/>
              </a:rPr>
              <a:t>Three messages</a:t>
            </a:r>
          </a:p>
        </p:txBody>
      </p:sp>
      <p:sp>
        <p:nvSpPr>
          <p:cNvPr id="4" name="TextBox 3"/>
          <p:cNvSpPr txBox="1"/>
          <p:nvPr/>
        </p:nvSpPr>
        <p:spPr>
          <a:xfrm>
            <a:off x="566928" y="4828032"/>
            <a:ext cx="6400800" cy="274320"/>
          </a:xfrm>
          <a:prstGeom prst="rect">
            <a:avLst/>
          </a:prstGeom>
          <a:noFill/>
        </p:spPr>
        <p:txBody>
          <a:bodyPr wrap="square" anchor="t" lIns="0" rIns="0" tIns="0" bIns="0">
            <a:spAutoFit/>
          </a:bodyPr>
          <a:lstStyle/>
          <a:p>
            <a:pPr algn="l"/>
            <a:r>
              <a:rPr sz="800" b="0" i="0">
                <a:solidFill>
                  <a:srgbClr val="595959"/>
                </a:solidFill>
                <a:latin typeface="Arial"/>
              </a:rPr>
              <a:t>Day 1  ·  IMDRF Industry Joint Workshop  ·  14 September 2026</a:t>
            </a:r>
          </a:p>
        </p:txBody>
      </p:sp>
      <p:sp>
        <p:nvSpPr>
          <p:cNvPr id="5" name="TextBox 4"/>
          <p:cNvSpPr txBox="1"/>
          <p:nvPr/>
        </p:nvSpPr>
        <p:spPr>
          <a:xfrm>
            <a:off x="566928" y="1353312"/>
            <a:ext cx="2487168" cy="548640"/>
          </a:xfrm>
          <a:prstGeom prst="rect">
            <a:avLst/>
          </a:prstGeom>
          <a:noFill/>
        </p:spPr>
        <p:txBody>
          <a:bodyPr wrap="square" anchor="t" lIns="0" rIns="0" tIns="0" bIns="0">
            <a:spAutoFit/>
          </a:bodyPr>
          <a:lstStyle/>
          <a:p>
            <a:pPr algn="ctr"/>
            <a:r>
              <a:rPr sz="3000" b="1" i="0">
                <a:solidFill>
                  <a:srgbClr val="0097A7"/>
                </a:solidFill>
                <a:latin typeface="Arial"/>
              </a:rPr>
              <a:t>01</a:t>
            </a:r>
          </a:p>
        </p:txBody>
      </p:sp>
      <p:sp>
        <p:nvSpPr>
          <p:cNvPr id="6" name="Rectangle 5"/>
          <p:cNvSpPr/>
          <p:nvPr/>
        </p:nvSpPr>
        <p:spPr>
          <a:xfrm>
            <a:off x="704088" y="1975104"/>
            <a:ext cx="2212848" cy="18288"/>
          </a:xfrm>
          <a:prstGeom prst="rect">
            <a:avLst/>
          </a:prstGeom>
          <a:solidFill>
            <a:srgbClr val="0097A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2084831"/>
            <a:ext cx="2487168" cy="914400"/>
          </a:xfrm>
          <a:prstGeom prst="rect">
            <a:avLst/>
          </a:prstGeom>
          <a:noFill/>
        </p:spPr>
        <p:txBody>
          <a:bodyPr wrap="square" anchor="t" lIns="0" rIns="0" tIns="0" bIns="0">
            <a:spAutoFit/>
          </a:bodyPr>
          <a:lstStyle/>
          <a:p>
            <a:pPr algn="ctr">
              <a:lnSpc>
                <a:spcPct val="100000"/>
              </a:lnSpc>
            </a:pPr>
            <a:r>
              <a:rPr sz="1250" b="1" i="0">
                <a:solidFill>
                  <a:srgbClr val="0B5394"/>
                </a:solidFill>
                <a:latin typeface="Arial"/>
              </a:rPr>
              <a:t>Managing classification differences across jurisdictions</a:t>
            </a:r>
          </a:p>
        </p:txBody>
      </p:sp>
      <p:sp>
        <p:nvSpPr>
          <p:cNvPr id="8" name="TextBox 7"/>
          <p:cNvSpPr txBox="1"/>
          <p:nvPr/>
        </p:nvSpPr>
        <p:spPr>
          <a:xfrm>
            <a:off x="566928" y="3054096"/>
            <a:ext cx="2487168" cy="1371600"/>
          </a:xfrm>
          <a:prstGeom prst="rect">
            <a:avLst/>
          </a:prstGeom>
          <a:noFill/>
        </p:spPr>
        <p:txBody>
          <a:bodyPr wrap="square" anchor="t" lIns="0" rIns="0" tIns="0" bIns="0">
            <a:spAutoFit/>
          </a:bodyPr>
          <a:lstStyle/>
          <a:p>
            <a:pPr algn="ctr">
              <a:lnSpc>
                <a:spcPct val="108000"/>
              </a:lnSpc>
            </a:pPr>
            <a:r>
              <a:rPr sz="1100" b="0" i="0">
                <a:solidFill>
                  <a:srgbClr val="212121"/>
                </a:solidFill>
                <a:latin typeface="Arial"/>
              </a:rPr>
              <a:t>The same insomnia CBT is graded five ways. The class number is not the problem — the evidence bar behind it is.</a:t>
            </a:r>
          </a:p>
        </p:txBody>
      </p:sp>
      <p:sp>
        <p:nvSpPr>
          <p:cNvPr id="9" name="TextBox 8"/>
          <p:cNvSpPr txBox="1"/>
          <p:nvPr/>
        </p:nvSpPr>
        <p:spPr>
          <a:xfrm>
            <a:off x="3346704" y="1353312"/>
            <a:ext cx="2487168" cy="548640"/>
          </a:xfrm>
          <a:prstGeom prst="rect">
            <a:avLst/>
          </a:prstGeom>
          <a:noFill/>
        </p:spPr>
        <p:txBody>
          <a:bodyPr wrap="square" anchor="t" lIns="0" rIns="0" tIns="0" bIns="0">
            <a:spAutoFit/>
          </a:bodyPr>
          <a:lstStyle/>
          <a:p>
            <a:pPr algn="ctr"/>
            <a:r>
              <a:rPr sz="3000" b="1" i="0">
                <a:solidFill>
                  <a:srgbClr val="FFAB40"/>
                </a:solidFill>
                <a:latin typeface="Arial"/>
              </a:rPr>
              <a:t>02</a:t>
            </a:r>
          </a:p>
        </p:txBody>
      </p:sp>
      <p:sp>
        <p:nvSpPr>
          <p:cNvPr id="10" name="Rectangle 9"/>
          <p:cNvSpPr/>
          <p:nvPr/>
        </p:nvSpPr>
        <p:spPr>
          <a:xfrm>
            <a:off x="3483864" y="1975104"/>
            <a:ext cx="2212848" cy="18288"/>
          </a:xfrm>
          <a:prstGeom prst="rect">
            <a:avLst/>
          </a:prstGeom>
          <a:solidFill>
            <a:srgbClr val="FFAB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346704" y="2084831"/>
            <a:ext cx="2487168" cy="914400"/>
          </a:xfrm>
          <a:prstGeom prst="rect">
            <a:avLst/>
          </a:prstGeom>
          <a:noFill/>
        </p:spPr>
        <p:txBody>
          <a:bodyPr wrap="square" anchor="t" lIns="0" rIns="0" tIns="0" bIns="0">
            <a:spAutoFit/>
          </a:bodyPr>
          <a:lstStyle/>
          <a:p>
            <a:pPr algn="ctr">
              <a:lnSpc>
                <a:spcPct val="100000"/>
              </a:lnSpc>
            </a:pPr>
            <a:r>
              <a:rPr sz="1250" b="1" i="0">
                <a:solidFill>
                  <a:srgbClr val="0B5394"/>
                </a:solidFill>
                <a:latin typeface="Arial"/>
              </a:rPr>
              <a:t>Impact on regulatory pathways and evidence experience</a:t>
            </a:r>
          </a:p>
        </p:txBody>
      </p:sp>
      <p:sp>
        <p:nvSpPr>
          <p:cNvPr id="12" name="TextBox 11"/>
          <p:cNvSpPr txBox="1"/>
          <p:nvPr/>
        </p:nvSpPr>
        <p:spPr>
          <a:xfrm>
            <a:off x="3346704" y="3054096"/>
            <a:ext cx="2487168" cy="1371600"/>
          </a:xfrm>
          <a:prstGeom prst="rect">
            <a:avLst/>
          </a:prstGeom>
          <a:noFill/>
        </p:spPr>
        <p:txBody>
          <a:bodyPr wrap="square" anchor="t" lIns="0" rIns="0" tIns="0" bIns="0">
            <a:spAutoFit/>
          </a:bodyPr>
          <a:lstStyle/>
          <a:p>
            <a:pPr algn="ctr">
              <a:lnSpc>
                <a:spcPct val="108000"/>
              </a:lnSpc>
            </a:pPr>
            <a:r>
              <a:rPr sz="1100" b="0" i="0">
                <a:solidFill>
                  <a:srgbClr val="212121"/>
                </a:solidFill>
                <a:latin typeface="Arial"/>
              </a:rPr>
              <a:t>Other devices cross borders on a bridging study. SaMD often repeats the full trial — and no one says in advance how foreign data will be read.</a:t>
            </a:r>
          </a:p>
        </p:txBody>
      </p:sp>
      <p:sp>
        <p:nvSpPr>
          <p:cNvPr id="13" name="TextBox 12"/>
          <p:cNvSpPr txBox="1"/>
          <p:nvPr/>
        </p:nvSpPr>
        <p:spPr>
          <a:xfrm>
            <a:off x="6126480" y="1353312"/>
            <a:ext cx="2487168" cy="548640"/>
          </a:xfrm>
          <a:prstGeom prst="rect">
            <a:avLst/>
          </a:prstGeom>
          <a:noFill/>
        </p:spPr>
        <p:txBody>
          <a:bodyPr wrap="square" anchor="t" lIns="0" rIns="0" tIns="0" bIns="0">
            <a:spAutoFit/>
          </a:bodyPr>
          <a:lstStyle/>
          <a:p>
            <a:pPr algn="ctr"/>
            <a:r>
              <a:rPr sz="3000" b="1" i="0">
                <a:solidFill>
                  <a:srgbClr val="0B5394"/>
                </a:solidFill>
                <a:latin typeface="Arial"/>
              </a:rPr>
              <a:t>03</a:t>
            </a:r>
          </a:p>
        </p:txBody>
      </p:sp>
      <p:sp>
        <p:nvSpPr>
          <p:cNvPr id="14" name="Rectangle 13"/>
          <p:cNvSpPr/>
          <p:nvPr/>
        </p:nvSpPr>
        <p:spPr>
          <a:xfrm>
            <a:off x="6263640" y="1975104"/>
            <a:ext cx="2212848" cy="18288"/>
          </a:xfrm>
          <a:prstGeom prst="rect">
            <a:avLst/>
          </a:prstGeom>
          <a:solidFill>
            <a:srgbClr val="0B539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126480" y="2084831"/>
            <a:ext cx="2487168" cy="914400"/>
          </a:xfrm>
          <a:prstGeom prst="rect">
            <a:avLst/>
          </a:prstGeom>
          <a:noFill/>
        </p:spPr>
        <p:txBody>
          <a:bodyPr wrap="square" anchor="t" lIns="0" rIns="0" tIns="0" bIns="0">
            <a:spAutoFit/>
          </a:bodyPr>
          <a:lstStyle/>
          <a:p>
            <a:pPr algn="ctr">
              <a:lnSpc>
                <a:spcPct val="100000"/>
              </a:lnSpc>
            </a:pPr>
            <a:r>
              <a:rPr sz="1250" b="1" i="0">
                <a:solidFill>
                  <a:srgbClr val="0B5394"/>
                </a:solidFill>
                <a:latin typeface="Arial"/>
              </a:rPr>
              <a:t>Opportunities for convergence</a:t>
            </a:r>
          </a:p>
        </p:txBody>
      </p:sp>
      <p:sp>
        <p:nvSpPr>
          <p:cNvPr id="16" name="TextBox 15"/>
          <p:cNvSpPr txBox="1"/>
          <p:nvPr/>
        </p:nvSpPr>
        <p:spPr>
          <a:xfrm>
            <a:off x="6126480" y="3054096"/>
            <a:ext cx="2487168" cy="1371600"/>
          </a:xfrm>
          <a:prstGeom prst="rect">
            <a:avLst/>
          </a:prstGeom>
          <a:noFill/>
        </p:spPr>
        <p:txBody>
          <a:bodyPr wrap="square" anchor="t" lIns="0" rIns="0" tIns="0" bIns="0">
            <a:spAutoFit/>
          </a:bodyPr>
          <a:lstStyle/>
          <a:p>
            <a:pPr algn="ctr">
              <a:lnSpc>
                <a:spcPct val="108000"/>
              </a:lnSpc>
            </a:pPr>
            <a:r>
              <a:rPr sz="1100" b="0" i="0">
                <a:solidFill>
                  <a:srgbClr val="212121"/>
                </a:solidFill>
                <a:latin typeface="Arial"/>
              </a:rPr>
              <a:t>Convergence is starting — under EU MDR Rule 11, DTx is now graded by risk, usually Class IIa rather than Class I. But while each country's evidence bar stays unwritten, the rest cannot follow.</a:t>
            </a:r>
          </a:p>
        </p:txBody>
      </p:sp>
      <p:sp>
        <p:nvSpPr>
          <p:cNvPr id="17" name="Rectangle 16"/>
          <p:cNvSpPr/>
          <p:nvPr/>
        </p:nvSpPr>
        <p:spPr>
          <a:xfrm>
            <a:off x="566928" y="4389120"/>
            <a:ext cx="7882127" cy="384048"/>
          </a:xfrm>
          <a:prstGeom prst="rect">
            <a:avLst/>
          </a:prstGeom>
          <a:solidFill>
            <a:srgbClr val="F0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58368" y="4407408"/>
            <a:ext cx="7699248" cy="365760"/>
          </a:xfrm>
          <a:prstGeom prst="rect">
            <a:avLst/>
          </a:prstGeom>
          <a:noFill/>
        </p:spPr>
        <p:txBody>
          <a:bodyPr wrap="square" anchor="ctr" lIns="0" rIns="0" tIns="0" bIns="0">
            <a:spAutoFit/>
          </a:bodyPr>
          <a:lstStyle/>
          <a:p>
            <a:pPr algn="ctr"/>
            <a:r>
              <a:rPr sz="1250" b="1" i="0">
                <a:solidFill>
                  <a:srgbClr val="0B5394"/>
                </a:solidFill>
                <a:latin typeface="Arial"/>
              </a:rPr>
              <a:t>Same intervention. Five verdicts. No exchange rate between them — yet.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66928" y="274320"/>
            <a:ext cx="7955279" cy="274320"/>
          </a:xfrm>
          <a:prstGeom prst="rect">
            <a:avLst/>
          </a:prstGeom>
          <a:noFill/>
        </p:spPr>
        <p:txBody>
          <a:bodyPr wrap="square" anchor="t" lIns="0" rIns="0" tIns="0" bIns="0">
            <a:spAutoFit/>
          </a:bodyPr>
          <a:lstStyle/>
          <a:p>
            <a:pPr algn="l"/>
            <a:r>
              <a:rPr sz="950" b="1" i="0">
                <a:solidFill>
                  <a:srgbClr val="0097A7"/>
                </a:solidFill>
                <a:latin typeface="Arial"/>
              </a:rPr>
              <a:t>PART A  ·  CLASSIFICATION DIFFERENCES</a:t>
            </a:r>
          </a:p>
        </p:txBody>
      </p:sp>
      <p:sp>
        <p:nvSpPr>
          <p:cNvPr id="3" name="TextBox 2"/>
          <p:cNvSpPr txBox="1"/>
          <p:nvPr/>
        </p:nvSpPr>
        <p:spPr>
          <a:xfrm>
            <a:off x="566928" y="530352"/>
            <a:ext cx="8138160" cy="868680"/>
          </a:xfrm>
          <a:prstGeom prst="rect">
            <a:avLst/>
          </a:prstGeom>
          <a:noFill/>
        </p:spPr>
        <p:txBody>
          <a:bodyPr wrap="square" anchor="t" lIns="0" rIns="0" tIns="0" bIns="0">
            <a:spAutoFit/>
          </a:bodyPr>
          <a:lstStyle/>
          <a:p>
            <a:pPr algn="l">
              <a:lnSpc>
                <a:spcPct val="100000"/>
              </a:lnSpc>
            </a:pPr>
            <a:r>
              <a:rPr sz="2500" b="1" i="0">
                <a:solidFill>
                  <a:srgbClr val="0B5394"/>
                </a:solidFill>
                <a:latin typeface="Arial"/>
              </a:rPr>
              <a:t>The same intervention, graded five ways</a:t>
            </a:r>
          </a:p>
        </p:txBody>
      </p:sp>
      <p:sp>
        <p:nvSpPr>
          <p:cNvPr id="4" name="TextBox 3"/>
          <p:cNvSpPr txBox="1"/>
          <p:nvPr/>
        </p:nvSpPr>
        <p:spPr>
          <a:xfrm>
            <a:off x="566928" y="4828032"/>
            <a:ext cx="6400800" cy="274320"/>
          </a:xfrm>
          <a:prstGeom prst="rect">
            <a:avLst/>
          </a:prstGeom>
          <a:noFill/>
        </p:spPr>
        <p:txBody>
          <a:bodyPr wrap="square" anchor="t" lIns="0" rIns="0" tIns="0" bIns="0">
            <a:spAutoFit/>
          </a:bodyPr>
          <a:lstStyle/>
          <a:p>
            <a:pPr algn="l"/>
            <a:r>
              <a:rPr sz="800" b="0" i="0">
                <a:solidFill>
                  <a:srgbClr val="595959"/>
                </a:solidFill>
                <a:latin typeface="Arial"/>
              </a:rPr>
              <a:t>Day 1  ·  IMDRF Industry Joint Workshop  ·  14 September 2026</a:t>
            </a:r>
          </a:p>
        </p:txBody>
      </p:sp>
      <p:sp>
        <p:nvSpPr>
          <p:cNvPr id="5" name="TextBox 4"/>
          <p:cNvSpPr txBox="1"/>
          <p:nvPr/>
        </p:nvSpPr>
        <p:spPr>
          <a:xfrm>
            <a:off x="566928" y="1600200"/>
            <a:ext cx="7955279" cy="2926080"/>
          </a:xfrm>
          <a:prstGeom prst="rect">
            <a:avLst/>
          </a:prstGeom>
          <a:noFill/>
        </p:spPr>
        <p:txBody>
          <a:bodyPr wrap="square" anchor="t" lIns="0" rIns="0" tIns="0" bIns="0">
            <a:spAutoFit/>
          </a:bodyPr>
          <a:lstStyle/>
          <a:p>
            <a:pPr algn="l">
              <a:lnSpc>
                <a:spcPct val="115000"/>
              </a:lnSpc>
            </a:pPr>
            <a:r>
              <a:rPr sz="1500" b="0" i="0">
                <a:solidFill>
                  <a:srgbClr val="212121"/>
                </a:solidFill>
                <a:latin typeface="Arial"/>
              </a:rPr>
              <a:t>Digital CBT for insomnia is the closest thing this field has to a controlled experiment: the same intervention, the same indication, nearly the same clinical content, authorized in five jurisdictions.</a:t>
            </a:r>
          </a:p>
          <a:p>
            <a:pPr algn="l">
              <a:lnSpc>
                <a:spcPct val="115000"/>
              </a:lnSpc>
            </a:pPr>
            <a:r>
              <a:rPr sz="1500" b="0" i="0">
                <a:solidFill>
                  <a:srgbClr val="212121"/>
                </a:solidFill>
                <a:latin typeface="Arial"/>
              </a:rPr>
              <a:t/>
            </a:r>
          </a:p>
          <a:p>
            <a:pPr algn="l">
              <a:lnSpc>
                <a:spcPct val="115000"/>
              </a:lnSpc>
            </a:pPr>
            <a:r>
              <a:rPr sz="1500" b="0" i="0">
                <a:solidFill>
                  <a:srgbClr val="212121"/>
                </a:solidFill>
                <a:latin typeface="Arial"/>
              </a:rPr>
              <a:t>It gets graded five ways. Not a device in one. The lowest self-declared class in another. The middle class in three more. Every row here is from the regulators' own published mapping tables, not my reading.</a:t>
            </a:r>
          </a:p>
          <a:p>
            <a:pPr algn="l">
              <a:lnSpc>
                <a:spcPct val="115000"/>
              </a:lnSpc>
            </a:pPr>
            <a:r>
              <a:rPr sz="1500" b="0" i="0">
                <a:solidFill>
                  <a:srgbClr val="212121"/>
                </a:solidFill>
                <a:latin typeface="Arial"/>
              </a:rPr>
              <a:t/>
            </a:r>
          </a:p>
          <a:p>
            <a:pPr algn="l">
              <a:lnSpc>
                <a:spcPct val="115000"/>
              </a:lnSpc>
            </a:pPr>
            <a:r>
              <a:rPr sz="1500" b="0" i="0">
                <a:solidFill>
                  <a:srgbClr val="212121"/>
                </a:solidFill>
                <a:latin typeface="Arial"/>
              </a:rPr>
              <a:t>Five class numbers would not matter if they meant the same work. They don't: </a:t>
            </a:r>
            <a:r>
              <a:rPr sz="1500" b="1" i="0">
                <a:solidFill>
                  <a:srgbClr val="0B5394"/>
                </a:solidFill>
                <a:latin typeface="Arial"/>
              </a:rPr>
              <a:t>each one sets a different evidence 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66928" y="274320"/>
            <a:ext cx="7955279" cy="274320"/>
          </a:xfrm>
          <a:prstGeom prst="rect">
            <a:avLst/>
          </a:prstGeom>
          <a:noFill/>
        </p:spPr>
        <p:txBody>
          <a:bodyPr wrap="square" anchor="t" lIns="0" rIns="0" tIns="0" bIns="0">
            <a:spAutoFit/>
          </a:bodyPr>
          <a:lstStyle/>
          <a:p>
            <a:pPr algn="l"/>
            <a:r>
              <a:rPr sz="950" b="1" i="0">
                <a:solidFill>
                  <a:srgbClr val="0097A7"/>
                </a:solidFill>
                <a:latin typeface="Arial"/>
              </a:rPr>
              <a:t>PART A  ·  CLASSIFICATION DIFFERENCES</a:t>
            </a:r>
          </a:p>
        </p:txBody>
      </p:sp>
      <p:sp>
        <p:nvSpPr>
          <p:cNvPr id="3" name="TextBox 2"/>
          <p:cNvSpPr txBox="1"/>
          <p:nvPr/>
        </p:nvSpPr>
        <p:spPr>
          <a:xfrm>
            <a:off x="566928" y="530352"/>
            <a:ext cx="8138160" cy="868680"/>
          </a:xfrm>
          <a:prstGeom prst="rect">
            <a:avLst/>
          </a:prstGeom>
          <a:noFill/>
        </p:spPr>
        <p:txBody>
          <a:bodyPr wrap="square" anchor="t" lIns="0" rIns="0" tIns="0" bIns="0">
            <a:spAutoFit/>
          </a:bodyPr>
          <a:lstStyle/>
          <a:p>
            <a:pPr algn="l">
              <a:lnSpc>
                <a:spcPct val="100000"/>
              </a:lnSpc>
            </a:pPr>
            <a:r>
              <a:rPr sz="2500" b="1" i="0">
                <a:solidFill>
                  <a:srgbClr val="0B5394"/>
                </a:solidFill>
                <a:latin typeface="Arial"/>
              </a:rPr>
              <a:t>Same software, five different evidence bars</a:t>
            </a:r>
          </a:p>
        </p:txBody>
      </p:sp>
      <p:sp>
        <p:nvSpPr>
          <p:cNvPr id="4" name="TextBox 3"/>
          <p:cNvSpPr txBox="1"/>
          <p:nvPr/>
        </p:nvSpPr>
        <p:spPr>
          <a:xfrm>
            <a:off x="566928" y="4828032"/>
            <a:ext cx="6400800" cy="274320"/>
          </a:xfrm>
          <a:prstGeom prst="rect">
            <a:avLst/>
          </a:prstGeom>
          <a:noFill/>
        </p:spPr>
        <p:txBody>
          <a:bodyPr wrap="square" anchor="t" lIns="0" rIns="0" tIns="0" bIns="0">
            <a:spAutoFit/>
          </a:bodyPr>
          <a:lstStyle/>
          <a:p>
            <a:pPr algn="l"/>
            <a:r>
              <a:rPr sz="800" b="0" i="0">
                <a:solidFill>
                  <a:srgbClr val="595959"/>
                </a:solidFill>
                <a:latin typeface="Arial"/>
              </a:rPr>
              <a:t>Day 1  ·  IMDRF Industry Joint Workshop  ·  14 September 2026</a:t>
            </a:r>
          </a:p>
        </p:txBody>
      </p:sp>
      <p:graphicFrame>
        <p:nvGraphicFramePr>
          <p:cNvPr id="5" name="Table 4"/>
          <p:cNvGraphicFramePr>
            <a:graphicFrameLocks noGrp="1"/>
          </p:cNvGraphicFramePr>
          <p:nvPr/>
        </p:nvGraphicFramePr>
        <p:xfrm>
          <a:off x="566928" y="1536192"/>
          <a:ext cx="7882128" cy="2743200"/>
        </p:xfrm>
        <a:graphic>
          <a:graphicData uri="http://schemas.openxmlformats.org/drawingml/2006/table">
            <a:tbl>
              <a:tblPr>
                <a:tableStyleId>{5C22544A-7EE6-4342-B048-85BDC9FD1C3A}</a:tableStyleId>
              </a:tblPr>
              <a:tblGrid>
                <a:gridCol w="1920240"/>
                <a:gridCol w="1737360"/>
                <a:gridCol w="4224528"/>
              </a:tblGrid>
              <a:tr h="457200">
                <a:tc>
                  <a:txBody>
                    <a:bodyPr wrap="square"/>
                    <a:lstStyle/>
                    <a:p>
                      <a:r>
                        <a:rPr sz="1100" b="1" i="0">
                          <a:solidFill>
                            <a:srgbClr val="FFFFFF"/>
                          </a:solidFill>
                          <a:latin typeface="Arial"/>
                        </a:rPr>
                        <a:t>IMDRF country</a:t>
                      </a:r>
                    </a:p>
                  </a:txBody>
                  <a:tcPr marL="91440" marR="73152" marT="45720" marB="45720" anchor="ctr">
                    <a:solidFill>
                      <a:srgbClr val="0097A7"/>
                    </a:solidFill>
                  </a:tcPr>
                </a:tc>
                <a:tc>
                  <a:txBody>
                    <a:bodyPr wrap="square"/>
                    <a:lstStyle/>
                    <a:p>
                      <a:r>
                        <a:rPr sz="1100" b="1" i="0">
                          <a:solidFill>
                            <a:srgbClr val="FFFFFF"/>
                          </a:solidFill>
                          <a:latin typeface="Arial"/>
                        </a:rPr>
                        <a:t>Device class</a:t>
                      </a:r>
                    </a:p>
                  </a:txBody>
                  <a:tcPr marL="91440" marR="73152" marT="45720" marB="45720" anchor="ctr">
                    <a:solidFill>
                      <a:srgbClr val="0097A7"/>
                    </a:solidFill>
                  </a:tcPr>
                </a:tc>
                <a:tc>
                  <a:txBody>
                    <a:bodyPr wrap="square"/>
                    <a:lstStyle/>
                    <a:p>
                      <a:r>
                        <a:rPr sz="1100" b="1" i="0">
                          <a:solidFill>
                            <a:srgbClr val="FFFFFF"/>
                          </a:solidFill>
                          <a:latin typeface="Arial"/>
                        </a:rPr>
                        <a:t>Evidence bar to enter the market</a:t>
                      </a:r>
                    </a:p>
                  </a:txBody>
                  <a:tcPr marL="91440" marR="73152" marT="45720" marB="45720" anchor="ctr">
                    <a:solidFill>
                      <a:srgbClr val="0097A7"/>
                    </a:solidFill>
                  </a:tcPr>
                </a:tc>
              </a:tr>
              <a:tr h="457200">
                <a:tc>
                  <a:txBody>
                    <a:bodyPr wrap="square"/>
                    <a:lstStyle/>
                    <a:p>
                      <a:r>
                        <a:rPr sz="1100" b="1" i="0">
                          <a:solidFill>
                            <a:srgbClr val="0B5394"/>
                          </a:solidFill>
                          <a:latin typeface="Arial"/>
                        </a:rPr>
                        <a:t>Country 1</a:t>
                      </a:r>
                    </a:p>
                  </a:txBody>
                  <a:tcPr marL="91440" marR="73152" marT="45720" marB="45720" anchor="ctr">
                    <a:solidFill>
                      <a:srgbClr val="FFFFFF"/>
                    </a:solidFill>
                  </a:tcPr>
                </a:tc>
                <a:tc>
                  <a:txBody>
                    <a:bodyPr wrap="square"/>
                    <a:lstStyle/>
                    <a:p>
                      <a:r>
                        <a:rPr sz="1050" b="0" i="0">
                          <a:solidFill>
                            <a:srgbClr val="212121"/>
                          </a:solidFill>
                          <a:latin typeface="Arial"/>
                        </a:rPr>
                        <a:t>Not a device</a:t>
                      </a:r>
                    </a:p>
                  </a:txBody>
                  <a:tcPr marL="91440" marR="73152" marT="45720" marB="45720" anchor="ctr">
                    <a:solidFill>
                      <a:srgbClr val="FFFFFF"/>
                    </a:solidFill>
                  </a:tcPr>
                </a:tc>
                <a:tc>
                  <a:txBody>
                    <a:bodyPr wrap="square"/>
                    <a:lstStyle/>
                    <a:p>
                      <a:r>
                        <a:rPr sz="1050" b="0" i="0">
                          <a:solidFill>
                            <a:srgbClr val="212121"/>
                          </a:solidFill>
                          <a:latin typeface="Arial"/>
                        </a:rPr>
                        <a:t>None — a CBT tool on published guidelines is outside device regulation.</a:t>
                      </a:r>
                    </a:p>
                  </a:txBody>
                  <a:tcPr marL="91440" marR="73152" marT="45720" marB="45720" anchor="ctr">
                    <a:solidFill>
                      <a:srgbClr val="FFFFFF"/>
                    </a:solidFill>
                  </a:tcPr>
                </a:tc>
              </a:tr>
              <a:tr h="457200">
                <a:tc>
                  <a:txBody>
                    <a:bodyPr wrap="square"/>
                    <a:lstStyle/>
                    <a:p>
                      <a:r>
                        <a:rPr sz="1100" b="1" i="0">
                          <a:solidFill>
                            <a:srgbClr val="0B5394"/>
                          </a:solidFill>
                          <a:latin typeface="Arial"/>
                        </a:rPr>
                        <a:t>Country 2</a:t>
                      </a:r>
                    </a:p>
                  </a:txBody>
                  <a:tcPr marL="91440" marR="73152" marT="45720" marB="45720" anchor="ctr">
                    <a:solidFill>
                      <a:srgbClr val="EEEEEE"/>
                    </a:solidFill>
                  </a:tcPr>
                </a:tc>
                <a:tc>
                  <a:txBody>
                    <a:bodyPr wrap="square"/>
                    <a:lstStyle/>
                    <a:p>
                      <a:r>
                        <a:rPr sz="1050" b="0" i="0">
                          <a:solidFill>
                            <a:srgbClr val="212121"/>
                          </a:solidFill>
                          <a:latin typeface="Arial"/>
                        </a:rPr>
                        <a:t>Class I</a:t>
                      </a:r>
                    </a:p>
                  </a:txBody>
                  <a:tcPr marL="91440" marR="73152" marT="45720" marB="45720" anchor="ctr">
                    <a:solidFill>
                      <a:srgbClr val="EEEEEE"/>
                    </a:solidFill>
                  </a:tcPr>
                </a:tc>
                <a:tc>
                  <a:txBody>
                    <a:bodyPr wrap="square"/>
                    <a:lstStyle/>
                    <a:p>
                      <a:r>
                        <a:rPr sz="1050" b="0" i="0">
                          <a:solidFill>
                            <a:srgbClr val="212121"/>
                          </a:solidFill>
                          <a:latin typeface="Arial"/>
                        </a:rPr>
                        <a:t>Self-declaration; the clinical bar is set nationally, off the device route.</a:t>
                      </a:r>
                    </a:p>
                  </a:txBody>
                  <a:tcPr marL="91440" marR="73152" marT="45720" marB="45720" anchor="ctr">
                    <a:solidFill>
                      <a:srgbClr val="EEEEEE"/>
                    </a:solidFill>
                  </a:tcPr>
                </a:tc>
              </a:tr>
              <a:tr h="457200">
                <a:tc>
                  <a:txBody>
                    <a:bodyPr wrap="square"/>
                    <a:lstStyle/>
                    <a:p>
                      <a:r>
                        <a:rPr sz="1100" b="1" i="0">
                          <a:solidFill>
                            <a:srgbClr val="0B5394"/>
                          </a:solidFill>
                          <a:latin typeface="Arial"/>
                        </a:rPr>
                        <a:t>Country 3</a:t>
                      </a:r>
                    </a:p>
                  </a:txBody>
                  <a:tcPr marL="91440" marR="73152" marT="45720" marB="45720" anchor="ctr">
                    <a:solidFill>
                      <a:srgbClr val="FFFFFF"/>
                    </a:solidFill>
                  </a:tcPr>
                </a:tc>
                <a:tc>
                  <a:txBody>
                    <a:bodyPr wrap="square"/>
                    <a:lstStyle/>
                    <a:p>
                      <a:r>
                        <a:rPr sz="1050" b="0" i="0">
                          <a:solidFill>
                            <a:srgbClr val="212121"/>
                          </a:solidFill>
                          <a:latin typeface="Arial"/>
                        </a:rPr>
                        <a:t>Class II</a:t>
                      </a:r>
                    </a:p>
                  </a:txBody>
                  <a:tcPr marL="91440" marR="73152" marT="45720" marB="45720" anchor="ctr">
                    <a:solidFill>
                      <a:srgbClr val="FFFFFF"/>
                    </a:solidFill>
                  </a:tcPr>
                </a:tc>
                <a:tc>
                  <a:txBody>
                    <a:bodyPr wrap="square"/>
                    <a:lstStyle/>
                    <a:p>
                      <a:r>
                        <a:rPr sz="1050" b="0" i="0">
                          <a:solidFill>
                            <a:srgbClr val="212121"/>
                          </a:solidFill>
                          <a:latin typeface="Arial"/>
                        </a:rPr>
                        <a:t>Foreign data accepted on GCP-equivalence; no population test named.</a:t>
                      </a:r>
                    </a:p>
                  </a:txBody>
                  <a:tcPr marL="91440" marR="73152" marT="45720" marB="45720" anchor="ctr">
                    <a:solidFill>
                      <a:srgbClr val="FFFFFF"/>
                    </a:solidFill>
                  </a:tcPr>
                </a:tc>
              </a:tr>
              <a:tr h="457200">
                <a:tc>
                  <a:txBody>
                    <a:bodyPr wrap="square"/>
                    <a:lstStyle/>
                    <a:p>
                      <a:r>
                        <a:rPr sz="1100" b="1" i="0">
                          <a:solidFill>
                            <a:srgbClr val="0B5394"/>
                          </a:solidFill>
                          <a:latin typeface="Arial"/>
                        </a:rPr>
                        <a:t>Country 4</a:t>
                      </a:r>
                    </a:p>
                  </a:txBody>
                  <a:tcPr marL="91440" marR="73152" marT="45720" marB="45720" anchor="ctr">
                    <a:solidFill>
                      <a:srgbClr val="EEEEEE"/>
                    </a:solidFill>
                  </a:tcPr>
                </a:tc>
                <a:tc>
                  <a:txBody>
                    <a:bodyPr wrap="square"/>
                    <a:lstStyle/>
                    <a:p>
                      <a:r>
                        <a:rPr sz="1050" b="0" i="0">
                          <a:solidFill>
                            <a:srgbClr val="212121"/>
                          </a:solidFill>
                          <a:latin typeface="Arial"/>
                        </a:rPr>
                        <a:t>Class II</a:t>
                      </a:r>
                    </a:p>
                  </a:txBody>
                  <a:tcPr marL="91440" marR="73152" marT="45720" marB="45720" anchor="ctr">
                    <a:solidFill>
                      <a:srgbClr val="EEEEEE"/>
                    </a:solidFill>
                  </a:tcPr>
                </a:tc>
                <a:tc>
                  <a:txBody>
                    <a:bodyPr wrap="square"/>
                    <a:lstStyle/>
                    <a:p>
                      <a:r>
                        <a:rPr sz="1050" b="0" i="0">
                          <a:solidFill>
                            <a:srgbClr val="212121"/>
                          </a:solidFill>
                          <a:latin typeface="Arial"/>
                        </a:rPr>
                        <a:t>Full review, plus data shown representative of the domestic population.</a:t>
                      </a:r>
                    </a:p>
                  </a:txBody>
                  <a:tcPr marL="91440" marR="73152" marT="45720" marB="45720" anchor="ctr">
                    <a:solidFill>
                      <a:srgbClr val="EEEEEE"/>
                    </a:solidFill>
                  </a:tcPr>
                </a:tc>
              </a:tr>
              <a:tr h="457200">
                <a:tc>
                  <a:txBody>
                    <a:bodyPr wrap="square"/>
                    <a:lstStyle/>
                    <a:p>
                      <a:r>
                        <a:rPr sz="1100" b="1" i="0">
                          <a:solidFill>
                            <a:srgbClr val="0B5394"/>
                          </a:solidFill>
                          <a:latin typeface="Arial"/>
                        </a:rPr>
                        <a:t>Country 5</a:t>
                      </a:r>
                    </a:p>
                  </a:txBody>
                  <a:tcPr marL="91440" marR="73152" marT="45720" marB="45720" anchor="ctr">
                    <a:solidFill>
                      <a:srgbClr val="FFFFFF"/>
                    </a:solidFill>
                  </a:tcPr>
                </a:tc>
                <a:tc>
                  <a:txBody>
                    <a:bodyPr wrap="square"/>
                    <a:lstStyle/>
                    <a:p>
                      <a:r>
                        <a:rPr sz="1050" b="0" i="0">
                          <a:solidFill>
                            <a:srgbClr val="212121"/>
                          </a:solidFill>
                          <a:latin typeface="Arial"/>
                        </a:rPr>
                        <a:t>Class II</a:t>
                      </a:r>
                    </a:p>
                  </a:txBody>
                  <a:tcPr marL="91440" marR="73152" marT="45720" marB="45720" anchor="ctr">
                    <a:solidFill>
                      <a:srgbClr val="FFFFFF"/>
                    </a:solidFill>
                  </a:tcPr>
                </a:tc>
                <a:tc>
                  <a:txBody>
                    <a:bodyPr wrap="square"/>
                    <a:lstStyle/>
                    <a:p>
                      <a:r>
                        <a:rPr sz="1050" b="0" i="0">
                          <a:solidFill>
                            <a:srgbClr val="212121"/>
                          </a:solidFill>
                          <a:latin typeface="Arial"/>
                        </a:rPr>
                        <a:t>Domestic data in practice; statute allows reliance on an OECD dossier.</a:t>
                      </a:r>
                    </a:p>
                  </a:txBody>
                  <a:tcPr marL="91440" marR="73152" marT="45720" marB="45720" anchor="ctr">
                    <a:solidFill>
                      <a:srgbClr val="FFFFFF"/>
                    </a:solidFill>
                  </a:tcPr>
                </a:tc>
              </a:tr>
            </a:tbl>
          </a:graphicData>
        </a:graphic>
      </p:graphicFrame>
      <p:sp>
        <p:nvSpPr>
          <p:cNvPr id="6" name="TextBox 5"/>
          <p:cNvSpPr txBox="1"/>
          <p:nvPr/>
        </p:nvSpPr>
        <p:spPr>
          <a:xfrm>
            <a:off x="566928" y="4443984"/>
            <a:ext cx="7882127" cy="320040"/>
          </a:xfrm>
          <a:prstGeom prst="rect">
            <a:avLst/>
          </a:prstGeom>
          <a:noFill/>
        </p:spPr>
        <p:txBody>
          <a:bodyPr wrap="square" anchor="t" lIns="0" rIns="0" tIns="0" bIns="0">
            <a:spAutoFit/>
          </a:bodyPr>
          <a:lstStyle/>
          <a:p>
            <a:pPr algn="ctr"/>
            <a:r>
              <a:rPr sz="1250" b="1" i="0">
                <a:solidFill>
                  <a:srgbClr val="0B5394"/>
                </a:solidFill>
                <a:latin typeface="Arial"/>
              </a:rPr>
              <a:t>Same software, five different bars, and no way to carry the work from one to the next.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66928" y="274320"/>
            <a:ext cx="7955279" cy="274320"/>
          </a:xfrm>
          <a:prstGeom prst="rect">
            <a:avLst/>
          </a:prstGeom>
          <a:noFill/>
        </p:spPr>
        <p:txBody>
          <a:bodyPr wrap="square" anchor="t" lIns="0" rIns="0" tIns="0" bIns="0">
            <a:spAutoFit/>
          </a:bodyPr>
          <a:lstStyle/>
          <a:p>
            <a:pPr algn="l"/>
            <a:r>
              <a:rPr sz="950" b="1" i="0">
                <a:solidFill>
                  <a:srgbClr val="0097A7"/>
                </a:solidFill>
                <a:latin typeface="Arial"/>
              </a:rPr>
              <a:t>PART B  ·  IMPACT ON PATHWAYS AND EVIDENCE</a:t>
            </a:r>
          </a:p>
        </p:txBody>
      </p:sp>
      <p:sp>
        <p:nvSpPr>
          <p:cNvPr id="3" name="TextBox 2"/>
          <p:cNvSpPr txBox="1"/>
          <p:nvPr/>
        </p:nvSpPr>
        <p:spPr>
          <a:xfrm>
            <a:off x="566928" y="530352"/>
            <a:ext cx="8138160" cy="868680"/>
          </a:xfrm>
          <a:prstGeom prst="rect">
            <a:avLst/>
          </a:prstGeom>
          <a:noFill/>
        </p:spPr>
        <p:txBody>
          <a:bodyPr wrap="square" anchor="t" lIns="0" rIns="0" tIns="0" bIns="0">
            <a:spAutoFit/>
          </a:bodyPr>
          <a:lstStyle/>
          <a:p>
            <a:pPr algn="l">
              <a:lnSpc>
                <a:spcPct val="100000"/>
              </a:lnSpc>
            </a:pPr>
            <a:r>
              <a:rPr sz="2500" b="1" i="0">
                <a:solidFill>
                  <a:srgbClr val="0B5394"/>
                </a:solidFill>
                <a:latin typeface="Arial"/>
              </a:rPr>
              <a:t>Most devices cross on a bridging study. Software runs the trial again.</a:t>
            </a:r>
          </a:p>
        </p:txBody>
      </p:sp>
      <p:sp>
        <p:nvSpPr>
          <p:cNvPr id="4" name="TextBox 3"/>
          <p:cNvSpPr txBox="1"/>
          <p:nvPr/>
        </p:nvSpPr>
        <p:spPr>
          <a:xfrm>
            <a:off x="566928" y="4828032"/>
            <a:ext cx="6400800" cy="274320"/>
          </a:xfrm>
          <a:prstGeom prst="rect">
            <a:avLst/>
          </a:prstGeom>
          <a:noFill/>
        </p:spPr>
        <p:txBody>
          <a:bodyPr wrap="square" anchor="t" lIns="0" rIns="0" tIns="0" bIns="0">
            <a:spAutoFit/>
          </a:bodyPr>
          <a:lstStyle/>
          <a:p>
            <a:pPr algn="l"/>
            <a:r>
              <a:rPr sz="800" b="0" i="0">
                <a:solidFill>
                  <a:srgbClr val="595959"/>
                </a:solidFill>
                <a:latin typeface="Arial"/>
              </a:rPr>
              <a:t>Day 1  ·  IMDRF Industry Joint Workshop  ·  14 September 2026</a:t>
            </a:r>
          </a:p>
        </p:txBody>
      </p:sp>
      <p:sp>
        <p:nvSpPr>
          <p:cNvPr id="5" name="Rectangle 4"/>
          <p:cNvSpPr/>
          <p:nvPr/>
        </p:nvSpPr>
        <p:spPr>
          <a:xfrm>
            <a:off x="566928" y="1627632"/>
            <a:ext cx="3794760" cy="384048"/>
          </a:xfrm>
          <a:prstGeom prst="rect">
            <a:avLst/>
          </a:prstGeom>
          <a:solidFill>
            <a:srgbClr val="0097A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66928" y="1645920"/>
            <a:ext cx="3794760" cy="365760"/>
          </a:xfrm>
          <a:prstGeom prst="rect">
            <a:avLst/>
          </a:prstGeom>
          <a:noFill/>
        </p:spPr>
        <p:txBody>
          <a:bodyPr wrap="square" anchor="ctr" lIns="0" rIns="0" tIns="0" bIns="0">
            <a:spAutoFit/>
          </a:bodyPr>
          <a:lstStyle/>
          <a:p>
            <a:pPr algn="ctr"/>
            <a:r>
              <a:rPr sz="1200" b="1" i="0">
                <a:solidFill>
                  <a:srgbClr val="FFFFFF"/>
                </a:solidFill>
                <a:latin typeface="Arial"/>
              </a:rPr>
              <a:t>HOW OTHER MEDICAL DEVICES CROSS</a:t>
            </a:r>
          </a:p>
        </p:txBody>
      </p:sp>
      <p:sp>
        <p:nvSpPr>
          <p:cNvPr id="7" name="TextBox 6"/>
          <p:cNvSpPr txBox="1"/>
          <p:nvPr/>
        </p:nvSpPr>
        <p:spPr>
          <a:xfrm>
            <a:off x="566928" y="2176272"/>
            <a:ext cx="3794760" cy="1737360"/>
          </a:xfrm>
          <a:prstGeom prst="rect">
            <a:avLst/>
          </a:prstGeom>
          <a:noFill/>
        </p:spPr>
        <p:txBody>
          <a:bodyPr wrap="square" anchor="t" lIns="0" rIns="0" tIns="0" bIns="0">
            <a:spAutoFit/>
          </a:bodyPr>
          <a:lstStyle/>
          <a:p>
            <a:pPr algn="l">
              <a:lnSpc>
                <a:spcPct val="115000"/>
              </a:lnSpc>
            </a:pPr>
            <a:r>
              <a:rPr sz="1250" b="0" i="0">
                <a:solidFill>
                  <a:srgbClr val="212121"/>
                </a:solidFill>
                <a:latin typeface="Arial"/>
              </a:rPr>
              <a:t>You localize the hardware, then validate the change: usability, human factors, localization.</a:t>
            </a:r>
          </a:p>
          <a:p>
            <a:pPr algn="l">
              <a:lnSpc>
                <a:spcPct val="115000"/>
              </a:lnSpc>
            </a:pPr>
            <a:r>
              <a:rPr sz="1250" b="0" i="0">
                <a:solidFill>
                  <a:srgbClr val="212121"/>
                </a:solidFill>
                <a:latin typeface="Arial"/>
              </a:rPr>
              <a:t/>
            </a:r>
          </a:p>
          <a:p>
            <a:pPr algn="l">
              <a:lnSpc>
                <a:spcPct val="115000"/>
              </a:lnSpc>
            </a:pPr>
            <a:r>
              <a:rPr sz="1250" b="0" i="0">
                <a:solidFill>
                  <a:srgbClr val="212121"/>
                </a:solidFill>
                <a:latin typeface="Arial"/>
              </a:rPr>
              <a:t>The question is whether it still performs here, and there is a proportionate way to answer it.</a:t>
            </a:r>
          </a:p>
        </p:txBody>
      </p:sp>
      <p:sp>
        <p:nvSpPr>
          <p:cNvPr id="8" name="Rectangle 7"/>
          <p:cNvSpPr/>
          <p:nvPr/>
        </p:nvSpPr>
        <p:spPr>
          <a:xfrm>
            <a:off x="4654296" y="1627632"/>
            <a:ext cx="3794760" cy="384048"/>
          </a:xfrm>
          <a:prstGeom prst="rect">
            <a:avLst/>
          </a:prstGeom>
          <a:solidFill>
            <a:srgbClr val="FFAB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654296" y="1645920"/>
            <a:ext cx="3794760" cy="365760"/>
          </a:xfrm>
          <a:prstGeom prst="rect">
            <a:avLst/>
          </a:prstGeom>
          <a:noFill/>
        </p:spPr>
        <p:txBody>
          <a:bodyPr wrap="square" anchor="ctr" lIns="0" rIns="0" tIns="0" bIns="0">
            <a:spAutoFit/>
          </a:bodyPr>
          <a:lstStyle/>
          <a:p>
            <a:pPr algn="ctr"/>
            <a:r>
              <a:rPr sz="1200" b="1" i="0">
                <a:solidFill>
                  <a:srgbClr val="FFFFFF"/>
                </a:solidFill>
                <a:latin typeface="Arial"/>
              </a:rPr>
              <a:t>HOW THERAPEUTIC SOFTWARE CROSSES</a:t>
            </a:r>
          </a:p>
        </p:txBody>
      </p:sp>
      <p:sp>
        <p:nvSpPr>
          <p:cNvPr id="10" name="TextBox 9"/>
          <p:cNvSpPr txBox="1"/>
          <p:nvPr/>
        </p:nvSpPr>
        <p:spPr>
          <a:xfrm>
            <a:off x="4654296" y="2176272"/>
            <a:ext cx="3794760" cy="1737360"/>
          </a:xfrm>
          <a:prstGeom prst="rect">
            <a:avLst/>
          </a:prstGeom>
          <a:noFill/>
        </p:spPr>
        <p:txBody>
          <a:bodyPr wrap="square" anchor="t" lIns="0" rIns="0" tIns="0" bIns="0">
            <a:spAutoFit/>
          </a:bodyPr>
          <a:lstStyle/>
          <a:p>
            <a:pPr algn="l">
              <a:lnSpc>
                <a:spcPct val="115000"/>
              </a:lnSpc>
            </a:pPr>
            <a:r>
              <a:rPr sz="1250" b="0" i="0">
                <a:solidFill>
                  <a:srgbClr val="212121"/>
                </a:solidFill>
                <a:latin typeface="Arial"/>
              </a:rPr>
              <a:t>The same localization reopens the efficacy question, and the safe answer is a fresh RCT.</a:t>
            </a:r>
          </a:p>
          <a:p>
            <a:pPr algn="l">
              <a:lnSpc>
                <a:spcPct val="115000"/>
              </a:lnSpc>
            </a:pPr>
            <a:r>
              <a:rPr sz="1250" b="0" i="0">
                <a:solidFill>
                  <a:srgbClr val="212121"/>
                </a:solidFill>
                <a:latin typeface="Arial"/>
              </a:rPr>
              <a:t/>
            </a:r>
          </a:p>
          <a:p>
            <a:pPr algn="l">
              <a:lnSpc>
                <a:spcPct val="115000"/>
              </a:lnSpc>
            </a:pPr>
            <a:r>
              <a:rPr sz="1250" b="0" i="0">
                <a:solidFill>
                  <a:srgbClr val="212121"/>
                </a:solidFill>
                <a:latin typeface="Arial"/>
              </a:rPr>
              <a:t>The check meant for translation ends up re-proving the intervention itself.</a:t>
            </a:r>
          </a:p>
        </p:txBody>
      </p:sp>
      <p:sp>
        <p:nvSpPr>
          <p:cNvPr id="11" name="Rectangle 10"/>
          <p:cNvSpPr/>
          <p:nvPr/>
        </p:nvSpPr>
        <p:spPr>
          <a:xfrm>
            <a:off x="566928" y="4059936"/>
            <a:ext cx="7882127" cy="676656"/>
          </a:xfrm>
          <a:prstGeom prst="rect">
            <a:avLst/>
          </a:prstGeom>
          <a:solidFill>
            <a:srgbClr val="F0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49808" y="4096512"/>
            <a:ext cx="7516368" cy="621792"/>
          </a:xfrm>
          <a:prstGeom prst="rect">
            <a:avLst/>
          </a:prstGeom>
          <a:noFill/>
        </p:spPr>
        <p:txBody>
          <a:bodyPr wrap="square" anchor="ctr" lIns="0" rIns="0" tIns="0" bIns="0">
            <a:spAutoFit/>
          </a:bodyPr>
          <a:lstStyle/>
          <a:p>
            <a:pPr algn="l"/>
            <a:r>
              <a:rPr sz="1200" b="1" i="1">
                <a:solidFill>
                  <a:srgbClr val="0B5394"/>
                </a:solidFill>
                <a:latin typeface="Arial"/>
              </a:rPr>
              <a:t>In our own experience taking a therapeutic across markets, the request was the full trial again, with no written guidance on how the first market's data would count. That is the portability gap.</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66928" y="274320"/>
            <a:ext cx="7955279" cy="274320"/>
          </a:xfrm>
          <a:prstGeom prst="rect">
            <a:avLst/>
          </a:prstGeom>
          <a:noFill/>
        </p:spPr>
        <p:txBody>
          <a:bodyPr wrap="square" anchor="t" lIns="0" rIns="0" tIns="0" bIns="0">
            <a:spAutoFit/>
          </a:bodyPr>
          <a:lstStyle/>
          <a:p>
            <a:pPr algn="l"/>
            <a:r>
              <a:rPr sz="950" b="1" i="0">
                <a:solidFill>
                  <a:srgbClr val="0097A7"/>
                </a:solidFill>
                <a:latin typeface="Arial"/>
              </a:rPr>
              <a:t>PART B  ·  DUPLICATION OR DISCOVERY?</a:t>
            </a:r>
          </a:p>
        </p:txBody>
      </p:sp>
      <p:sp>
        <p:nvSpPr>
          <p:cNvPr id="3" name="TextBox 2"/>
          <p:cNvSpPr txBox="1"/>
          <p:nvPr/>
        </p:nvSpPr>
        <p:spPr>
          <a:xfrm>
            <a:off x="566928" y="530352"/>
            <a:ext cx="8138160" cy="868680"/>
          </a:xfrm>
          <a:prstGeom prst="rect">
            <a:avLst/>
          </a:prstGeom>
          <a:noFill/>
        </p:spPr>
        <p:txBody>
          <a:bodyPr wrap="square" anchor="t" lIns="0" rIns="0" tIns="0" bIns="0">
            <a:spAutoFit/>
          </a:bodyPr>
          <a:lstStyle/>
          <a:p>
            <a:pPr algn="l">
              <a:lnSpc>
                <a:spcPct val="100000"/>
              </a:lnSpc>
            </a:pPr>
            <a:r>
              <a:rPr sz="2500" b="1" i="0">
                <a:solidFill>
                  <a:srgbClr val="0B5394"/>
                </a:solidFill>
                <a:latin typeface="Arial"/>
              </a:rPr>
              <a:t>When we require a second study, can we say what it's for?</a:t>
            </a:r>
          </a:p>
        </p:txBody>
      </p:sp>
      <p:sp>
        <p:nvSpPr>
          <p:cNvPr id="4" name="TextBox 3"/>
          <p:cNvSpPr txBox="1"/>
          <p:nvPr/>
        </p:nvSpPr>
        <p:spPr>
          <a:xfrm>
            <a:off x="566928" y="4828032"/>
            <a:ext cx="6400800" cy="274320"/>
          </a:xfrm>
          <a:prstGeom prst="rect">
            <a:avLst/>
          </a:prstGeom>
          <a:noFill/>
        </p:spPr>
        <p:txBody>
          <a:bodyPr wrap="square" anchor="t" lIns="0" rIns="0" tIns="0" bIns="0">
            <a:spAutoFit/>
          </a:bodyPr>
          <a:lstStyle/>
          <a:p>
            <a:pPr algn="l"/>
            <a:r>
              <a:rPr sz="800" b="0" i="0">
                <a:solidFill>
                  <a:srgbClr val="595959"/>
                </a:solidFill>
                <a:latin typeface="Arial"/>
              </a:rPr>
              <a:t>Day 1  ·  IMDRF Industry Joint Workshop  ·  14 September 2026</a:t>
            </a:r>
          </a:p>
        </p:txBody>
      </p:sp>
      <p:sp>
        <p:nvSpPr>
          <p:cNvPr id="5" name="TextBox 4"/>
          <p:cNvSpPr txBox="1"/>
          <p:nvPr/>
        </p:nvSpPr>
        <p:spPr>
          <a:xfrm>
            <a:off x="566928" y="1600200"/>
            <a:ext cx="7955279" cy="2286000"/>
          </a:xfrm>
          <a:prstGeom prst="rect">
            <a:avLst/>
          </a:prstGeom>
          <a:noFill/>
        </p:spPr>
        <p:txBody>
          <a:bodyPr wrap="square" anchor="t" lIns="0" rIns="0" tIns="0" bIns="0">
            <a:spAutoFit/>
          </a:bodyPr>
          <a:lstStyle/>
          <a:p>
            <a:pPr algn="l">
              <a:lnSpc>
                <a:spcPct val="115000"/>
              </a:lnSpc>
            </a:pPr>
            <a:r>
              <a:rPr sz="1450" b="0" i="0">
                <a:solidFill>
                  <a:srgbClr val="212121"/>
                </a:solidFill>
                <a:latin typeface="Arial"/>
              </a:rPr>
              <a:t>A digital therapeutic approved in one market on a solid pivotal trial reached a second market years later, and only after its local partner ran new domestic studies.</a:t>
            </a:r>
          </a:p>
          <a:p>
            <a:pPr algn="l">
              <a:lnSpc>
                <a:spcPct val="115000"/>
              </a:lnSpc>
            </a:pPr>
            <a:r>
              <a:rPr sz="1450" b="0" i="0">
                <a:solidFill>
                  <a:srgbClr val="212121"/>
                </a:solidFill>
                <a:latin typeface="Arial"/>
              </a:rPr>
              <a:t/>
            </a:r>
          </a:p>
          <a:p>
            <a:pPr algn="l">
              <a:lnSpc>
                <a:spcPct val="115000"/>
              </a:lnSpc>
            </a:pPr>
            <a:r>
              <a:rPr sz="1450" b="0" i="0">
                <a:solidFill>
                  <a:srgbClr val="212121"/>
                </a:solidFill>
                <a:latin typeface="Arial"/>
              </a:rPr>
              <a:t>One study repeated the original design and fell short. </a:t>
            </a:r>
            <a:r>
              <a:rPr sz="1450" b="1" i="0">
                <a:solidFill>
                  <a:srgbClr val="0B5394"/>
                </a:solidFill>
                <a:latin typeface="Arial"/>
              </a:rPr>
              <a:t>Another, built differently, succeeded and read even stronger.</a:t>
            </a:r>
          </a:p>
          <a:p>
            <a:pPr algn="l">
              <a:lnSpc>
                <a:spcPct val="115000"/>
              </a:lnSpc>
            </a:pPr>
            <a:r>
              <a:rPr sz="1450" b="0" i="0">
                <a:solidFill>
                  <a:srgbClr val="212121"/>
                </a:solidFill>
                <a:latin typeface="Arial"/>
              </a:rPr>
              <a:t/>
            </a:r>
          </a:p>
          <a:p>
            <a:pPr algn="l">
              <a:lnSpc>
                <a:spcPct val="115000"/>
              </a:lnSpc>
            </a:pPr>
            <a:r>
              <a:rPr sz="1450" b="0" i="0">
                <a:solidFill>
                  <a:srgbClr val="212121"/>
                </a:solidFill>
                <a:latin typeface="Arial"/>
              </a:rPr>
              <a:t>The foreign data was accepted, and it still was not enough. No one could have told you in advance which of the two studies was the one that mattered.</a:t>
            </a:r>
          </a:p>
        </p:txBody>
      </p:sp>
      <p:sp>
        <p:nvSpPr>
          <p:cNvPr id="6" name="Rectangle 5"/>
          <p:cNvSpPr/>
          <p:nvPr/>
        </p:nvSpPr>
        <p:spPr>
          <a:xfrm>
            <a:off x="566928" y="4041648"/>
            <a:ext cx="7882127" cy="676656"/>
          </a:xfrm>
          <a:prstGeom prst="rect">
            <a:avLst/>
          </a:prstGeom>
          <a:solidFill>
            <a:srgbClr val="F0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49808" y="4078224"/>
            <a:ext cx="7516368" cy="621792"/>
          </a:xfrm>
          <a:prstGeom prst="rect">
            <a:avLst/>
          </a:prstGeom>
          <a:noFill/>
        </p:spPr>
        <p:txBody>
          <a:bodyPr wrap="square" anchor="ctr" lIns="0" rIns="0" tIns="0" bIns="0">
            <a:spAutoFit/>
          </a:bodyPr>
          <a:lstStyle/>
          <a:p>
            <a:pPr algn="l"/>
            <a:r>
              <a:rPr sz="1250" b="1" i="1">
                <a:solidFill>
                  <a:srgbClr val="0B5394"/>
                </a:solidFill>
                <a:latin typeface="Arial"/>
              </a:rPr>
              <a:t>“I am not asking anyone to accept less evidence. I am asking that when we require a second study, we can say in advance what it is expected to find.”</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66928" y="274320"/>
            <a:ext cx="7955279" cy="274320"/>
          </a:xfrm>
          <a:prstGeom prst="rect">
            <a:avLst/>
          </a:prstGeom>
          <a:noFill/>
        </p:spPr>
        <p:txBody>
          <a:bodyPr wrap="square" anchor="t" lIns="0" rIns="0" tIns="0" bIns="0">
            <a:spAutoFit/>
          </a:bodyPr>
          <a:lstStyle/>
          <a:p>
            <a:pPr algn="l"/>
            <a:r>
              <a:rPr sz="950" b="1" i="0">
                <a:solidFill>
                  <a:srgbClr val="0097A7"/>
                </a:solidFill>
                <a:latin typeface="Arial"/>
              </a:rPr>
              <a:t>PART C  ·  OPPORTUNITIES FOR CONVERGENCE</a:t>
            </a:r>
          </a:p>
        </p:txBody>
      </p:sp>
      <p:sp>
        <p:nvSpPr>
          <p:cNvPr id="3" name="TextBox 2"/>
          <p:cNvSpPr txBox="1"/>
          <p:nvPr/>
        </p:nvSpPr>
        <p:spPr>
          <a:xfrm>
            <a:off x="566928" y="530352"/>
            <a:ext cx="8138160" cy="868680"/>
          </a:xfrm>
          <a:prstGeom prst="rect">
            <a:avLst/>
          </a:prstGeom>
          <a:noFill/>
        </p:spPr>
        <p:txBody>
          <a:bodyPr wrap="square" anchor="t" lIns="0" rIns="0" tIns="0" bIns="0">
            <a:spAutoFit/>
          </a:bodyPr>
          <a:lstStyle/>
          <a:p>
            <a:pPr algn="l">
              <a:lnSpc>
                <a:spcPct val="100000"/>
              </a:lnSpc>
            </a:pPr>
            <a:r>
              <a:rPr sz="2500" b="1" i="0">
                <a:solidFill>
                  <a:srgbClr val="0B5394"/>
                </a:solidFill>
                <a:latin typeface="Arial"/>
              </a:rPr>
              <a:t>We already share the factory audit. We've never shared the evidence.</a:t>
            </a:r>
          </a:p>
        </p:txBody>
      </p:sp>
      <p:sp>
        <p:nvSpPr>
          <p:cNvPr id="4" name="TextBox 3"/>
          <p:cNvSpPr txBox="1"/>
          <p:nvPr/>
        </p:nvSpPr>
        <p:spPr>
          <a:xfrm>
            <a:off x="566928" y="4828032"/>
            <a:ext cx="6400800" cy="274320"/>
          </a:xfrm>
          <a:prstGeom prst="rect">
            <a:avLst/>
          </a:prstGeom>
          <a:noFill/>
        </p:spPr>
        <p:txBody>
          <a:bodyPr wrap="square" anchor="t" lIns="0" rIns="0" tIns="0" bIns="0">
            <a:spAutoFit/>
          </a:bodyPr>
          <a:lstStyle/>
          <a:p>
            <a:pPr algn="l"/>
            <a:r>
              <a:rPr sz="800" b="0" i="0">
                <a:solidFill>
                  <a:srgbClr val="595959"/>
                </a:solidFill>
                <a:latin typeface="Arial"/>
              </a:rPr>
              <a:t>Day 1  ·  IMDRF Industry Joint Workshop  ·  14 September 2026</a:t>
            </a:r>
          </a:p>
        </p:txBody>
      </p:sp>
      <p:sp>
        <p:nvSpPr>
          <p:cNvPr id="5" name="TextBox 4"/>
          <p:cNvSpPr txBox="1"/>
          <p:nvPr/>
        </p:nvSpPr>
        <p:spPr>
          <a:xfrm>
            <a:off x="566928" y="1664208"/>
            <a:ext cx="7955279" cy="2103120"/>
          </a:xfrm>
          <a:prstGeom prst="rect">
            <a:avLst/>
          </a:prstGeom>
          <a:noFill/>
        </p:spPr>
        <p:txBody>
          <a:bodyPr wrap="square" anchor="t" lIns="0" rIns="0" tIns="0" bIns="0">
            <a:spAutoFit/>
          </a:bodyPr>
          <a:lstStyle/>
          <a:p>
            <a:pPr algn="l">
              <a:lnSpc>
                <a:spcPct val="120000"/>
              </a:lnSpc>
            </a:pPr>
            <a:r>
              <a:rPr sz="1500" b="0" i="0">
                <a:solidFill>
                  <a:srgbClr val="212121"/>
                </a:solidFill>
                <a:latin typeface="Arial"/>
              </a:rPr>
              <a:t>Five regulators built MDSAP because none of them could inspect every factory. One quality-system audit now travels across all five.</a:t>
            </a:r>
          </a:p>
          <a:p>
            <a:pPr algn="l">
              <a:lnSpc>
                <a:spcPct val="120000"/>
              </a:lnSpc>
            </a:pPr>
            <a:r>
              <a:rPr sz="1500" b="0" i="0">
                <a:solidFill>
                  <a:srgbClr val="212121"/>
                </a:solidFill>
                <a:latin typeface="Arial"/>
              </a:rPr>
              <a:t/>
            </a:r>
          </a:p>
          <a:p>
            <a:pPr algn="l">
              <a:lnSpc>
                <a:spcPct val="120000"/>
              </a:lnSpc>
            </a:pPr>
            <a:r>
              <a:rPr sz="1500" b="0" i="0">
                <a:solidFill>
                  <a:srgbClr val="212121"/>
                </a:solidFill>
                <a:latin typeface="Arial"/>
              </a:rPr>
              <a:t>That same programme tells its auditors to confirm only that a clinical evaluation happened, not whether the evidence behind it holds. The shared trust stops at the factory door.</a:t>
            </a:r>
          </a:p>
        </p:txBody>
      </p:sp>
      <p:sp>
        <p:nvSpPr>
          <p:cNvPr id="6" name="Rectangle 5"/>
          <p:cNvSpPr/>
          <p:nvPr/>
        </p:nvSpPr>
        <p:spPr>
          <a:xfrm>
            <a:off x="566928" y="3950208"/>
            <a:ext cx="7882127" cy="658368"/>
          </a:xfrm>
          <a:prstGeom prst="rect">
            <a:avLst/>
          </a:prstGeom>
          <a:solidFill>
            <a:srgbClr val="F0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49808" y="3950208"/>
            <a:ext cx="7516368" cy="658368"/>
          </a:xfrm>
          <a:prstGeom prst="rect">
            <a:avLst/>
          </a:prstGeom>
          <a:noFill/>
        </p:spPr>
        <p:txBody>
          <a:bodyPr wrap="square" anchor="ctr" lIns="0" rIns="0" tIns="0" bIns="0">
            <a:spAutoFit/>
          </a:bodyPr>
          <a:lstStyle/>
          <a:p>
            <a:pPr algn="l"/>
            <a:r>
              <a:rPr sz="1200" b="1" i="0">
                <a:solidFill>
                  <a:srgbClr val="0B5394"/>
                </a:solidFill>
                <a:latin typeface="Arial"/>
              </a:rPr>
              <a:t>MDSAP shows regulators can build structured trust and reuse each other's work. The open question is whether the same principles — transparency, comparability, reliance — could extend to clinical evidence.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66928" y="274320"/>
            <a:ext cx="7955279" cy="274320"/>
          </a:xfrm>
          <a:prstGeom prst="rect">
            <a:avLst/>
          </a:prstGeom>
          <a:noFill/>
        </p:spPr>
        <p:txBody>
          <a:bodyPr wrap="square" anchor="t" lIns="0" rIns="0" tIns="0" bIns="0">
            <a:spAutoFit/>
          </a:bodyPr>
          <a:lstStyle/>
          <a:p>
            <a:pPr algn="l"/>
            <a:r>
              <a:rPr sz="950" b="1" i="0">
                <a:solidFill>
                  <a:srgbClr val="0097A7"/>
                </a:solidFill>
                <a:latin typeface="Arial"/>
              </a:rPr>
              <a:t>PART C  ·  WHY THE GAP PERSISTS</a:t>
            </a:r>
          </a:p>
        </p:txBody>
      </p:sp>
      <p:sp>
        <p:nvSpPr>
          <p:cNvPr id="3" name="TextBox 2"/>
          <p:cNvSpPr txBox="1"/>
          <p:nvPr/>
        </p:nvSpPr>
        <p:spPr>
          <a:xfrm>
            <a:off x="566928" y="530352"/>
            <a:ext cx="8138160" cy="868680"/>
          </a:xfrm>
          <a:prstGeom prst="rect">
            <a:avLst/>
          </a:prstGeom>
          <a:noFill/>
        </p:spPr>
        <p:txBody>
          <a:bodyPr wrap="square" anchor="t" lIns="0" rIns="0" tIns="0" bIns="0">
            <a:spAutoFit/>
          </a:bodyPr>
          <a:lstStyle/>
          <a:p>
            <a:pPr algn="l">
              <a:lnSpc>
                <a:spcPct val="100000"/>
              </a:lnSpc>
            </a:pPr>
            <a:r>
              <a:rPr sz="2500" b="1" i="0">
                <a:solidFill>
                  <a:srgbClr val="0B5394"/>
                </a:solidFill>
                <a:latin typeface="Arial"/>
              </a:rPr>
              <a:t>The rule everyone follows is the one nobody wrote down.</a:t>
            </a:r>
          </a:p>
        </p:txBody>
      </p:sp>
      <p:sp>
        <p:nvSpPr>
          <p:cNvPr id="4" name="TextBox 3"/>
          <p:cNvSpPr txBox="1"/>
          <p:nvPr/>
        </p:nvSpPr>
        <p:spPr>
          <a:xfrm>
            <a:off x="566928" y="4828032"/>
            <a:ext cx="6400800" cy="274320"/>
          </a:xfrm>
          <a:prstGeom prst="rect">
            <a:avLst/>
          </a:prstGeom>
          <a:noFill/>
        </p:spPr>
        <p:txBody>
          <a:bodyPr wrap="square" anchor="t" lIns="0" rIns="0" tIns="0" bIns="0">
            <a:spAutoFit/>
          </a:bodyPr>
          <a:lstStyle/>
          <a:p>
            <a:pPr algn="l"/>
            <a:r>
              <a:rPr sz="800" b="0" i="0">
                <a:solidFill>
                  <a:srgbClr val="595959"/>
                </a:solidFill>
                <a:latin typeface="Arial"/>
              </a:rPr>
              <a:t>Day 1  ·  IMDRF Industry Joint Workshop  ·  14 September 2026</a:t>
            </a:r>
          </a:p>
        </p:txBody>
      </p:sp>
      <p:sp>
        <p:nvSpPr>
          <p:cNvPr id="5" name="TextBox 4"/>
          <p:cNvSpPr txBox="1"/>
          <p:nvPr/>
        </p:nvSpPr>
        <p:spPr>
          <a:xfrm>
            <a:off x="566928" y="1572768"/>
            <a:ext cx="7955279" cy="3108960"/>
          </a:xfrm>
          <a:prstGeom prst="rect">
            <a:avLst/>
          </a:prstGeom>
          <a:noFill/>
        </p:spPr>
        <p:txBody>
          <a:bodyPr wrap="square" anchor="t" lIns="0" rIns="0" tIns="0" bIns="0">
            <a:spAutoFit/>
          </a:bodyPr>
          <a:lstStyle/>
          <a:p>
            <a:pPr algn="l">
              <a:lnSpc>
                <a:spcPct val="118000"/>
              </a:lnSpc>
            </a:pPr>
            <a:r>
              <a:rPr sz="1400" b="0" i="0">
                <a:solidFill>
                  <a:srgbClr val="212121"/>
                </a:solidFill>
                <a:latin typeface="Arial"/>
              </a:rPr>
              <a:t>N41 gives software clinical evaluation a strong framework, but it does not set explicit principles for when evidence generated in one jurisdiction is transferable to another. Scan the full text for “transferability,” “generalizability,” “foreign,” “population transfer” and you find none of them.</a:t>
            </a:r>
          </a:p>
          <a:p>
            <a:pPr algn="l">
              <a:lnSpc>
                <a:spcPct val="118000"/>
              </a:lnSpc>
            </a:pPr>
            <a:r>
              <a:rPr sz="1400" b="0" i="0">
                <a:solidFill>
                  <a:srgbClr val="212121"/>
                </a:solidFill>
                <a:latin typeface="Arial"/>
              </a:rPr>
              <a:t/>
            </a:r>
          </a:p>
          <a:p>
            <a:pPr algn="l">
              <a:lnSpc>
                <a:spcPct val="118000"/>
              </a:lnSpc>
            </a:pPr>
            <a:r>
              <a:rPr sz="1400" b="0" i="0">
                <a:solidFill>
                  <a:srgbClr val="212121"/>
                </a:solidFill>
                <a:latin typeface="Arial"/>
              </a:rPr>
              <a:t>So transferability falls to each jurisdiction's own requirements and case-by-case judgment. With nothing written to point to, the safe answer is </a:t>
            </a:r>
            <a:r>
              <a:rPr sz="1400" b="1" i="0">
                <a:solidFill>
                  <a:srgbClr val="0B5394"/>
                </a:solidFill>
                <a:latin typeface="Arial"/>
              </a:rPr>
              <a:t>another study</a:t>
            </a:r>
            <a:r>
              <a:rPr sz="1400" b="0" i="0">
                <a:solidFill>
                  <a:srgbClr val="212121"/>
                </a:solidFill>
                <a:latin typeface="Arial"/>
              </a:rPr>
              <a:t> — never wrong, and rarely questioned.</a:t>
            </a:r>
          </a:p>
          <a:p>
            <a:pPr algn="l">
              <a:lnSpc>
                <a:spcPct val="118000"/>
              </a:lnSpc>
            </a:pPr>
            <a:r>
              <a:rPr sz="1400" b="0" i="0">
                <a:solidFill>
                  <a:srgbClr val="212121"/>
                </a:solidFill>
                <a:latin typeface="Arial"/>
              </a:rPr>
              <a:t/>
            </a:r>
          </a:p>
          <a:p>
            <a:pPr algn="l">
              <a:lnSpc>
                <a:spcPct val="118000"/>
              </a:lnSpc>
            </a:pPr>
            <a:r>
              <a:rPr sz="1400" b="0" i="0">
                <a:solidFill>
                  <a:srgbClr val="212121"/>
                </a:solidFill>
                <a:latin typeface="Arial"/>
              </a:rPr>
              <a:t>Several jurisdictions do have formal principles for accepting foreign clinical data. What stays unevenly defined is the practical criterion: when is SaMD evidence transferable enough across populations, health systems and workflows? </a:t>
            </a:r>
            <a:r>
              <a:rPr sz="1400" b="1" i="0">
                <a:solidFill>
                  <a:srgbClr val="0B5394"/>
                </a:solidFill>
                <a:latin typeface="Arial"/>
              </a:rPr>
              <a:t>That undefined bar is the problem.</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66928" y="274320"/>
            <a:ext cx="7955279" cy="274320"/>
          </a:xfrm>
          <a:prstGeom prst="rect">
            <a:avLst/>
          </a:prstGeom>
          <a:noFill/>
        </p:spPr>
        <p:txBody>
          <a:bodyPr wrap="square" anchor="t" lIns="0" rIns="0" tIns="0" bIns="0">
            <a:spAutoFit/>
          </a:bodyPr>
          <a:lstStyle/>
          <a:p>
            <a:pPr algn="l"/>
            <a:r>
              <a:rPr sz="950" b="1" i="0">
                <a:solidFill>
                  <a:srgbClr val="0097A7"/>
                </a:solidFill>
                <a:latin typeface="Arial"/>
              </a:rPr>
              <a:t>PART C  ·  THE ASK</a:t>
            </a:r>
          </a:p>
        </p:txBody>
      </p:sp>
      <p:sp>
        <p:nvSpPr>
          <p:cNvPr id="3" name="TextBox 2"/>
          <p:cNvSpPr txBox="1"/>
          <p:nvPr/>
        </p:nvSpPr>
        <p:spPr>
          <a:xfrm>
            <a:off x="566928" y="530352"/>
            <a:ext cx="8138160" cy="868680"/>
          </a:xfrm>
          <a:prstGeom prst="rect">
            <a:avLst/>
          </a:prstGeom>
          <a:noFill/>
        </p:spPr>
        <p:txBody>
          <a:bodyPr wrap="square" anchor="t" lIns="0" rIns="0" tIns="0" bIns="0">
            <a:spAutoFit/>
          </a:bodyPr>
          <a:lstStyle/>
          <a:p>
            <a:pPr algn="l">
              <a:lnSpc>
                <a:spcPct val="100000"/>
              </a:lnSpc>
            </a:pPr>
            <a:r>
              <a:rPr sz="2500" b="1" i="0">
                <a:solidFill>
                  <a:srgbClr val="0B5394"/>
                </a:solidFill>
                <a:latin typeface="Arial"/>
              </a:rPr>
              <a:t>Small, concrete, and inside this forum's authority</a:t>
            </a:r>
          </a:p>
        </p:txBody>
      </p:sp>
      <p:sp>
        <p:nvSpPr>
          <p:cNvPr id="4" name="TextBox 3"/>
          <p:cNvSpPr txBox="1"/>
          <p:nvPr/>
        </p:nvSpPr>
        <p:spPr>
          <a:xfrm>
            <a:off x="566928" y="4828032"/>
            <a:ext cx="6400800" cy="274320"/>
          </a:xfrm>
          <a:prstGeom prst="rect">
            <a:avLst/>
          </a:prstGeom>
          <a:noFill/>
        </p:spPr>
        <p:txBody>
          <a:bodyPr wrap="square" anchor="t" lIns="0" rIns="0" tIns="0" bIns="0">
            <a:spAutoFit/>
          </a:bodyPr>
          <a:lstStyle/>
          <a:p>
            <a:pPr algn="l"/>
            <a:r>
              <a:rPr sz="800" b="0" i="0">
                <a:solidFill>
                  <a:srgbClr val="595959"/>
                </a:solidFill>
                <a:latin typeface="Arial"/>
              </a:rPr>
              <a:t>Day 1  ·  IMDRF Industry Joint Workshop  ·  14 September 2026</a:t>
            </a:r>
          </a:p>
        </p:txBody>
      </p:sp>
      <p:sp>
        <p:nvSpPr>
          <p:cNvPr id="5" name="TextBox 4"/>
          <p:cNvSpPr txBox="1"/>
          <p:nvPr/>
        </p:nvSpPr>
        <p:spPr>
          <a:xfrm>
            <a:off x="566928" y="1481328"/>
            <a:ext cx="457200" cy="457200"/>
          </a:xfrm>
          <a:prstGeom prst="rect">
            <a:avLst/>
          </a:prstGeom>
          <a:noFill/>
        </p:spPr>
        <p:txBody>
          <a:bodyPr wrap="square" anchor="t" lIns="0" rIns="0" tIns="0" bIns="0">
            <a:spAutoFit/>
          </a:bodyPr>
          <a:lstStyle/>
          <a:p>
            <a:pPr algn="l"/>
            <a:r>
              <a:rPr sz="2200" b="1" i="0">
                <a:solidFill>
                  <a:srgbClr val="0097A7"/>
                </a:solidFill>
                <a:latin typeface="Arial"/>
              </a:rPr>
              <a:t>1</a:t>
            </a:r>
          </a:p>
        </p:txBody>
      </p:sp>
      <p:sp>
        <p:nvSpPr>
          <p:cNvPr id="6" name="TextBox 5"/>
          <p:cNvSpPr txBox="1"/>
          <p:nvPr/>
        </p:nvSpPr>
        <p:spPr>
          <a:xfrm>
            <a:off x="1069848" y="1463040"/>
            <a:ext cx="3291840" cy="457200"/>
          </a:xfrm>
          <a:prstGeom prst="rect">
            <a:avLst/>
          </a:prstGeom>
          <a:noFill/>
        </p:spPr>
        <p:txBody>
          <a:bodyPr wrap="square" anchor="t" lIns="0" rIns="0" tIns="0" bIns="0">
            <a:spAutoFit/>
          </a:bodyPr>
          <a:lstStyle/>
          <a:p>
            <a:pPr algn="l">
              <a:lnSpc>
                <a:spcPct val="95000"/>
              </a:lnSpc>
            </a:pPr>
            <a:r>
              <a:rPr sz="1300" b="1" i="0">
                <a:solidFill>
                  <a:srgbClr val="0B5394"/>
                </a:solidFill>
                <a:latin typeface="Arial"/>
              </a:rPr>
              <a:t>PUBLISH THE BAR</a:t>
            </a:r>
          </a:p>
        </p:txBody>
      </p:sp>
      <p:sp>
        <p:nvSpPr>
          <p:cNvPr id="7" name="TextBox 6"/>
          <p:cNvSpPr txBox="1"/>
          <p:nvPr/>
        </p:nvSpPr>
        <p:spPr>
          <a:xfrm>
            <a:off x="1069848" y="1865376"/>
            <a:ext cx="3291840" cy="1005840"/>
          </a:xfrm>
          <a:prstGeom prst="rect">
            <a:avLst/>
          </a:prstGeom>
          <a:noFill/>
        </p:spPr>
        <p:txBody>
          <a:bodyPr wrap="square" anchor="t" lIns="0" rIns="0" tIns="0" bIns="0">
            <a:spAutoFit/>
          </a:bodyPr>
          <a:lstStyle/>
          <a:p>
            <a:pPr algn="l">
              <a:lnSpc>
                <a:spcPct val="103000"/>
              </a:lnSpc>
            </a:pPr>
            <a:r>
              <a:rPr sz="1050" b="0" i="0">
                <a:solidFill>
                  <a:srgbClr val="212121"/>
                </a:solidFill>
                <a:latin typeface="Arial"/>
              </a:rPr>
              <a:t>Each jurisdiction states, per N12 risk class, the clinical evidence it expects — and its stance on data generated abroad.</a:t>
            </a:r>
          </a:p>
        </p:txBody>
      </p:sp>
      <p:sp>
        <p:nvSpPr>
          <p:cNvPr id="8" name="TextBox 7"/>
          <p:cNvSpPr txBox="1"/>
          <p:nvPr/>
        </p:nvSpPr>
        <p:spPr>
          <a:xfrm>
            <a:off x="4654296" y="1481328"/>
            <a:ext cx="457200" cy="457200"/>
          </a:xfrm>
          <a:prstGeom prst="rect">
            <a:avLst/>
          </a:prstGeom>
          <a:noFill/>
        </p:spPr>
        <p:txBody>
          <a:bodyPr wrap="square" anchor="t" lIns="0" rIns="0" tIns="0" bIns="0">
            <a:spAutoFit/>
          </a:bodyPr>
          <a:lstStyle/>
          <a:p>
            <a:pPr algn="l"/>
            <a:r>
              <a:rPr sz="2200" b="1" i="0">
                <a:solidFill>
                  <a:srgbClr val="FFAB40"/>
                </a:solidFill>
                <a:latin typeface="Arial"/>
              </a:rPr>
              <a:t>2</a:t>
            </a:r>
          </a:p>
        </p:txBody>
      </p:sp>
      <p:sp>
        <p:nvSpPr>
          <p:cNvPr id="9" name="TextBox 8"/>
          <p:cNvSpPr txBox="1"/>
          <p:nvPr/>
        </p:nvSpPr>
        <p:spPr>
          <a:xfrm>
            <a:off x="5157216" y="1463040"/>
            <a:ext cx="3291840" cy="457200"/>
          </a:xfrm>
          <a:prstGeom prst="rect">
            <a:avLst/>
          </a:prstGeom>
          <a:noFill/>
        </p:spPr>
        <p:txBody>
          <a:bodyPr wrap="square" anchor="t" lIns="0" rIns="0" tIns="0" bIns="0">
            <a:spAutoFit/>
          </a:bodyPr>
          <a:lstStyle/>
          <a:p>
            <a:pPr algn="l">
              <a:lnSpc>
                <a:spcPct val="95000"/>
              </a:lnSpc>
            </a:pPr>
            <a:r>
              <a:rPr sz="1300" b="1" i="0">
                <a:solidFill>
                  <a:srgbClr val="0B5394"/>
                </a:solidFill>
                <a:latin typeface="Arial"/>
              </a:rPr>
              <a:t>ANCHOR TO A SHARED FRAMEWORK</a:t>
            </a:r>
          </a:p>
        </p:txBody>
      </p:sp>
      <p:sp>
        <p:nvSpPr>
          <p:cNvPr id="10" name="TextBox 9"/>
          <p:cNvSpPr txBox="1"/>
          <p:nvPr/>
        </p:nvSpPr>
        <p:spPr>
          <a:xfrm>
            <a:off x="5157216" y="1865376"/>
            <a:ext cx="3291840" cy="1005840"/>
          </a:xfrm>
          <a:prstGeom prst="rect">
            <a:avLst/>
          </a:prstGeom>
          <a:noFill/>
        </p:spPr>
        <p:txBody>
          <a:bodyPr wrap="square" anchor="t" lIns="0" rIns="0" tIns="0" bIns="0">
            <a:spAutoFit/>
          </a:bodyPr>
          <a:lstStyle/>
          <a:p>
            <a:pPr algn="l">
              <a:lnSpc>
                <a:spcPct val="103000"/>
              </a:lnSpc>
            </a:pPr>
            <a:r>
              <a:rPr sz="1050" b="0" i="0">
                <a:solidFill>
                  <a:srgbClr val="212121"/>
                </a:solidFill>
                <a:latin typeface="Arial"/>
              </a:rPr>
              <a:t>Anchor those bars to an internationally aligned, risk-based framework — building on N12 and informed by N81 — so comparable characterization and risk mean comparable evidence.</a:t>
            </a:r>
          </a:p>
        </p:txBody>
      </p:sp>
      <p:sp>
        <p:nvSpPr>
          <p:cNvPr id="11" name="TextBox 10"/>
          <p:cNvSpPr txBox="1"/>
          <p:nvPr/>
        </p:nvSpPr>
        <p:spPr>
          <a:xfrm>
            <a:off x="566928" y="2852928"/>
            <a:ext cx="457200" cy="457200"/>
          </a:xfrm>
          <a:prstGeom prst="rect">
            <a:avLst/>
          </a:prstGeom>
          <a:noFill/>
        </p:spPr>
        <p:txBody>
          <a:bodyPr wrap="square" anchor="t" lIns="0" rIns="0" tIns="0" bIns="0">
            <a:spAutoFit/>
          </a:bodyPr>
          <a:lstStyle/>
          <a:p>
            <a:pPr algn="l"/>
            <a:r>
              <a:rPr sz="2200" b="1" i="0">
                <a:solidFill>
                  <a:srgbClr val="0B5394"/>
                </a:solidFill>
                <a:latin typeface="Arial"/>
              </a:rPr>
              <a:t>3</a:t>
            </a:r>
          </a:p>
        </p:txBody>
      </p:sp>
      <p:sp>
        <p:nvSpPr>
          <p:cNvPr id="12" name="TextBox 11"/>
          <p:cNvSpPr txBox="1"/>
          <p:nvPr/>
        </p:nvSpPr>
        <p:spPr>
          <a:xfrm>
            <a:off x="1069848" y="2834640"/>
            <a:ext cx="3291840" cy="457200"/>
          </a:xfrm>
          <a:prstGeom prst="rect">
            <a:avLst/>
          </a:prstGeom>
          <a:noFill/>
        </p:spPr>
        <p:txBody>
          <a:bodyPr wrap="square" anchor="t" lIns="0" rIns="0" tIns="0" bIns="0">
            <a:spAutoFit/>
          </a:bodyPr>
          <a:lstStyle/>
          <a:p>
            <a:pPr algn="l">
              <a:lnSpc>
                <a:spcPct val="95000"/>
              </a:lnSpc>
            </a:pPr>
            <a:r>
              <a:rPr sz="1300" b="1" i="0">
                <a:solidFill>
                  <a:srgbClr val="0B5394"/>
                </a:solidFill>
                <a:latin typeface="Arial"/>
              </a:rPr>
              <a:t>A LANE FOR LEGACY</a:t>
            </a:r>
          </a:p>
        </p:txBody>
      </p:sp>
      <p:sp>
        <p:nvSpPr>
          <p:cNvPr id="13" name="TextBox 12"/>
          <p:cNvSpPr txBox="1"/>
          <p:nvPr/>
        </p:nvSpPr>
        <p:spPr>
          <a:xfrm>
            <a:off x="1069848" y="3236976"/>
            <a:ext cx="3291840" cy="1005840"/>
          </a:xfrm>
          <a:prstGeom prst="rect">
            <a:avLst/>
          </a:prstGeom>
          <a:noFill/>
        </p:spPr>
        <p:txBody>
          <a:bodyPr wrap="square" anchor="t" lIns="0" rIns="0" tIns="0" bIns="0">
            <a:spAutoFit/>
          </a:bodyPr>
          <a:lstStyle/>
          <a:p>
            <a:pPr algn="l">
              <a:lnSpc>
                <a:spcPct val="103000"/>
              </a:lnSpc>
            </a:pPr>
            <a:r>
              <a:rPr sz="1050" b="0" i="0">
                <a:solidFill>
                  <a:srgbClr val="212121"/>
                </a:solidFill>
                <a:latin typeface="Arial"/>
              </a:rPr>
              <a:t>Products approved under older rules get a grace period to meet a higher class, supported by real-world data instead of a fresh trial.</a:t>
            </a:r>
          </a:p>
        </p:txBody>
      </p:sp>
      <p:sp>
        <p:nvSpPr>
          <p:cNvPr id="14" name="TextBox 13"/>
          <p:cNvSpPr txBox="1"/>
          <p:nvPr/>
        </p:nvSpPr>
        <p:spPr>
          <a:xfrm>
            <a:off x="4654296" y="2852928"/>
            <a:ext cx="457200" cy="457200"/>
          </a:xfrm>
          <a:prstGeom prst="rect">
            <a:avLst/>
          </a:prstGeom>
          <a:noFill/>
        </p:spPr>
        <p:txBody>
          <a:bodyPr wrap="square" anchor="t" lIns="0" rIns="0" tIns="0" bIns="0">
            <a:spAutoFit/>
          </a:bodyPr>
          <a:lstStyle/>
          <a:p>
            <a:pPr algn="l"/>
            <a:r>
              <a:rPr sz="2200" b="1" i="0">
                <a:solidFill>
                  <a:srgbClr val="78909C"/>
                </a:solidFill>
                <a:latin typeface="Arial"/>
              </a:rPr>
              <a:t>4</a:t>
            </a:r>
          </a:p>
        </p:txBody>
      </p:sp>
      <p:sp>
        <p:nvSpPr>
          <p:cNvPr id="15" name="TextBox 14"/>
          <p:cNvSpPr txBox="1"/>
          <p:nvPr/>
        </p:nvSpPr>
        <p:spPr>
          <a:xfrm>
            <a:off x="5157216" y="2834640"/>
            <a:ext cx="3291840" cy="457200"/>
          </a:xfrm>
          <a:prstGeom prst="rect">
            <a:avLst/>
          </a:prstGeom>
          <a:noFill/>
        </p:spPr>
        <p:txBody>
          <a:bodyPr wrap="square" anchor="t" lIns="0" rIns="0" tIns="0" bIns="0">
            <a:spAutoFit/>
          </a:bodyPr>
          <a:lstStyle/>
          <a:p>
            <a:pPr algn="l">
              <a:lnSpc>
                <a:spcPct val="95000"/>
              </a:lnSpc>
            </a:pPr>
            <a:r>
              <a:rPr sz="1300" b="1" i="0">
                <a:solidFill>
                  <a:srgbClr val="0B5394"/>
                </a:solidFill>
                <a:latin typeface="Arial"/>
              </a:rPr>
              <a:t>THE BIGGER QUESTION</a:t>
            </a:r>
          </a:p>
        </p:txBody>
      </p:sp>
      <p:sp>
        <p:nvSpPr>
          <p:cNvPr id="16" name="TextBox 15"/>
          <p:cNvSpPr txBox="1"/>
          <p:nvPr/>
        </p:nvSpPr>
        <p:spPr>
          <a:xfrm>
            <a:off x="5157216" y="3236976"/>
            <a:ext cx="3291840" cy="1005840"/>
          </a:xfrm>
          <a:prstGeom prst="rect">
            <a:avLst/>
          </a:prstGeom>
          <a:noFill/>
        </p:spPr>
        <p:txBody>
          <a:bodyPr wrap="square" anchor="t" lIns="0" rIns="0" tIns="0" bIns="0">
            <a:spAutoFit/>
          </a:bodyPr>
          <a:lstStyle/>
          <a:p>
            <a:pPr algn="l">
              <a:lnSpc>
                <a:spcPct val="103000"/>
              </a:lnSpc>
            </a:pPr>
            <a:r>
              <a:rPr sz="1050" b="0" i="0">
                <a:solidFill>
                  <a:srgbClr val="212121"/>
                </a:solidFill>
                <a:latin typeface="Arial"/>
              </a:rPr>
              <a:t>The larger need is not inspecting sites but regulators being able to rely on each other's scientific assessment of the evidence — a conversation for another day.</a:t>
            </a:r>
          </a:p>
        </p:txBody>
      </p:sp>
      <p:sp>
        <p:nvSpPr>
          <p:cNvPr id="17" name="Rectangle 16"/>
          <p:cNvSpPr/>
          <p:nvPr/>
        </p:nvSpPr>
        <p:spPr>
          <a:xfrm>
            <a:off x="566928" y="4334256"/>
            <a:ext cx="7882127" cy="384048"/>
          </a:xfrm>
          <a:prstGeom prst="rect">
            <a:avLst/>
          </a:prstGeom>
          <a:solidFill>
            <a:srgbClr val="F0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58368" y="4352544"/>
            <a:ext cx="7699248" cy="365760"/>
          </a:xfrm>
          <a:prstGeom prst="rect">
            <a:avLst/>
          </a:prstGeom>
          <a:noFill/>
        </p:spPr>
        <p:txBody>
          <a:bodyPr wrap="square" anchor="ctr" lIns="0" rIns="0" tIns="0" bIns="0">
            <a:spAutoFit/>
          </a:bodyPr>
          <a:lstStyle/>
          <a:p>
            <a:pPr algn="ctr"/>
            <a:r>
              <a:rPr sz="1200" b="1" i="0">
                <a:solidFill>
                  <a:srgbClr val="0B5394"/>
                </a:solidFill>
                <a:latin typeface="Arial"/>
              </a:rPr>
              <a:t>None of this asks for weaker evidence. It asks that the bar be written down, and tied to a shared risk-based framework.</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66928" y="274320"/>
            <a:ext cx="7955279" cy="274320"/>
          </a:xfrm>
          <a:prstGeom prst="rect">
            <a:avLst/>
          </a:prstGeom>
          <a:noFill/>
        </p:spPr>
        <p:txBody>
          <a:bodyPr wrap="square" anchor="t" lIns="0" rIns="0" tIns="0" bIns="0">
            <a:spAutoFit/>
          </a:bodyPr>
          <a:lstStyle/>
          <a:p>
            <a:pPr algn="l"/>
            <a:r>
              <a:rPr sz="950" b="1" i="0">
                <a:solidFill>
                  <a:srgbClr val="0097A7"/>
                </a:solidFill>
                <a:latin typeface="Arial"/>
              </a:rPr>
              <a:t>FOR THE PANEL</a:t>
            </a:r>
          </a:p>
        </p:txBody>
      </p:sp>
      <p:sp>
        <p:nvSpPr>
          <p:cNvPr id="3" name="TextBox 2"/>
          <p:cNvSpPr txBox="1"/>
          <p:nvPr/>
        </p:nvSpPr>
        <p:spPr>
          <a:xfrm>
            <a:off x="566928" y="530352"/>
            <a:ext cx="8138160" cy="868680"/>
          </a:xfrm>
          <a:prstGeom prst="rect">
            <a:avLst/>
          </a:prstGeom>
          <a:noFill/>
        </p:spPr>
        <p:txBody>
          <a:bodyPr wrap="square" anchor="t" lIns="0" rIns="0" tIns="0" bIns="0">
            <a:spAutoFit/>
          </a:bodyPr>
          <a:lstStyle/>
          <a:p>
            <a:pPr algn="l">
              <a:lnSpc>
                <a:spcPct val="100000"/>
              </a:lnSpc>
            </a:pPr>
            <a:r>
              <a:rPr sz="2500" b="1" i="0">
                <a:solidFill>
                  <a:srgbClr val="0B5394"/>
                </a:solidFill>
                <a:latin typeface="Arial"/>
              </a:rPr>
              <a:t>Questions for discussion</a:t>
            </a:r>
          </a:p>
        </p:txBody>
      </p:sp>
      <p:sp>
        <p:nvSpPr>
          <p:cNvPr id="4" name="TextBox 3"/>
          <p:cNvSpPr txBox="1"/>
          <p:nvPr/>
        </p:nvSpPr>
        <p:spPr>
          <a:xfrm>
            <a:off x="566928" y="4828032"/>
            <a:ext cx="6400800" cy="274320"/>
          </a:xfrm>
          <a:prstGeom prst="rect">
            <a:avLst/>
          </a:prstGeom>
          <a:noFill/>
        </p:spPr>
        <p:txBody>
          <a:bodyPr wrap="square" anchor="t" lIns="0" rIns="0" tIns="0" bIns="0">
            <a:spAutoFit/>
          </a:bodyPr>
          <a:lstStyle/>
          <a:p>
            <a:pPr algn="l"/>
            <a:r>
              <a:rPr sz="800" b="0" i="0">
                <a:solidFill>
                  <a:srgbClr val="595959"/>
                </a:solidFill>
                <a:latin typeface="Arial"/>
              </a:rPr>
              <a:t>Day 1  ·  IMDRF Industry Joint Workshop  ·  14 September 2026</a:t>
            </a:r>
          </a:p>
        </p:txBody>
      </p:sp>
      <p:sp>
        <p:nvSpPr>
          <p:cNvPr id="5" name="TextBox 4"/>
          <p:cNvSpPr txBox="1"/>
          <p:nvPr/>
        </p:nvSpPr>
        <p:spPr>
          <a:xfrm>
            <a:off x="566928" y="1691640"/>
            <a:ext cx="457200" cy="640080"/>
          </a:xfrm>
          <a:prstGeom prst="rect">
            <a:avLst/>
          </a:prstGeom>
          <a:noFill/>
        </p:spPr>
        <p:txBody>
          <a:bodyPr wrap="square" anchor="t" lIns="0" rIns="0" tIns="0" bIns="0">
            <a:spAutoFit/>
          </a:bodyPr>
          <a:lstStyle/>
          <a:p>
            <a:pPr algn="l"/>
            <a:r>
              <a:rPr sz="2600" b="1" i="0">
                <a:solidFill>
                  <a:srgbClr val="0097A7"/>
                </a:solidFill>
                <a:latin typeface="Arial"/>
              </a:rPr>
              <a:t>1</a:t>
            </a:r>
          </a:p>
        </p:txBody>
      </p:sp>
      <p:sp>
        <p:nvSpPr>
          <p:cNvPr id="6" name="TextBox 5"/>
          <p:cNvSpPr txBox="1"/>
          <p:nvPr/>
        </p:nvSpPr>
        <p:spPr>
          <a:xfrm>
            <a:off x="1143000" y="1737360"/>
            <a:ext cx="7315200" cy="822960"/>
          </a:xfrm>
          <a:prstGeom prst="rect">
            <a:avLst/>
          </a:prstGeom>
          <a:noFill/>
        </p:spPr>
        <p:txBody>
          <a:bodyPr wrap="square" anchor="t" lIns="0" rIns="0" tIns="0" bIns="0">
            <a:spAutoFit/>
          </a:bodyPr>
          <a:lstStyle/>
          <a:p>
            <a:pPr algn="l">
              <a:lnSpc>
                <a:spcPct val="110000"/>
              </a:lnSpc>
            </a:pPr>
            <a:r>
              <a:rPr sz="1500" b="0" i="0">
                <a:solidFill>
                  <a:srgbClr val="212121"/>
                </a:solidFill>
                <a:latin typeface="Arial"/>
              </a:rPr>
              <a:t>Could the reliance MDSAP built for quality systems ever extend to the scientific assessment of clinical evidence?</a:t>
            </a:r>
          </a:p>
        </p:txBody>
      </p:sp>
      <p:sp>
        <p:nvSpPr>
          <p:cNvPr id="7" name="TextBox 6"/>
          <p:cNvSpPr txBox="1"/>
          <p:nvPr/>
        </p:nvSpPr>
        <p:spPr>
          <a:xfrm>
            <a:off x="566928" y="2624328"/>
            <a:ext cx="457200" cy="640080"/>
          </a:xfrm>
          <a:prstGeom prst="rect">
            <a:avLst/>
          </a:prstGeom>
          <a:noFill/>
        </p:spPr>
        <p:txBody>
          <a:bodyPr wrap="square" anchor="t" lIns="0" rIns="0" tIns="0" bIns="0">
            <a:spAutoFit/>
          </a:bodyPr>
          <a:lstStyle/>
          <a:p>
            <a:pPr algn="l"/>
            <a:r>
              <a:rPr sz="2600" b="1" i="0">
                <a:solidFill>
                  <a:srgbClr val="0097A7"/>
                </a:solidFill>
                <a:latin typeface="Arial"/>
              </a:rPr>
              <a:t>2</a:t>
            </a:r>
          </a:p>
        </p:txBody>
      </p:sp>
      <p:sp>
        <p:nvSpPr>
          <p:cNvPr id="8" name="TextBox 7"/>
          <p:cNvSpPr txBox="1"/>
          <p:nvPr/>
        </p:nvSpPr>
        <p:spPr>
          <a:xfrm>
            <a:off x="1143000" y="2670048"/>
            <a:ext cx="7315200" cy="822960"/>
          </a:xfrm>
          <a:prstGeom prst="rect">
            <a:avLst/>
          </a:prstGeom>
          <a:noFill/>
        </p:spPr>
        <p:txBody>
          <a:bodyPr wrap="square" anchor="t" lIns="0" rIns="0" tIns="0" bIns="0">
            <a:spAutoFit/>
          </a:bodyPr>
          <a:lstStyle/>
          <a:p>
            <a:pPr algn="l">
              <a:lnSpc>
                <a:spcPct val="110000"/>
              </a:lnSpc>
            </a:pPr>
            <a:r>
              <a:rPr sz="1500" b="0" i="0">
                <a:solidFill>
                  <a:srgbClr val="212121"/>
                </a:solidFill>
                <a:latin typeface="Arial"/>
              </a:rPr>
              <a:t>Would publishing each jurisdiction's evidence bar, by N12 class, be feasible — and who would own it?</a:t>
            </a:r>
          </a:p>
        </p:txBody>
      </p:sp>
      <p:sp>
        <p:nvSpPr>
          <p:cNvPr id="9" name="TextBox 8"/>
          <p:cNvSpPr txBox="1"/>
          <p:nvPr/>
        </p:nvSpPr>
        <p:spPr>
          <a:xfrm>
            <a:off x="566928" y="3557016"/>
            <a:ext cx="457200" cy="640080"/>
          </a:xfrm>
          <a:prstGeom prst="rect">
            <a:avLst/>
          </a:prstGeom>
          <a:noFill/>
        </p:spPr>
        <p:txBody>
          <a:bodyPr wrap="square" anchor="t" lIns="0" rIns="0" tIns="0" bIns="0">
            <a:spAutoFit/>
          </a:bodyPr>
          <a:lstStyle/>
          <a:p>
            <a:pPr algn="l"/>
            <a:r>
              <a:rPr sz="2600" b="1" i="0">
                <a:solidFill>
                  <a:srgbClr val="0097A7"/>
                </a:solidFill>
                <a:latin typeface="Arial"/>
              </a:rPr>
              <a:t>3</a:t>
            </a:r>
          </a:p>
        </p:txBody>
      </p:sp>
      <p:sp>
        <p:nvSpPr>
          <p:cNvPr id="10" name="TextBox 9"/>
          <p:cNvSpPr txBox="1"/>
          <p:nvPr/>
        </p:nvSpPr>
        <p:spPr>
          <a:xfrm>
            <a:off x="1143000" y="3602736"/>
            <a:ext cx="7315200" cy="822960"/>
          </a:xfrm>
          <a:prstGeom prst="rect">
            <a:avLst/>
          </a:prstGeom>
          <a:noFill/>
        </p:spPr>
        <p:txBody>
          <a:bodyPr wrap="square" anchor="t" lIns="0" rIns="0" tIns="0" bIns="0">
            <a:spAutoFit/>
          </a:bodyPr>
          <a:lstStyle/>
          <a:p>
            <a:pPr algn="l">
              <a:lnSpc>
                <a:spcPct val="110000"/>
              </a:lnSpc>
            </a:pPr>
            <a:r>
              <a:rPr sz="1500" b="0" i="0">
                <a:solidFill>
                  <a:srgbClr val="212121"/>
                </a:solidFill>
                <a:latin typeface="Arial"/>
              </a:rPr>
              <a:t>For products approved under older rules, is there appetite for a real-world-data route to a higher class, instead of a repeat trial?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8D6D7-5204-F970-B2C2-23DCAD36920B}"/>
            </a:ext>
          </a:extLst>
        </p:cNvPr>
        <p:cNvGrpSpPr/>
        <p:nvPr/>
      </p:nvGrpSpPr>
      <p:grpSpPr>
        <a:xfrm>
          <a:off x="0" y="0"/>
          <a:ext cx="0" cy="0"/>
          <a:chOff x="0" y="0"/>
          <a:chExt cx="0" cy="0"/>
        </a:xfrm>
      </p:grpSpPr>
      <p:sp>
        <p:nvSpPr>
          <p:cNvPr id="68" name="TextBox 67">
            <a:extLst>
              <a:ext uri="{FF2B5EF4-FFF2-40B4-BE49-F238E27FC236}">
                <a16:creationId xmlns:a16="http://schemas.microsoft.com/office/drawing/2014/main" id="{2A8C0455-FF63-D86A-5747-274DF7F1A4DD}"/>
              </a:ext>
            </a:extLst>
          </p:cNvPr>
          <p:cNvSpPr txBox="1">
            <a:spLocks/>
          </p:cNvSpPr>
          <p:nvPr/>
        </p:nvSpPr>
        <p:spPr>
          <a:xfrm>
            <a:off x="566928" y="438912"/>
            <a:ext cx="7371892" cy="393192"/>
          </a:xfrm>
          <a:prstGeom prst="rect">
            <a:avLst/>
          </a:prstGeom>
          <a:noFill/>
        </p:spPr>
        <p:txBody>
          <a:bodyPr wrap="square" lIns="18288" tIns="18288" rIns="18288" bIns="18288" anchor="ctr">
            <a:noAutofit/>
          </a:bodyPr>
          <a:lstStyle/>
          <a:p>
            <a:pPr algn="l">
              <a:lnSpc>
                <a:spcPct val="100000"/>
              </a:lnSpc>
              <a:spcBef>
                <a:spcPts val="0"/>
              </a:spcBef>
              <a:spcAft>
                <a:spcPts val="0"/>
              </a:spcAft>
            </a:pPr>
            <a:r>
              <a:rPr lang="en-CA" sz="2500" b="1" i="0">
                <a:solidFill>
                  <a:srgbClr val="0B5394"/>
                </a:solidFill>
                <a:latin typeface="Arial"/>
              </a:rPr>
              <a:t>Thank you!</a:t>
            </a:r>
          </a:p>
        </p:txBody>
      </p:sp>
      <p:sp>
        <p:nvSpPr>
          <p:cNvPr id="69" name="Rectangle 68">
            <a:extLst>
              <a:ext uri="{FF2B5EF4-FFF2-40B4-BE49-F238E27FC236}">
                <a16:creationId xmlns:a16="http://schemas.microsoft.com/office/drawing/2014/main" id="{495B878D-B203-9A03-6E5C-153BD064EA25}"/>
              </a:ext>
            </a:extLst>
          </p:cNvPr>
          <p:cNvSpPr/>
          <p:nvPr/>
        </p:nvSpPr>
        <p:spPr>
          <a:xfrm>
            <a:off x="566928" y="941832"/>
            <a:ext cx="475488" cy="41148"/>
          </a:xfrm>
          <a:prstGeom prst="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0" name="Rectangle 69">
            <a:extLst>
              <a:ext uri="{FF2B5EF4-FFF2-40B4-BE49-F238E27FC236}">
                <a16:creationId xmlns:a16="http://schemas.microsoft.com/office/drawing/2014/main" id="{44E5F788-E147-3664-81BE-AAC5BFC1AEA2}"/>
              </a:ext>
            </a:extLst>
          </p:cNvPr>
          <p:cNvSpPr>
            <a:spLocks/>
          </p:cNvSpPr>
          <p:nvPr/>
        </p:nvSpPr>
        <p:spPr>
          <a:xfrm>
            <a:off x="1078992" y="941832"/>
            <a:ext cx="146304" cy="41148"/>
          </a:xfrm>
          <a:prstGeom prst="rect">
            <a:avLst/>
          </a:prstGeom>
          <a:solidFill>
            <a:srgbClr val="FFAB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71" name="TextBox 70">
            <a:extLst>
              <a:ext uri="{FF2B5EF4-FFF2-40B4-BE49-F238E27FC236}">
                <a16:creationId xmlns:a16="http://schemas.microsoft.com/office/drawing/2014/main" id="{D28DCAC7-9AE4-D4A2-E164-FDFC206194C4}"/>
              </a:ext>
            </a:extLst>
          </p:cNvPr>
          <p:cNvSpPr txBox="1">
            <a:spLocks/>
          </p:cNvSpPr>
          <p:nvPr/>
        </p:nvSpPr>
        <p:spPr>
          <a:xfrm>
            <a:off x="566928" y="1152848"/>
            <a:ext cx="7726679" cy="274320"/>
          </a:xfrm>
          <a:prstGeom prst="rect">
            <a:avLst/>
          </a:prstGeom>
          <a:noFill/>
        </p:spPr>
        <p:txBody>
          <a:bodyPr wrap="square" lIns="18288" tIns="18288" rIns="18288" bIns="18288" anchor="t">
            <a:noAutofit/>
          </a:bodyPr>
          <a:lstStyle/>
          <a:p>
            <a:pPr algn="l">
              <a:lnSpc>
                <a:spcPct val="100000"/>
              </a:lnSpc>
              <a:spcBef>
                <a:spcPts val="0"/>
              </a:spcBef>
              <a:spcAft>
                <a:spcPts val="0"/>
              </a:spcAft>
            </a:pPr>
            <a:r>
              <a:rPr lang="en-CA" sz="1550" b="0" i="0">
                <a:solidFill>
                  <a:srgbClr val="212121"/>
                </a:solidFill>
                <a:latin typeface="Arial"/>
              </a:rPr>
              <a:t>Questions?</a:t>
            </a:r>
          </a:p>
        </p:txBody>
      </p:sp>
      <p:pic>
        <p:nvPicPr>
          <p:cNvPr id="87" name="Picture 86" descr="footer-bg.jpg">
            <a:extLst>
              <a:ext uri="{FF2B5EF4-FFF2-40B4-BE49-F238E27FC236}">
                <a16:creationId xmlns:a16="http://schemas.microsoft.com/office/drawing/2014/main" id="{00A612AC-A4F3-E6F2-F90B-A15300AF728E}"/>
              </a:ext>
            </a:extLst>
          </p:cNvPr>
          <p:cNvPicPr>
            <a:picLocks noChangeAspect="1"/>
          </p:cNvPicPr>
          <p:nvPr/>
        </p:nvPicPr>
        <p:blipFill>
          <a:blip r:embed="rId3"/>
          <a:stretch>
            <a:fillRect/>
          </a:stretch>
        </p:blipFill>
        <p:spPr>
          <a:xfrm>
            <a:off x="0" y="4562856"/>
            <a:ext cx="9144000" cy="594360"/>
          </a:xfrm>
          <a:prstGeom prst="rect">
            <a:avLst/>
          </a:prstGeom>
        </p:spPr>
      </p:pic>
      <p:pic>
        <p:nvPicPr>
          <p:cNvPr id="88" name="Picture 87" descr="cover-logo-1.png">
            <a:extLst>
              <a:ext uri="{FF2B5EF4-FFF2-40B4-BE49-F238E27FC236}">
                <a16:creationId xmlns:a16="http://schemas.microsoft.com/office/drawing/2014/main" id="{78EE5736-DA5E-9EDB-CA54-395BA937E711}"/>
              </a:ext>
            </a:extLst>
          </p:cNvPr>
          <p:cNvPicPr>
            <a:picLocks noChangeAspect="1"/>
          </p:cNvPicPr>
          <p:nvPr/>
        </p:nvPicPr>
        <p:blipFill>
          <a:blip r:embed="rId4"/>
          <a:stretch>
            <a:fillRect/>
          </a:stretch>
        </p:blipFill>
        <p:spPr>
          <a:xfrm>
            <a:off x="211226" y="4759452"/>
            <a:ext cx="2428646" cy="248716"/>
          </a:xfrm>
          <a:prstGeom prst="rect">
            <a:avLst/>
          </a:prstGeom>
        </p:spPr>
      </p:pic>
      <p:pic>
        <p:nvPicPr>
          <p:cNvPr id="89" name="Picture 88" descr="cover-logo-2.png">
            <a:extLst>
              <a:ext uri="{FF2B5EF4-FFF2-40B4-BE49-F238E27FC236}">
                <a16:creationId xmlns:a16="http://schemas.microsoft.com/office/drawing/2014/main" id="{D4B09677-0995-6778-7315-6567A536CC8C}"/>
              </a:ext>
            </a:extLst>
          </p:cNvPr>
          <p:cNvPicPr>
            <a:picLocks noChangeAspect="1"/>
          </p:cNvPicPr>
          <p:nvPr/>
        </p:nvPicPr>
        <p:blipFill>
          <a:blip r:embed="rId5"/>
          <a:stretch>
            <a:fillRect/>
          </a:stretch>
        </p:blipFill>
        <p:spPr>
          <a:xfrm>
            <a:off x="2851099" y="4628692"/>
            <a:ext cx="1668780" cy="449884"/>
          </a:xfrm>
          <a:prstGeom prst="rect">
            <a:avLst/>
          </a:prstGeom>
        </p:spPr>
      </p:pic>
      <p:sp>
        <p:nvSpPr>
          <p:cNvPr id="90" name="Snip and Round Single Corner Rectangle 89">
            <a:extLst>
              <a:ext uri="{FF2B5EF4-FFF2-40B4-BE49-F238E27FC236}">
                <a16:creationId xmlns:a16="http://schemas.microsoft.com/office/drawing/2014/main" id="{4B8CAFFA-7D69-DA6C-C5B5-48A33A4A1C7B}"/>
              </a:ext>
            </a:extLst>
          </p:cNvPr>
          <p:cNvSpPr/>
          <p:nvPr/>
        </p:nvSpPr>
        <p:spPr>
          <a:xfrm>
            <a:off x="7938820" y="0"/>
            <a:ext cx="1205179" cy="376732"/>
          </a:xfrm>
          <a:prstGeom prst="snipRoundRect">
            <a:avLst>
              <a:gd name="adj1" fmla="val 16667"/>
              <a:gd name="adj2" fmla="val 0"/>
            </a:avLst>
          </a:prstGeom>
          <a:solidFill>
            <a:srgbClr val="F1E3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91" name="Picture 90" descr="cover-title.png">
            <a:extLst>
              <a:ext uri="{FF2B5EF4-FFF2-40B4-BE49-F238E27FC236}">
                <a16:creationId xmlns:a16="http://schemas.microsoft.com/office/drawing/2014/main" id="{773B0E03-7B31-9F87-33FA-696ECE789D59}"/>
              </a:ext>
            </a:extLst>
          </p:cNvPr>
          <p:cNvPicPr>
            <a:picLocks noChangeAspect="1"/>
          </p:cNvPicPr>
          <p:nvPr/>
        </p:nvPicPr>
        <p:blipFill>
          <a:blip r:embed="rId6"/>
          <a:stretch>
            <a:fillRect/>
          </a:stretch>
        </p:blipFill>
        <p:spPr>
          <a:xfrm>
            <a:off x="8103412" y="21945"/>
            <a:ext cx="951890" cy="278892"/>
          </a:xfrm>
          <a:prstGeom prst="rect">
            <a:avLst/>
          </a:prstGeom>
        </p:spPr>
      </p:pic>
    </p:spTree>
    <p:extLst>
      <p:ext uri="{BB962C8B-B14F-4D97-AF65-F5344CB8AC3E}">
        <p14:creationId xmlns:p14="http://schemas.microsoft.com/office/powerpoint/2010/main" val="16257761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TextBox 67"/>
          <p:cNvSpPr txBox="1">
            <a:spLocks/>
          </p:cNvSpPr>
          <p:nvPr/>
        </p:nvSpPr>
        <p:spPr>
          <a:xfrm>
            <a:off x="566928" y="376732"/>
            <a:ext cx="6812280" cy="393192"/>
          </a:xfrm>
          <a:prstGeom prst="rect">
            <a:avLst/>
          </a:prstGeom>
          <a:noFill/>
        </p:spPr>
        <p:txBody>
          <a:bodyPr wrap="square" lIns="18288" tIns="18288" rIns="18288" bIns="18288" anchor="ctr">
            <a:noAutofit/>
          </a:bodyPr>
          <a:lstStyle/>
          <a:p>
            <a:pPr algn="l">
              <a:lnSpc>
                <a:spcPct val="100000"/>
              </a:lnSpc>
              <a:spcBef>
                <a:spcPts val="0"/>
              </a:spcBef>
              <a:spcAft>
                <a:spcPts val="0"/>
              </a:spcAft>
            </a:pPr>
            <a:r>
              <a:rPr lang="en-CA" sz="2400" b="1" dirty="0">
                <a:solidFill>
                  <a:srgbClr val="0B5394"/>
                </a:solidFill>
              </a:rPr>
              <a:t>Applying Health Canada's Risk Classification to Medical Device Software</a:t>
            </a:r>
            <a:endParaRPr lang="en-CA" sz="2400" b="1" i="0" dirty="0">
              <a:solidFill>
                <a:srgbClr val="0B5394"/>
              </a:solidFill>
              <a:latin typeface="Arial"/>
            </a:endParaRPr>
          </a:p>
        </p:txBody>
      </p:sp>
      <p:sp>
        <p:nvSpPr>
          <p:cNvPr id="69" name="Rectangle 68"/>
          <p:cNvSpPr/>
          <p:nvPr/>
        </p:nvSpPr>
        <p:spPr>
          <a:xfrm>
            <a:off x="566928" y="941832"/>
            <a:ext cx="475488" cy="41148"/>
          </a:xfrm>
          <a:prstGeom prst="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0" name="Rectangle 69"/>
          <p:cNvSpPr>
            <a:spLocks/>
          </p:cNvSpPr>
          <p:nvPr/>
        </p:nvSpPr>
        <p:spPr>
          <a:xfrm>
            <a:off x="1078992" y="941832"/>
            <a:ext cx="146304" cy="41148"/>
          </a:xfrm>
          <a:prstGeom prst="rect">
            <a:avLst/>
          </a:prstGeom>
          <a:solidFill>
            <a:srgbClr val="FFAB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88" name="TextBox 87"/>
          <p:cNvSpPr txBox="1"/>
          <p:nvPr/>
        </p:nvSpPr>
        <p:spPr>
          <a:xfrm>
            <a:off x="448372" y="3798144"/>
            <a:ext cx="8247255" cy="228600"/>
          </a:xfrm>
          <a:prstGeom prst="rect">
            <a:avLst/>
          </a:prstGeom>
          <a:noFill/>
        </p:spPr>
        <p:txBody>
          <a:bodyPr wrap="square" lIns="18288" tIns="18288" rIns="18288" bIns="18288" anchor="t">
            <a:noAutofit/>
          </a:bodyPr>
          <a:lstStyle/>
          <a:p>
            <a:pPr algn="ctr"/>
            <a:r>
              <a:rPr lang="en-CA" b="1" dirty="0">
                <a:solidFill>
                  <a:srgbClr val="0B5394"/>
                </a:solidFill>
              </a:rPr>
              <a:t>In Canada, m</a:t>
            </a:r>
            <a:r>
              <a:rPr lang="en-CA" b="1" i="0" dirty="0">
                <a:solidFill>
                  <a:srgbClr val="0B5394"/>
                </a:solidFill>
                <a:latin typeface="Arial"/>
              </a:rPr>
              <a:t>edical devices (including medical device software) are classified into Classes I to IV via the classification rules set out in Schedule 1 of </a:t>
            </a:r>
            <a:r>
              <a:rPr lang="en-CA" b="1">
                <a:solidFill>
                  <a:srgbClr val="0B5394"/>
                </a:solidFill>
              </a:rPr>
              <a:t>the Medical</a:t>
            </a:r>
            <a:r>
              <a:rPr lang="en-CA" b="1" dirty="0">
                <a:solidFill>
                  <a:srgbClr val="0B5394"/>
                </a:solidFill>
              </a:rPr>
              <a:t> </a:t>
            </a:r>
            <a:r>
              <a:rPr lang="en-CA" b="1" i="0" dirty="0">
                <a:solidFill>
                  <a:srgbClr val="0B5394"/>
                </a:solidFill>
                <a:latin typeface="Arial"/>
              </a:rPr>
              <a:t>Devices Regulations</a:t>
            </a:r>
            <a:endParaRPr lang="en-CA" b="1" i="0">
              <a:solidFill>
                <a:srgbClr val="0B5394"/>
              </a:solidFill>
              <a:latin typeface="Arial"/>
            </a:endParaRPr>
          </a:p>
        </p:txBody>
      </p:sp>
      <p:pic>
        <p:nvPicPr>
          <p:cNvPr id="89" name="Picture 88" descr="footer-bg.jpg"/>
          <p:cNvPicPr>
            <a:picLocks noChangeAspect="1"/>
          </p:cNvPicPr>
          <p:nvPr/>
        </p:nvPicPr>
        <p:blipFill>
          <a:blip r:embed="rId11"/>
          <a:stretch>
            <a:fillRect/>
          </a:stretch>
        </p:blipFill>
        <p:spPr>
          <a:xfrm>
            <a:off x="0" y="4562856"/>
            <a:ext cx="9144000" cy="594360"/>
          </a:xfrm>
          <a:prstGeom prst="rect">
            <a:avLst/>
          </a:prstGeom>
        </p:spPr>
      </p:pic>
      <p:pic>
        <p:nvPicPr>
          <p:cNvPr id="90" name="Picture 89" descr="cover-logo-1.png"/>
          <p:cNvPicPr>
            <a:picLocks noChangeAspect="1"/>
          </p:cNvPicPr>
          <p:nvPr/>
        </p:nvPicPr>
        <p:blipFill>
          <a:blip r:embed="rId12"/>
          <a:stretch>
            <a:fillRect/>
          </a:stretch>
        </p:blipFill>
        <p:spPr>
          <a:xfrm>
            <a:off x="211226" y="4759452"/>
            <a:ext cx="2428646" cy="248716"/>
          </a:xfrm>
          <a:prstGeom prst="rect">
            <a:avLst/>
          </a:prstGeom>
        </p:spPr>
      </p:pic>
      <p:pic>
        <p:nvPicPr>
          <p:cNvPr id="91" name="Picture 90" descr="cover-logo-2.png"/>
          <p:cNvPicPr>
            <a:picLocks noChangeAspect="1"/>
          </p:cNvPicPr>
          <p:nvPr/>
        </p:nvPicPr>
        <p:blipFill>
          <a:blip r:embed="rId13"/>
          <a:stretch>
            <a:fillRect/>
          </a:stretch>
        </p:blipFill>
        <p:spPr>
          <a:xfrm>
            <a:off x="2851099" y="4628692"/>
            <a:ext cx="1668780" cy="449884"/>
          </a:xfrm>
          <a:prstGeom prst="rect">
            <a:avLst/>
          </a:prstGeom>
        </p:spPr>
      </p:pic>
      <p:sp>
        <p:nvSpPr>
          <p:cNvPr id="92" name="Snip and Round Single Corner Rectangle 91"/>
          <p:cNvSpPr/>
          <p:nvPr/>
        </p:nvSpPr>
        <p:spPr>
          <a:xfrm>
            <a:off x="7938820" y="0"/>
            <a:ext cx="1205179" cy="376732"/>
          </a:xfrm>
          <a:prstGeom prst="snipRoundRect">
            <a:avLst>
              <a:gd name="adj1" fmla="val 16667"/>
              <a:gd name="adj2" fmla="val 0"/>
            </a:avLst>
          </a:prstGeom>
          <a:solidFill>
            <a:srgbClr val="F1E3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93" name="Picture 92" descr="cover-title.png"/>
          <p:cNvPicPr>
            <a:picLocks noChangeAspect="1"/>
          </p:cNvPicPr>
          <p:nvPr/>
        </p:nvPicPr>
        <p:blipFill>
          <a:blip r:embed="rId14"/>
          <a:stretch>
            <a:fillRect/>
          </a:stretch>
        </p:blipFill>
        <p:spPr>
          <a:xfrm>
            <a:off x="8103412" y="21945"/>
            <a:ext cx="951890" cy="278892"/>
          </a:xfrm>
          <a:prstGeom prst="rect">
            <a:avLst/>
          </a:prstGeom>
        </p:spPr>
      </p:pic>
      <p:grpSp>
        <p:nvGrpSpPr>
          <p:cNvPr id="64" name="Group 17">
            <a:extLst>
              <a:ext uri="{FF2B5EF4-FFF2-40B4-BE49-F238E27FC236}">
                <a16:creationId xmlns:a16="http://schemas.microsoft.com/office/drawing/2014/main" id="{57BA94CE-C8CE-E6B9-5BD4-39F3A3B38D3D}"/>
              </a:ext>
            </a:extLst>
          </p:cNvPr>
          <p:cNvGrpSpPr>
            <a:grpSpLocks/>
          </p:cNvGrpSpPr>
          <p:nvPr/>
        </p:nvGrpSpPr>
        <p:grpSpPr bwMode="auto">
          <a:xfrm>
            <a:off x="1185878" y="1456260"/>
            <a:ext cx="6558844" cy="1543239"/>
            <a:chOff x="4003982" y="7358134"/>
            <a:chExt cx="11151608" cy="2263881"/>
          </a:xfrm>
        </p:grpSpPr>
        <p:sp>
          <p:nvSpPr>
            <p:cNvPr id="65" name="Rectangle 64">
              <a:extLst>
                <a:ext uri="{FF2B5EF4-FFF2-40B4-BE49-F238E27FC236}">
                  <a16:creationId xmlns:a16="http://schemas.microsoft.com/office/drawing/2014/main" id="{10A1D848-D84E-1E56-C488-CE896E1E4730}"/>
                </a:ext>
              </a:extLst>
            </p:cNvPr>
            <p:cNvSpPr/>
            <p:nvPr>
              <p:custDataLst>
                <p:tags r:id="rId5"/>
              </p:custDataLst>
            </p:nvPr>
          </p:nvSpPr>
          <p:spPr>
            <a:xfrm>
              <a:off x="11611428" y="7358134"/>
              <a:ext cx="3544162" cy="2263881"/>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anchor="b"/>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407488" algn="r">
                <a:defRPr/>
              </a:pPr>
              <a:endParaRPr lang="en-CA" sz="900" noProof="0">
                <a:solidFill>
                  <a:prstClr val="white">
                    <a:lumMod val="95000"/>
                  </a:prstClr>
                </a:solidFill>
                <a:latin typeface="+mj-lt"/>
                <a:cs typeface="Kalinga" panose="020B0502040204020203" pitchFamily="34" charset="0"/>
              </a:endParaRPr>
            </a:p>
            <a:p>
              <a:pPr marL="407488" algn="r">
                <a:defRPr/>
              </a:pPr>
              <a:r>
                <a:rPr lang="en-CA" sz="900" noProof="0">
                  <a:solidFill>
                    <a:prstClr val="white">
                      <a:lumMod val="95000"/>
                    </a:prstClr>
                  </a:solidFill>
                  <a:latin typeface="+mj-lt"/>
                  <a:cs typeface="Lao UI" panose="020B0502040204020203" pitchFamily="34" charset="0"/>
                </a:rPr>
                <a:t>HIV test kit</a:t>
              </a:r>
            </a:p>
            <a:p>
              <a:pPr marL="407488" algn="r">
                <a:defRPr/>
              </a:pPr>
              <a:r>
                <a:rPr lang="en-CA" sz="900" noProof="0">
                  <a:solidFill>
                    <a:prstClr val="white">
                      <a:lumMod val="95000"/>
                    </a:prstClr>
                  </a:solidFill>
                  <a:latin typeface="+mj-lt"/>
                  <a:cs typeface="Lao UI" panose="020B0502040204020203" pitchFamily="34" charset="0"/>
                </a:rPr>
                <a:t>Pacemaker</a:t>
              </a:r>
            </a:p>
            <a:p>
              <a:pPr marL="407488" algn="r">
                <a:defRPr/>
              </a:pPr>
              <a:r>
                <a:rPr lang="en-CA" sz="900" noProof="0">
                  <a:solidFill>
                    <a:prstClr val="white">
                      <a:lumMod val="95000"/>
                    </a:prstClr>
                  </a:solidFill>
                  <a:latin typeface="+mj-lt"/>
                  <a:cs typeface="Lao UI" panose="020B0502040204020203" pitchFamily="34" charset="0"/>
                </a:rPr>
                <a:t>Heart valve</a:t>
              </a:r>
            </a:p>
            <a:p>
              <a:pPr marL="407488" algn="r">
                <a:defRPr/>
              </a:pPr>
              <a:r>
                <a:rPr lang="en-CA" sz="900" noProof="0">
                  <a:solidFill>
                    <a:prstClr val="white">
                      <a:lumMod val="95000"/>
                    </a:prstClr>
                  </a:solidFill>
                  <a:latin typeface="+mj-lt"/>
                  <a:cs typeface="Lao UI" panose="020B0502040204020203" pitchFamily="34" charset="0"/>
                </a:rPr>
                <a:t>Neurovascular stent</a:t>
              </a:r>
            </a:p>
            <a:p>
              <a:pPr marL="407488" algn="r">
                <a:defRPr/>
              </a:pPr>
              <a:r>
                <a:rPr lang="en-CA" sz="900" noProof="0">
                  <a:solidFill>
                    <a:prstClr val="white">
                      <a:lumMod val="95000"/>
                    </a:prstClr>
                  </a:solidFill>
                  <a:latin typeface="+mj-lt"/>
                  <a:cs typeface="Lao UI" panose="020B0502040204020203" pitchFamily="34" charset="0"/>
                </a:rPr>
                <a:t>Deep brain stimulator</a:t>
              </a:r>
            </a:p>
          </p:txBody>
        </p:sp>
        <p:grpSp>
          <p:nvGrpSpPr>
            <p:cNvPr id="66" name="Group 27">
              <a:extLst>
                <a:ext uri="{FF2B5EF4-FFF2-40B4-BE49-F238E27FC236}">
                  <a16:creationId xmlns:a16="http://schemas.microsoft.com/office/drawing/2014/main" id="{45B3A467-9D0B-DCC7-C605-1AE91C2507D7}"/>
                </a:ext>
              </a:extLst>
            </p:cNvPr>
            <p:cNvGrpSpPr>
              <a:grpSpLocks/>
            </p:cNvGrpSpPr>
            <p:nvPr/>
          </p:nvGrpSpPr>
          <p:grpSpPr bwMode="auto">
            <a:xfrm>
              <a:off x="4003982" y="7651835"/>
              <a:ext cx="8163092" cy="1970180"/>
              <a:chOff x="1383492" y="1972728"/>
              <a:chExt cx="6446445" cy="1526295"/>
            </a:xfrm>
          </p:grpSpPr>
          <p:sp>
            <p:nvSpPr>
              <p:cNvPr id="94" name="Rectangle 93">
                <a:extLst>
                  <a:ext uri="{FF2B5EF4-FFF2-40B4-BE49-F238E27FC236}">
                    <a16:creationId xmlns:a16="http://schemas.microsoft.com/office/drawing/2014/main" id="{56F8579D-6715-61FD-D47B-479DC382D47E}"/>
                  </a:ext>
                </a:extLst>
              </p:cNvPr>
              <p:cNvSpPr/>
              <p:nvPr>
                <p:custDataLst>
                  <p:tags r:id="rId6"/>
                </p:custDataLst>
              </p:nvPr>
            </p:nvSpPr>
            <p:spPr>
              <a:xfrm>
                <a:off x="5258584" y="1972728"/>
                <a:ext cx="2571353" cy="1526295"/>
              </a:xfrm>
              <a:prstGeom prst="rect">
                <a:avLst/>
              </a:prstGeom>
              <a:solidFill>
                <a:srgbClr val="0B5394"/>
              </a:solidFill>
              <a:ln>
                <a:noFill/>
              </a:ln>
            </p:spPr>
            <p:style>
              <a:lnRef idx="2">
                <a:schemeClr val="accent1">
                  <a:shade val="50000"/>
                </a:schemeClr>
              </a:lnRef>
              <a:fillRef idx="1">
                <a:schemeClr val="accent1"/>
              </a:fillRef>
              <a:effectRef idx="0">
                <a:schemeClr val="accent1"/>
              </a:effectRef>
              <a:fontRef idx="minor">
                <a:schemeClr val="lt1"/>
              </a:fontRef>
            </p:style>
            <p:txBody>
              <a:bodyPr anchor="b"/>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indent="540933" algn="r">
                  <a:defRPr/>
                </a:pPr>
                <a:endParaRPr lang="en-CA" sz="900" noProof="0">
                  <a:solidFill>
                    <a:prstClr val="white">
                      <a:lumMod val="95000"/>
                    </a:prstClr>
                  </a:solidFill>
                  <a:latin typeface="+mj-lt"/>
                  <a:cs typeface="Lao UI" panose="020B0502040204020203" pitchFamily="34" charset="0"/>
                </a:endParaRPr>
              </a:p>
              <a:p>
                <a:pPr indent="540933" algn="r">
                  <a:defRPr/>
                </a:pPr>
                <a:r>
                  <a:rPr lang="en-CA" sz="900" noProof="0">
                    <a:solidFill>
                      <a:prstClr val="white">
                        <a:lumMod val="95000"/>
                      </a:prstClr>
                    </a:solidFill>
                    <a:latin typeface="+mj-lt"/>
                    <a:cs typeface="Lao UI" panose="020B0502040204020203" pitchFamily="34" charset="0"/>
                  </a:rPr>
                  <a:t>Surgical Robotics</a:t>
                </a:r>
              </a:p>
              <a:p>
                <a:pPr indent="406296" algn="r">
                  <a:defRPr/>
                </a:pPr>
                <a:r>
                  <a:rPr lang="en-CA" sz="900" noProof="0">
                    <a:solidFill>
                      <a:prstClr val="white">
                        <a:lumMod val="95000"/>
                      </a:prstClr>
                    </a:solidFill>
                    <a:latin typeface="+mj-lt"/>
                    <a:cs typeface="Lao UI" panose="020B0502040204020203" pitchFamily="34" charset="0"/>
                  </a:rPr>
                  <a:t>Insulin pump</a:t>
                </a:r>
              </a:p>
              <a:p>
                <a:pPr indent="406296" algn="r">
                  <a:defRPr/>
                </a:pPr>
                <a:r>
                  <a:rPr lang="en-CA" sz="900" noProof="0">
                    <a:solidFill>
                      <a:prstClr val="white">
                        <a:lumMod val="95000"/>
                      </a:prstClr>
                    </a:solidFill>
                    <a:latin typeface="+mj-lt"/>
                    <a:cs typeface="Lao UI" panose="020B0502040204020203" pitchFamily="34" charset="0"/>
                  </a:rPr>
                  <a:t>CT Scanner</a:t>
                </a:r>
              </a:p>
              <a:p>
                <a:pPr indent="406296" algn="r">
                  <a:defRPr/>
                </a:pPr>
                <a:r>
                  <a:rPr lang="en-CA" sz="900" noProof="0">
                    <a:solidFill>
                      <a:prstClr val="white">
                        <a:lumMod val="95000"/>
                      </a:prstClr>
                    </a:solidFill>
                    <a:latin typeface="+mj-lt"/>
                    <a:cs typeface="Lao UI" panose="020B0502040204020203" pitchFamily="34" charset="0"/>
                  </a:rPr>
                  <a:t>Surgical Navigation SW</a:t>
                </a:r>
              </a:p>
              <a:p>
                <a:pPr indent="406296" algn="r">
                  <a:defRPr/>
                </a:pPr>
                <a:r>
                  <a:rPr lang="en-CA" sz="900" b="1" noProof="0">
                    <a:solidFill>
                      <a:prstClr val="white">
                        <a:lumMod val="95000"/>
                      </a:prstClr>
                    </a:solidFill>
                    <a:latin typeface="+mj-lt"/>
                    <a:cs typeface="Lao UI" panose="020B0502040204020203" pitchFamily="34" charset="0"/>
                  </a:rPr>
                  <a:t>Computer Assisted Dx SW</a:t>
                </a:r>
              </a:p>
            </p:txBody>
          </p:sp>
          <p:sp>
            <p:nvSpPr>
              <p:cNvPr id="95" name="Rectangle 94">
                <a:extLst>
                  <a:ext uri="{FF2B5EF4-FFF2-40B4-BE49-F238E27FC236}">
                    <a16:creationId xmlns:a16="http://schemas.microsoft.com/office/drawing/2014/main" id="{1F7F0061-6EFF-0B86-2C4F-174CCFD3C10B}"/>
                  </a:ext>
                </a:extLst>
              </p:cNvPr>
              <p:cNvSpPr/>
              <p:nvPr>
                <p:custDataLst>
                  <p:tags r:id="rId7"/>
                </p:custDataLst>
              </p:nvPr>
            </p:nvSpPr>
            <p:spPr>
              <a:xfrm>
                <a:off x="3316591" y="2277741"/>
                <a:ext cx="2558817" cy="1221282"/>
              </a:xfrm>
              <a:prstGeom prst="rect">
                <a:avLst/>
              </a:prstGeom>
              <a:solidFill>
                <a:srgbClr val="0097A7"/>
              </a:solidFill>
              <a:ln>
                <a:noFill/>
              </a:ln>
            </p:spPr>
            <p:style>
              <a:lnRef idx="2">
                <a:schemeClr val="accent1">
                  <a:shade val="50000"/>
                </a:schemeClr>
              </a:lnRef>
              <a:fillRef idx="1">
                <a:schemeClr val="accent1"/>
              </a:fillRef>
              <a:effectRef idx="0">
                <a:schemeClr val="accent1"/>
              </a:effectRef>
              <a:fontRef idx="minor">
                <a:schemeClr val="lt1"/>
              </a:fontRef>
            </p:style>
            <p:txBody>
              <a:bodyPr anchor="b"/>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defRPr/>
                </a:pPr>
                <a:r>
                  <a:rPr lang="en-CA" sz="900" noProof="0">
                    <a:solidFill>
                      <a:prstClr val="white">
                        <a:lumMod val="95000"/>
                      </a:prstClr>
                    </a:solidFill>
                    <a:latin typeface="+mj-lt"/>
                    <a:cs typeface="Lao UI" panose="020B0502040204020203" pitchFamily="34" charset="0"/>
                  </a:rPr>
                  <a:t>TENS unit</a:t>
                </a:r>
              </a:p>
              <a:p>
                <a:pPr algn="r">
                  <a:defRPr/>
                </a:pPr>
                <a:r>
                  <a:rPr lang="en-CA" sz="900" noProof="0">
                    <a:solidFill>
                      <a:prstClr val="white">
                        <a:lumMod val="95000"/>
                      </a:prstClr>
                    </a:solidFill>
                    <a:latin typeface="+mj-lt"/>
                    <a:cs typeface="Lao UI" panose="020B0502040204020203" pitchFamily="34" charset="0"/>
                  </a:rPr>
                  <a:t>Contact lens</a:t>
                </a:r>
              </a:p>
              <a:p>
                <a:pPr algn="r">
                  <a:defRPr/>
                </a:pPr>
                <a:r>
                  <a:rPr lang="en-CA" sz="900" noProof="0">
                    <a:solidFill>
                      <a:prstClr val="white">
                        <a:lumMod val="95000"/>
                      </a:prstClr>
                    </a:solidFill>
                    <a:latin typeface="+mj-lt"/>
                    <a:cs typeface="Lao UI" panose="020B0502040204020203" pitchFamily="34" charset="0"/>
                  </a:rPr>
                  <a:t>Surgical gloves</a:t>
                </a:r>
              </a:p>
              <a:p>
                <a:pPr algn="r">
                  <a:defRPr/>
                </a:pPr>
                <a:r>
                  <a:rPr lang="en-CA" sz="900" noProof="0">
                    <a:solidFill>
                      <a:prstClr val="white">
                        <a:lumMod val="95000"/>
                      </a:prstClr>
                    </a:solidFill>
                    <a:latin typeface="+mj-lt"/>
                    <a:cs typeface="Lao UI" panose="020B0502040204020203" pitchFamily="34" charset="0"/>
                  </a:rPr>
                  <a:t>Digital thermometer</a:t>
                </a:r>
              </a:p>
              <a:p>
                <a:pPr algn="r">
                  <a:defRPr/>
                </a:pPr>
                <a:r>
                  <a:rPr lang="en-CA" sz="900" b="1" noProof="0">
                    <a:solidFill>
                      <a:prstClr val="white">
                        <a:lumMod val="95000"/>
                      </a:prstClr>
                    </a:solidFill>
                    <a:latin typeface="+mj-lt"/>
                    <a:cs typeface="Lao UI" panose="020B0502040204020203" pitchFamily="34" charset="0"/>
                  </a:rPr>
                  <a:t>Basic Radiology Image Analysis SW</a:t>
                </a:r>
                <a:endParaRPr lang="en-CA" b="1" noProof="0">
                  <a:solidFill>
                    <a:prstClr val="white">
                      <a:lumMod val="95000"/>
                    </a:prstClr>
                  </a:solidFill>
                  <a:latin typeface="+mj-lt"/>
                  <a:cs typeface="Lao UI" panose="020B0502040204020203" pitchFamily="34" charset="0"/>
                </a:endParaRPr>
              </a:p>
            </p:txBody>
          </p:sp>
          <p:sp>
            <p:nvSpPr>
              <p:cNvPr id="96" name="Rectangle 95">
                <a:extLst>
                  <a:ext uri="{FF2B5EF4-FFF2-40B4-BE49-F238E27FC236}">
                    <a16:creationId xmlns:a16="http://schemas.microsoft.com/office/drawing/2014/main" id="{7041C21A-84ED-3EF5-A8A5-7D0D04028F3D}"/>
                  </a:ext>
                </a:extLst>
              </p:cNvPr>
              <p:cNvSpPr/>
              <p:nvPr>
                <p:custDataLst>
                  <p:tags r:id="rId8"/>
                </p:custDataLst>
              </p:nvPr>
            </p:nvSpPr>
            <p:spPr>
              <a:xfrm>
                <a:off x="1383492" y="2507731"/>
                <a:ext cx="2181451" cy="99129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b"/>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defRPr/>
                </a:pPr>
                <a:r>
                  <a:rPr lang="en-CA" sz="1200" noProof="0">
                    <a:solidFill>
                      <a:prstClr val="white">
                        <a:lumMod val="95000"/>
                      </a:prstClr>
                    </a:solidFill>
                    <a:latin typeface="+mj-lt"/>
                    <a:cs typeface="Kalinga" panose="020B0502040204020203" pitchFamily="34" charset="0"/>
                  </a:rPr>
                  <a:t> </a:t>
                </a:r>
              </a:p>
              <a:p>
                <a:pPr algn="r">
                  <a:defRPr/>
                </a:pPr>
                <a:r>
                  <a:rPr lang="en-CA" sz="900" noProof="0">
                    <a:solidFill>
                      <a:prstClr val="white">
                        <a:lumMod val="95000"/>
                      </a:prstClr>
                    </a:solidFill>
                    <a:latin typeface="+mj-lt"/>
                    <a:cs typeface="Lao UI" panose="020B0502040204020203" pitchFamily="34" charset="0"/>
                  </a:rPr>
                  <a:t>Wheelchair</a:t>
                </a:r>
              </a:p>
              <a:p>
                <a:pPr algn="r">
                  <a:defRPr/>
                </a:pPr>
                <a:r>
                  <a:rPr lang="en-CA" sz="900" noProof="0">
                    <a:solidFill>
                      <a:prstClr val="white">
                        <a:lumMod val="95000"/>
                      </a:prstClr>
                    </a:solidFill>
                    <a:latin typeface="+mj-lt"/>
                    <a:cs typeface="Lao UI" panose="020B0502040204020203" pitchFamily="34" charset="0"/>
                  </a:rPr>
                  <a:t>Hospital bed</a:t>
                </a:r>
              </a:p>
              <a:p>
                <a:pPr algn="r">
                  <a:defRPr/>
                </a:pPr>
                <a:r>
                  <a:rPr lang="en-CA" sz="900" noProof="0">
                    <a:solidFill>
                      <a:prstClr val="white">
                        <a:lumMod val="95000"/>
                      </a:prstClr>
                    </a:solidFill>
                    <a:latin typeface="+mj-lt"/>
                    <a:cs typeface="Lao UI" panose="020B0502040204020203" pitchFamily="34" charset="0"/>
                  </a:rPr>
                  <a:t>Gauze bandage</a:t>
                </a:r>
              </a:p>
              <a:p>
                <a:pPr algn="r">
                  <a:defRPr/>
                </a:pPr>
                <a:r>
                  <a:rPr lang="en-CA" sz="900" noProof="0">
                    <a:solidFill>
                      <a:prstClr val="white">
                        <a:lumMod val="95000"/>
                      </a:prstClr>
                    </a:solidFill>
                    <a:latin typeface="+mj-lt"/>
                    <a:cs typeface="Lao UI" panose="020B0502040204020203" pitchFamily="34" charset="0"/>
                  </a:rPr>
                  <a:t>Surgical /dental instrument</a:t>
                </a:r>
              </a:p>
            </p:txBody>
          </p:sp>
        </p:grpSp>
      </p:grpSp>
      <p:sp>
        <p:nvSpPr>
          <p:cNvPr id="98" name="Pentagon 71">
            <a:extLst>
              <a:ext uri="{FF2B5EF4-FFF2-40B4-BE49-F238E27FC236}">
                <a16:creationId xmlns:a16="http://schemas.microsoft.com/office/drawing/2014/main" id="{200B4860-AB99-E80E-133F-5C8033FF5068}"/>
              </a:ext>
            </a:extLst>
          </p:cNvPr>
          <p:cNvSpPr/>
          <p:nvPr>
            <p:custDataLst>
              <p:tags r:id="rId1"/>
            </p:custDataLst>
          </p:nvPr>
        </p:nvSpPr>
        <p:spPr>
          <a:xfrm rot="5400000">
            <a:off x="1597569" y="1901822"/>
            <a:ext cx="423146" cy="873970"/>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57141" tIns="28570" rIns="57141" bIns="28570" anchor="ctr"/>
          <a:lstStyle/>
          <a:p>
            <a:pPr algn="ctr" defTabSz="914076">
              <a:defRPr/>
            </a:pPr>
            <a:endParaRPr lang="en-CA" noProof="0">
              <a:solidFill>
                <a:schemeClr val="accent4"/>
              </a:solidFill>
              <a:latin typeface="+mj-lt"/>
            </a:endParaRPr>
          </a:p>
        </p:txBody>
      </p:sp>
      <p:sp>
        <p:nvSpPr>
          <p:cNvPr id="102" name="Pentagon 69">
            <a:extLst>
              <a:ext uri="{FF2B5EF4-FFF2-40B4-BE49-F238E27FC236}">
                <a16:creationId xmlns:a16="http://schemas.microsoft.com/office/drawing/2014/main" id="{42416380-1168-6BE7-1528-AF3B974273D7}"/>
              </a:ext>
            </a:extLst>
          </p:cNvPr>
          <p:cNvSpPr/>
          <p:nvPr>
            <p:custDataLst>
              <p:tags r:id="rId2"/>
            </p:custDataLst>
          </p:nvPr>
        </p:nvSpPr>
        <p:spPr>
          <a:xfrm rot="5400000">
            <a:off x="3035436" y="1699988"/>
            <a:ext cx="424228" cy="873970"/>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57141" tIns="28570" rIns="57141" bIns="28570" anchor="ctr"/>
          <a:lstStyle/>
          <a:p>
            <a:pPr algn="ctr" defTabSz="914076">
              <a:defRPr/>
            </a:pPr>
            <a:endParaRPr lang="en-CA" noProof="0">
              <a:solidFill>
                <a:prstClr val="white"/>
              </a:solidFill>
              <a:latin typeface="+mj-lt"/>
            </a:endParaRPr>
          </a:p>
        </p:txBody>
      </p:sp>
      <p:sp>
        <p:nvSpPr>
          <p:cNvPr id="104" name="Pentagon 74">
            <a:extLst>
              <a:ext uri="{FF2B5EF4-FFF2-40B4-BE49-F238E27FC236}">
                <a16:creationId xmlns:a16="http://schemas.microsoft.com/office/drawing/2014/main" id="{EDD6CD50-55D8-054E-CF4F-258201F72BD4}"/>
              </a:ext>
            </a:extLst>
          </p:cNvPr>
          <p:cNvSpPr/>
          <p:nvPr>
            <p:custDataLst>
              <p:tags r:id="rId3"/>
            </p:custDataLst>
          </p:nvPr>
        </p:nvSpPr>
        <p:spPr>
          <a:xfrm rot="5400000">
            <a:off x="4745290" y="1428516"/>
            <a:ext cx="423147" cy="873970"/>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57141" tIns="28570" rIns="57141" bIns="28570" anchor="ctr"/>
          <a:lstStyle/>
          <a:p>
            <a:pPr algn="ctr" defTabSz="914076">
              <a:defRPr/>
            </a:pPr>
            <a:endParaRPr lang="en-CA" noProof="0">
              <a:solidFill>
                <a:prstClr val="white"/>
              </a:solidFill>
              <a:latin typeface="+mj-lt"/>
            </a:endParaRPr>
          </a:p>
        </p:txBody>
      </p:sp>
      <p:sp>
        <p:nvSpPr>
          <p:cNvPr id="106" name="Pentagon 76">
            <a:extLst>
              <a:ext uri="{FF2B5EF4-FFF2-40B4-BE49-F238E27FC236}">
                <a16:creationId xmlns:a16="http://schemas.microsoft.com/office/drawing/2014/main" id="{4EC4C10E-EDEB-8B1C-4997-2C8731A0DD2A}"/>
              </a:ext>
            </a:extLst>
          </p:cNvPr>
          <p:cNvSpPr/>
          <p:nvPr>
            <p:custDataLst>
              <p:tags r:id="rId4"/>
            </p:custDataLst>
          </p:nvPr>
        </p:nvSpPr>
        <p:spPr>
          <a:xfrm rot="5400000">
            <a:off x="6311153" y="1230660"/>
            <a:ext cx="423146" cy="873970"/>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57141" tIns="28570" rIns="57141" bIns="28570" anchor="ctr"/>
          <a:lstStyle/>
          <a:p>
            <a:pPr algn="ctr" defTabSz="914076">
              <a:defRPr/>
            </a:pPr>
            <a:endParaRPr lang="en-CA" noProof="0">
              <a:solidFill>
                <a:prstClr val="white"/>
              </a:solidFill>
              <a:latin typeface="+mj-lt"/>
            </a:endParaRPr>
          </a:p>
        </p:txBody>
      </p:sp>
      <p:sp>
        <p:nvSpPr>
          <p:cNvPr id="108" name="TextBox 37">
            <a:extLst>
              <a:ext uri="{FF2B5EF4-FFF2-40B4-BE49-F238E27FC236}">
                <a16:creationId xmlns:a16="http://schemas.microsoft.com/office/drawing/2014/main" id="{BDD5A57B-56DC-283A-9264-6C7876C86339}"/>
              </a:ext>
            </a:extLst>
          </p:cNvPr>
          <p:cNvSpPr txBox="1">
            <a:spLocks noChangeArrowheads="1"/>
          </p:cNvSpPr>
          <p:nvPr/>
        </p:nvSpPr>
        <p:spPr bwMode="auto">
          <a:xfrm>
            <a:off x="1399278" y="2100896"/>
            <a:ext cx="780597" cy="253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630" tIns="34315" rIns="68630" bIns="34315">
            <a:spAutoFit/>
          </a:bodyPr>
          <a:lstStyle>
            <a:lvl1pPr eaLnBrk="0" hangingPunct="0">
              <a:spcBef>
                <a:spcPct val="20000"/>
              </a:spcBef>
              <a:buFont typeface="Arial" charset="0"/>
              <a:buChar char="•"/>
              <a:defRPr sz="5200">
                <a:solidFill>
                  <a:schemeClr val="tx1"/>
                </a:solidFill>
                <a:latin typeface="Calibri" pitchFamily="34" charset="0"/>
              </a:defRPr>
            </a:lvl1pPr>
            <a:lvl2pPr marL="457200" indent="-455613" eaLnBrk="0" hangingPunct="0">
              <a:spcBef>
                <a:spcPct val="20000"/>
              </a:spcBef>
              <a:buFont typeface="Arial" charset="0"/>
              <a:buChar char="–"/>
              <a:defRPr sz="4400">
                <a:solidFill>
                  <a:schemeClr val="tx1"/>
                </a:solidFill>
                <a:latin typeface="Calibri" pitchFamily="34" charset="0"/>
              </a:defRPr>
            </a:lvl2pPr>
            <a:lvl3pPr marL="914400" indent="-365125" eaLnBrk="0" hangingPunct="0">
              <a:spcBef>
                <a:spcPct val="20000"/>
              </a:spcBef>
              <a:buFont typeface="Arial" charset="0"/>
              <a:buChar char="•"/>
              <a:defRPr sz="3800">
                <a:solidFill>
                  <a:schemeClr val="tx1"/>
                </a:solidFill>
                <a:latin typeface="Calibri" pitchFamily="34" charset="0"/>
              </a:defRPr>
            </a:lvl3pPr>
            <a:lvl4pPr marL="1371600" indent="-365125" eaLnBrk="0" hangingPunct="0">
              <a:spcBef>
                <a:spcPct val="20000"/>
              </a:spcBef>
              <a:buFont typeface="Arial" charset="0"/>
              <a:buChar char="–"/>
              <a:defRPr sz="3200">
                <a:solidFill>
                  <a:schemeClr val="tx1"/>
                </a:solidFill>
                <a:latin typeface="Calibri" pitchFamily="34" charset="0"/>
              </a:defRPr>
            </a:lvl4pPr>
            <a:lvl5pPr marL="1828800" indent="-365125" eaLnBrk="0" hangingPunct="0">
              <a:spcBef>
                <a:spcPct val="20000"/>
              </a:spcBef>
              <a:buFont typeface="Arial" charset="0"/>
              <a:buChar char="»"/>
              <a:defRPr sz="3200">
                <a:solidFill>
                  <a:schemeClr val="tx1"/>
                </a:solidFill>
                <a:latin typeface="Calibri" pitchFamily="34" charset="0"/>
              </a:defRPr>
            </a:lvl5pPr>
            <a:lvl6pPr indent="-365125" eaLnBrk="0" fontAlgn="base" hangingPunct="0">
              <a:spcBef>
                <a:spcPct val="20000"/>
              </a:spcBef>
              <a:spcAft>
                <a:spcPct val="0"/>
              </a:spcAft>
              <a:buFont typeface="Arial" charset="0"/>
              <a:buChar char="»"/>
              <a:defRPr sz="3200">
                <a:solidFill>
                  <a:schemeClr val="tx1"/>
                </a:solidFill>
                <a:latin typeface="Calibri" pitchFamily="34" charset="0"/>
              </a:defRPr>
            </a:lvl6pPr>
            <a:lvl7pPr indent="-365125" eaLnBrk="0" fontAlgn="base" hangingPunct="0">
              <a:spcBef>
                <a:spcPct val="20000"/>
              </a:spcBef>
              <a:spcAft>
                <a:spcPct val="0"/>
              </a:spcAft>
              <a:buFont typeface="Arial" charset="0"/>
              <a:buChar char="»"/>
              <a:defRPr sz="3200">
                <a:solidFill>
                  <a:schemeClr val="tx1"/>
                </a:solidFill>
                <a:latin typeface="Calibri" pitchFamily="34" charset="0"/>
              </a:defRPr>
            </a:lvl7pPr>
            <a:lvl8pPr indent="-365125" eaLnBrk="0" fontAlgn="base" hangingPunct="0">
              <a:spcBef>
                <a:spcPct val="20000"/>
              </a:spcBef>
              <a:spcAft>
                <a:spcPct val="0"/>
              </a:spcAft>
              <a:buFont typeface="Arial" charset="0"/>
              <a:buChar char="»"/>
              <a:defRPr sz="3200">
                <a:solidFill>
                  <a:schemeClr val="tx1"/>
                </a:solidFill>
                <a:latin typeface="Calibri" pitchFamily="34" charset="0"/>
              </a:defRPr>
            </a:lvl8pPr>
            <a:lvl9pPr indent="-365125" eaLnBrk="0" fontAlgn="base" hangingPunct="0">
              <a:spcBef>
                <a:spcPct val="20000"/>
              </a:spcBef>
              <a:spcAft>
                <a:spcPct val="0"/>
              </a:spcAft>
              <a:buFont typeface="Arial" charset="0"/>
              <a:buChar char="»"/>
              <a:defRPr sz="3200">
                <a:solidFill>
                  <a:schemeClr val="tx1"/>
                </a:solidFill>
                <a:latin typeface="Calibri" pitchFamily="34" charset="0"/>
              </a:defRPr>
            </a:lvl9pPr>
          </a:lstStyle>
          <a:p>
            <a:pPr defTabSz="571409" eaLnBrk="1" hangingPunct="1">
              <a:spcBef>
                <a:spcPct val="0"/>
              </a:spcBef>
              <a:buFont typeface="Arial" charset="0"/>
              <a:buNone/>
            </a:pPr>
            <a:r>
              <a:rPr lang="en-CA" sz="1200" b="1" noProof="0">
                <a:solidFill>
                  <a:schemeClr val="accent4"/>
                </a:solidFill>
                <a:latin typeface="+mj-lt"/>
                <a:cs typeface="Kalinga" pitchFamily="34" charset="0"/>
              </a:rPr>
              <a:t>CLASS I</a:t>
            </a:r>
          </a:p>
        </p:txBody>
      </p:sp>
      <p:sp>
        <p:nvSpPr>
          <p:cNvPr id="110" name="TextBox 37">
            <a:extLst>
              <a:ext uri="{FF2B5EF4-FFF2-40B4-BE49-F238E27FC236}">
                <a16:creationId xmlns:a16="http://schemas.microsoft.com/office/drawing/2014/main" id="{7B8DE3D8-F45D-76B0-BB69-9DD79BFBEF7F}"/>
              </a:ext>
            </a:extLst>
          </p:cNvPr>
          <p:cNvSpPr txBox="1">
            <a:spLocks noChangeArrowheads="1"/>
          </p:cNvSpPr>
          <p:nvPr/>
        </p:nvSpPr>
        <p:spPr bwMode="auto">
          <a:xfrm>
            <a:off x="2819134" y="1921611"/>
            <a:ext cx="865401" cy="253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630" tIns="34315" rIns="68630" bIns="34315">
            <a:spAutoFit/>
          </a:bodyPr>
          <a:lstStyle>
            <a:lvl1pPr eaLnBrk="0" hangingPunct="0">
              <a:spcBef>
                <a:spcPct val="20000"/>
              </a:spcBef>
              <a:buFont typeface="Arial" charset="0"/>
              <a:buChar char="•"/>
              <a:defRPr sz="5200">
                <a:solidFill>
                  <a:schemeClr val="tx1"/>
                </a:solidFill>
                <a:latin typeface="Calibri" pitchFamily="34" charset="0"/>
              </a:defRPr>
            </a:lvl1pPr>
            <a:lvl2pPr marL="457200" indent="-455613" eaLnBrk="0" hangingPunct="0">
              <a:spcBef>
                <a:spcPct val="20000"/>
              </a:spcBef>
              <a:buFont typeface="Arial" charset="0"/>
              <a:buChar char="–"/>
              <a:defRPr sz="4400">
                <a:solidFill>
                  <a:schemeClr val="tx1"/>
                </a:solidFill>
                <a:latin typeface="Calibri" pitchFamily="34" charset="0"/>
              </a:defRPr>
            </a:lvl2pPr>
            <a:lvl3pPr marL="914400" indent="-365125" eaLnBrk="0" hangingPunct="0">
              <a:spcBef>
                <a:spcPct val="20000"/>
              </a:spcBef>
              <a:buFont typeface="Arial" charset="0"/>
              <a:buChar char="•"/>
              <a:defRPr sz="3800">
                <a:solidFill>
                  <a:schemeClr val="tx1"/>
                </a:solidFill>
                <a:latin typeface="Calibri" pitchFamily="34" charset="0"/>
              </a:defRPr>
            </a:lvl3pPr>
            <a:lvl4pPr marL="1371600" indent="-365125" eaLnBrk="0" hangingPunct="0">
              <a:spcBef>
                <a:spcPct val="20000"/>
              </a:spcBef>
              <a:buFont typeface="Arial" charset="0"/>
              <a:buChar char="–"/>
              <a:defRPr sz="3200">
                <a:solidFill>
                  <a:schemeClr val="tx1"/>
                </a:solidFill>
                <a:latin typeface="Calibri" pitchFamily="34" charset="0"/>
              </a:defRPr>
            </a:lvl4pPr>
            <a:lvl5pPr marL="1828800" indent="-365125" eaLnBrk="0" hangingPunct="0">
              <a:spcBef>
                <a:spcPct val="20000"/>
              </a:spcBef>
              <a:buFont typeface="Arial" charset="0"/>
              <a:buChar char="»"/>
              <a:defRPr sz="3200">
                <a:solidFill>
                  <a:schemeClr val="tx1"/>
                </a:solidFill>
                <a:latin typeface="Calibri" pitchFamily="34" charset="0"/>
              </a:defRPr>
            </a:lvl5pPr>
            <a:lvl6pPr indent="-365125" eaLnBrk="0" fontAlgn="base" hangingPunct="0">
              <a:spcBef>
                <a:spcPct val="20000"/>
              </a:spcBef>
              <a:spcAft>
                <a:spcPct val="0"/>
              </a:spcAft>
              <a:buFont typeface="Arial" charset="0"/>
              <a:buChar char="»"/>
              <a:defRPr sz="3200">
                <a:solidFill>
                  <a:schemeClr val="tx1"/>
                </a:solidFill>
                <a:latin typeface="Calibri" pitchFamily="34" charset="0"/>
              </a:defRPr>
            </a:lvl6pPr>
            <a:lvl7pPr indent="-365125" eaLnBrk="0" fontAlgn="base" hangingPunct="0">
              <a:spcBef>
                <a:spcPct val="20000"/>
              </a:spcBef>
              <a:spcAft>
                <a:spcPct val="0"/>
              </a:spcAft>
              <a:buFont typeface="Arial" charset="0"/>
              <a:buChar char="»"/>
              <a:defRPr sz="3200">
                <a:solidFill>
                  <a:schemeClr val="tx1"/>
                </a:solidFill>
                <a:latin typeface="Calibri" pitchFamily="34" charset="0"/>
              </a:defRPr>
            </a:lvl7pPr>
            <a:lvl8pPr indent="-365125" eaLnBrk="0" fontAlgn="base" hangingPunct="0">
              <a:spcBef>
                <a:spcPct val="20000"/>
              </a:spcBef>
              <a:spcAft>
                <a:spcPct val="0"/>
              </a:spcAft>
              <a:buFont typeface="Arial" charset="0"/>
              <a:buChar char="»"/>
              <a:defRPr sz="3200">
                <a:solidFill>
                  <a:schemeClr val="tx1"/>
                </a:solidFill>
                <a:latin typeface="Calibri" pitchFamily="34" charset="0"/>
              </a:defRPr>
            </a:lvl8pPr>
            <a:lvl9pPr indent="-365125" eaLnBrk="0" fontAlgn="base" hangingPunct="0">
              <a:spcBef>
                <a:spcPct val="20000"/>
              </a:spcBef>
              <a:spcAft>
                <a:spcPct val="0"/>
              </a:spcAft>
              <a:buFont typeface="Arial" charset="0"/>
              <a:buChar char="»"/>
              <a:defRPr sz="3200">
                <a:solidFill>
                  <a:schemeClr val="tx1"/>
                </a:solidFill>
                <a:latin typeface="Calibri" pitchFamily="34" charset="0"/>
              </a:defRPr>
            </a:lvl9pPr>
          </a:lstStyle>
          <a:p>
            <a:pPr defTabSz="571409" eaLnBrk="1" hangingPunct="1">
              <a:spcBef>
                <a:spcPct val="0"/>
              </a:spcBef>
              <a:buFont typeface="Arial" charset="0"/>
              <a:buNone/>
            </a:pPr>
            <a:r>
              <a:rPr lang="en-CA" sz="1200" b="1" noProof="0">
                <a:solidFill>
                  <a:srgbClr val="0097A7"/>
                </a:solidFill>
                <a:latin typeface="+mj-lt"/>
                <a:cs typeface="Kalinga" pitchFamily="34" charset="0"/>
              </a:rPr>
              <a:t>CLASS II</a:t>
            </a:r>
          </a:p>
        </p:txBody>
      </p:sp>
      <p:sp>
        <p:nvSpPr>
          <p:cNvPr id="112" name="TextBox 37">
            <a:extLst>
              <a:ext uri="{FF2B5EF4-FFF2-40B4-BE49-F238E27FC236}">
                <a16:creationId xmlns:a16="http://schemas.microsoft.com/office/drawing/2014/main" id="{0975DF57-84A7-D0AD-6694-9B55532C17FB}"/>
              </a:ext>
            </a:extLst>
          </p:cNvPr>
          <p:cNvSpPr txBox="1">
            <a:spLocks noChangeArrowheads="1"/>
          </p:cNvSpPr>
          <p:nvPr/>
        </p:nvSpPr>
        <p:spPr bwMode="auto">
          <a:xfrm>
            <a:off x="4539907" y="1667645"/>
            <a:ext cx="873971" cy="253966"/>
          </a:xfrm>
          <a:prstGeom prst="rect">
            <a:avLst/>
          </a:prstGeom>
          <a:noFill/>
          <a:ln>
            <a:noFill/>
          </a:ln>
        </p:spPr>
        <p:txBody>
          <a:bodyPr wrap="square" lIns="68630" tIns="34315" rIns="68630" bIns="34315">
            <a:spAutoFit/>
          </a:bodyPr>
          <a:lstStyle>
            <a:lvl1pPr eaLnBrk="0" hangingPunct="0">
              <a:spcBef>
                <a:spcPct val="20000"/>
              </a:spcBef>
              <a:buFont typeface="Arial" charset="0"/>
              <a:buChar char="•"/>
              <a:defRPr sz="5200">
                <a:solidFill>
                  <a:schemeClr val="tx1"/>
                </a:solidFill>
                <a:latin typeface="Calibri" pitchFamily="34" charset="0"/>
              </a:defRPr>
            </a:lvl1pPr>
            <a:lvl2pPr marL="457200" indent="-455613" eaLnBrk="0" hangingPunct="0">
              <a:spcBef>
                <a:spcPct val="20000"/>
              </a:spcBef>
              <a:buFont typeface="Arial" charset="0"/>
              <a:buChar char="–"/>
              <a:defRPr sz="4400">
                <a:solidFill>
                  <a:schemeClr val="tx1"/>
                </a:solidFill>
                <a:latin typeface="Calibri" pitchFamily="34" charset="0"/>
              </a:defRPr>
            </a:lvl2pPr>
            <a:lvl3pPr marL="914400" indent="-365125" eaLnBrk="0" hangingPunct="0">
              <a:spcBef>
                <a:spcPct val="20000"/>
              </a:spcBef>
              <a:buFont typeface="Arial" charset="0"/>
              <a:buChar char="•"/>
              <a:defRPr sz="3800">
                <a:solidFill>
                  <a:schemeClr val="tx1"/>
                </a:solidFill>
                <a:latin typeface="Calibri" pitchFamily="34" charset="0"/>
              </a:defRPr>
            </a:lvl3pPr>
            <a:lvl4pPr marL="1371600" indent="-365125" eaLnBrk="0" hangingPunct="0">
              <a:spcBef>
                <a:spcPct val="20000"/>
              </a:spcBef>
              <a:buFont typeface="Arial" charset="0"/>
              <a:buChar char="–"/>
              <a:defRPr sz="3200">
                <a:solidFill>
                  <a:schemeClr val="tx1"/>
                </a:solidFill>
                <a:latin typeface="Calibri" pitchFamily="34" charset="0"/>
              </a:defRPr>
            </a:lvl4pPr>
            <a:lvl5pPr marL="1828800" indent="-365125" eaLnBrk="0" hangingPunct="0">
              <a:spcBef>
                <a:spcPct val="20000"/>
              </a:spcBef>
              <a:buFont typeface="Arial" charset="0"/>
              <a:buChar char="»"/>
              <a:defRPr sz="3200">
                <a:solidFill>
                  <a:schemeClr val="tx1"/>
                </a:solidFill>
                <a:latin typeface="Calibri" pitchFamily="34" charset="0"/>
              </a:defRPr>
            </a:lvl5pPr>
            <a:lvl6pPr indent="-365125" eaLnBrk="0" fontAlgn="base" hangingPunct="0">
              <a:spcBef>
                <a:spcPct val="20000"/>
              </a:spcBef>
              <a:spcAft>
                <a:spcPct val="0"/>
              </a:spcAft>
              <a:buFont typeface="Arial" charset="0"/>
              <a:buChar char="»"/>
              <a:defRPr sz="3200">
                <a:solidFill>
                  <a:schemeClr val="tx1"/>
                </a:solidFill>
                <a:latin typeface="Calibri" pitchFamily="34" charset="0"/>
              </a:defRPr>
            </a:lvl6pPr>
            <a:lvl7pPr indent="-365125" eaLnBrk="0" fontAlgn="base" hangingPunct="0">
              <a:spcBef>
                <a:spcPct val="20000"/>
              </a:spcBef>
              <a:spcAft>
                <a:spcPct val="0"/>
              </a:spcAft>
              <a:buFont typeface="Arial" charset="0"/>
              <a:buChar char="»"/>
              <a:defRPr sz="3200">
                <a:solidFill>
                  <a:schemeClr val="tx1"/>
                </a:solidFill>
                <a:latin typeface="Calibri" pitchFamily="34" charset="0"/>
              </a:defRPr>
            </a:lvl7pPr>
            <a:lvl8pPr indent="-365125" eaLnBrk="0" fontAlgn="base" hangingPunct="0">
              <a:spcBef>
                <a:spcPct val="20000"/>
              </a:spcBef>
              <a:spcAft>
                <a:spcPct val="0"/>
              </a:spcAft>
              <a:buFont typeface="Arial" charset="0"/>
              <a:buChar char="»"/>
              <a:defRPr sz="3200">
                <a:solidFill>
                  <a:schemeClr val="tx1"/>
                </a:solidFill>
                <a:latin typeface="Calibri" pitchFamily="34" charset="0"/>
              </a:defRPr>
            </a:lvl8pPr>
            <a:lvl9pPr indent="-365125" eaLnBrk="0" fontAlgn="base" hangingPunct="0">
              <a:spcBef>
                <a:spcPct val="20000"/>
              </a:spcBef>
              <a:spcAft>
                <a:spcPct val="0"/>
              </a:spcAft>
              <a:buFont typeface="Arial" charset="0"/>
              <a:buChar char="»"/>
              <a:defRPr sz="3200">
                <a:solidFill>
                  <a:schemeClr val="tx1"/>
                </a:solidFill>
                <a:latin typeface="Calibri" pitchFamily="34" charset="0"/>
              </a:defRPr>
            </a:lvl9pPr>
          </a:lstStyle>
          <a:p>
            <a:pPr defTabSz="571409" eaLnBrk="1" hangingPunct="1">
              <a:spcBef>
                <a:spcPct val="0"/>
              </a:spcBef>
              <a:buFont typeface="Arial" charset="0"/>
              <a:buNone/>
            </a:pPr>
            <a:r>
              <a:rPr lang="en-CA" sz="1200" b="1" noProof="0">
                <a:solidFill>
                  <a:srgbClr val="0B5394"/>
                </a:solidFill>
                <a:latin typeface="+mj-lt"/>
                <a:cs typeface="Kalinga" pitchFamily="34" charset="0"/>
              </a:rPr>
              <a:t>CLASS III</a:t>
            </a:r>
          </a:p>
        </p:txBody>
      </p:sp>
      <p:sp>
        <p:nvSpPr>
          <p:cNvPr id="114" name="TextBox 37">
            <a:extLst>
              <a:ext uri="{FF2B5EF4-FFF2-40B4-BE49-F238E27FC236}">
                <a16:creationId xmlns:a16="http://schemas.microsoft.com/office/drawing/2014/main" id="{ADF23F4A-DCA8-3A33-CD73-FD0328F67941}"/>
              </a:ext>
            </a:extLst>
          </p:cNvPr>
          <p:cNvSpPr txBox="1">
            <a:spLocks noChangeArrowheads="1"/>
          </p:cNvSpPr>
          <p:nvPr/>
        </p:nvSpPr>
        <p:spPr bwMode="auto">
          <a:xfrm>
            <a:off x="6098599" y="1469921"/>
            <a:ext cx="873971" cy="253966"/>
          </a:xfrm>
          <a:prstGeom prst="rect">
            <a:avLst/>
          </a:prstGeom>
          <a:noFill/>
          <a:ln>
            <a:noFill/>
          </a:ln>
        </p:spPr>
        <p:txBody>
          <a:bodyPr wrap="square" lIns="68630" tIns="34315" rIns="68630" bIns="34315">
            <a:spAutoFit/>
          </a:bodyPr>
          <a:lstStyle>
            <a:lvl1pPr eaLnBrk="0" hangingPunct="0">
              <a:spcBef>
                <a:spcPct val="20000"/>
              </a:spcBef>
              <a:buFont typeface="Arial" charset="0"/>
              <a:buChar char="•"/>
              <a:defRPr sz="5200">
                <a:solidFill>
                  <a:schemeClr val="tx1"/>
                </a:solidFill>
                <a:latin typeface="Calibri" pitchFamily="34" charset="0"/>
              </a:defRPr>
            </a:lvl1pPr>
            <a:lvl2pPr marL="457200" indent="-455613" eaLnBrk="0" hangingPunct="0">
              <a:spcBef>
                <a:spcPct val="20000"/>
              </a:spcBef>
              <a:buFont typeface="Arial" charset="0"/>
              <a:buChar char="–"/>
              <a:defRPr sz="4400">
                <a:solidFill>
                  <a:schemeClr val="tx1"/>
                </a:solidFill>
                <a:latin typeface="Calibri" pitchFamily="34" charset="0"/>
              </a:defRPr>
            </a:lvl2pPr>
            <a:lvl3pPr marL="914400" indent="-365125" eaLnBrk="0" hangingPunct="0">
              <a:spcBef>
                <a:spcPct val="20000"/>
              </a:spcBef>
              <a:buFont typeface="Arial" charset="0"/>
              <a:buChar char="•"/>
              <a:defRPr sz="3800">
                <a:solidFill>
                  <a:schemeClr val="tx1"/>
                </a:solidFill>
                <a:latin typeface="Calibri" pitchFamily="34" charset="0"/>
              </a:defRPr>
            </a:lvl3pPr>
            <a:lvl4pPr marL="1371600" indent="-365125" eaLnBrk="0" hangingPunct="0">
              <a:spcBef>
                <a:spcPct val="20000"/>
              </a:spcBef>
              <a:buFont typeface="Arial" charset="0"/>
              <a:buChar char="–"/>
              <a:defRPr sz="3200">
                <a:solidFill>
                  <a:schemeClr val="tx1"/>
                </a:solidFill>
                <a:latin typeface="Calibri" pitchFamily="34" charset="0"/>
              </a:defRPr>
            </a:lvl4pPr>
            <a:lvl5pPr marL="1828800" indent="-365125" eaLnBrk="0" hangingPunct="0">
              <a:spcBef>
                <a:spcPct val="20000"/>
              </a:spcBef>
              <a:buFont typeface="Arial" charset="0"/>
              <a:buChar char="»"/>
              <a:defRPr sz="3200">
                <a:solidFill>
                  <a:schemeClr val="tx1"/>
                </a:solidFill>
                <a:latin typeface="Calibri" pitchFamily="34" charset="0"/>
              </a:defRPr>
            </a:lvl5pPr>
            <a:lvl6pPr indent="-365125" eaLnBrk="0" fontAlgn="base" hangingPunct="0">
              <a:spcBef>
                <a:spcPct val="20000"/>
              </a:spcBef>
              <a:spcAft>
                <a:spcPct val="0"/>
              </a:spcAft>
              <a:buFont typeface="Arial" charset="0"/>
              <a:buChar char="»"/>
              <a:defRPr sz="3200">
                <a:solidFill>
                  <a:schemeClr val="tx1"/>
                </a:solidFill>
                <a:latin typeface="Calibri" pitchFamily="34" charset="0"/>
              </a:defRPr>
            </a:lvl6pPr>
            <a:lvl7pPr indent="-365125" eaLnBrk="0" fontAlgn="base" hangingPunct="0">
              <a:spcBef>
                <a:spcPct val="20000"/>
              </a:spcBef>
              <a:spcAft>
                <a:spcPct val="0"/>
              </a:spcAft>
              <a:buFont typeface="Arial" charset="0"/>
              <a:buChar char="»"/>
              <a:defRPr sz="3200">
                <a:solidFill>
                  <a:schemeClr val="tx1"/>
                </a:solidFill>
                <a:latin typeface="Calibri" pitchFamily="34" charset="0"/>
              </a:defRPr>
            </a:lvl7pPr>
            <a:lvl8pPr indent="-365125" eaLnBrk="0" fontAlgn="base" hangingPunct="0">
              <a:spcBef>
                <a:spcPct val="20000"/>
              </a:spcBef>
              <a:spcAft>
                <a:spcPct val="0"/>
              </a:spcAft>
              <a:buFont typeface="Arial" charset="0"/>
              <a:buChar char="»"/>
              <a:defRPr sz="3200">
                <a:solidFill>
                  <a:schemeClr val="tx1"/>
                </a:solidFill>
                <a:latin typeface="Calibri" pitchFamily="34" charset="0"/>
              </a:defRPr>
            </a:lvl8pPr>
            <a:lvl9pPr indent="-365125" eaLnBrk="0" fontAlgn="base" hangingPunct="0">
              <a:spcBef>
                <a:spcPct val="20000"/>
              </a:spcBef>
              <a:spcAft>
                <a:spcPct val="0"/>
              </a:spcAft>
              <a:buFont typeface="Arial" charset="0"/>
              <a:buChar char="»"/>
              <a:defRPr sz="3200">
                <a:solidFill>
                  <a:schemeClr val="tx1"/>
                </a:solidFill>
                <a:latin typeface="Calibri" pitchFamily="34" charset="0"/>
              </a:defRPr>
            </a:lvl9pPr>
          </a:lstStyle>
          <a:p>
            <a:pPr defTabSz="571409" eaLnBrk="1" hangingPunct="1">
              <a:spcBef>
                <a:spcPct val="0"/>
              </a:spcBef>
              <a:buFont typeface="Arial" charset="0"/>
              <a:buNone/>
            </a:pPr>
            <a:r>
              <a:rPr lang="en-CA" sz="1200" b="1" noProof="0">
                <a:solidFill>
                  <a:srgbClr val="595959"/>
                </a:solidFill>
                <a:latin typeface="+mj-lt"/>
                <a:cs typeface="Kalinga" pitchFamily="34" charset="0"/>
              </a:rPr>
              <a:t>CLASS IV</a:t>
            </a:r>
          </a:p>
        </p:txBody>
      </p:sp>
      <p:sp>
        <p:nvSpPr>
          <p:cNvPr id="116" name="Right Arrow 70">
            <a:extLst>
              <a:ext uri="{FF2B5EF4-FFF2-40B4-BE49-F238E27FC236}">
                <a16:creationId xmlns:a16="http://schemas.microsoft.com/office/drawing/2014/main" id="{5FCD2063-393B-E2F8-07AB-8ABF6D6BF601}"/>
              </a:ext>
            </a:extLst>
          </p:cNvPr>
          <p:cNvSpPr/>
          <p:nvPr/>
        </p:nvSpPr>
        <p:spPr>
          <a:xfrm>
            <a:off x="1185878" y="3175403"/>
            <a:ext cx="6558844" cy="228600"/>
          </a:xfrm>
          <a:prstGeom prst="rightArrow">
            <a:avLst>
              <a:gd name="adj1" fmla="val 66261"/>
              <a:gd name="adj2" fmla="val 139435"/>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630" tIns="34315" rIns="68630" bIns="34315" anchor="ctr"/>
          <a:lstStyle/>
          <a:p>
            <a:pPr algn="ctr" defTabSz="914076">
              <a:defRPr/>
            </a:pPr>
            <a:r>
              <a:rPr lang="en-CA" sz="1200" b="1" noProof="0">
                <a:solidFill>
                  <a:prstClr val="white"/>
                </a:solidFill>
                <a:latin typeface="+mj-lt"/>
              </a:rPr>
              <a:t>RISK and OVERSIGHT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79233-144E-73DB-BFD0-AAE9260C1A59}"/>
            </a:ext>
          </a:extLst>
        </p:cNvPr>
        <p:cNvGrpSpPr/>
        <p:nvPr/>
      </p:nvGrpSpPr>
      <p:grpSpPr>
        <a:xfrm>
          <a:off x="0" y="0"/>
          <a:ext cx="0" cy="0"/>
          <a:chOff x="0" y="0"/>
          <a:chExt cx="0" cy="0"/>
        </a:xfrm>
      </p:grpSpPr>
      <p:sp>
        <p:nvSpPr>
          <p:cNvPr id="68" name="TextBox 67">
            <a:extLst>
              <a:ext uri="{FF2B5EF4-FFF2-40B4-BE49-F238E27FC236}">
                <a16:creationId xmlns:a16="http://schemas.microsoft.com/office/drawing/2014/main" id="{69A2B91D-7120-798F-AB0F-3A09189F3297}"/>
              </a:ext>
            </a:extLst>
          </p:cNvPr>
          <p:cNvSpPr txBox="1">
            <a:spLocks/>
          </p:cNvSpPr>
          <p:nvPr/>
        </p:nvSpPr>
        <p:spPr>
          <a:xfrm>
            <a:off x="566928" y="438912"/>
            <a:ext cx="7670356" cy="393192"/>
          </a:xfrm>
          <a:prstGeom prst="rect">
            <a:avLst/>
          </a:prstGeom>
          <a:noFill/>
        </p:spPr>
        <p:txBody>
          <a:bodyPr wrap="square" lIns="18288" tIns="18288" rIns="18288" bIns="18288" anchor="ctr">
            <a:noAutofit/>
          </a:bodyPr>
          <a:lstStyle/>
          <a:p>
            <a:pPr algn="l">
              <a:lnSpc>
                <a:spcPct val="100000"/>
              </a:lnSpc>
              <a:spcBef>
                <a:spcPts val="0"/>
              </a:spcBef>
              <a:spcAft>
                <a:spcPts val="0"/>
              </a:spcAft>
            </a:pPr>
            <a:r>
              <a:rPr lang="en-CA" sz="2300" b="1" i="0" dirty="0">
                <a:solidFill>
                  <a:srgbClr val="0B5394"/>
                </a:solidFill>
                <a:latin typeface="Arial"/>
              </a:rPr>
              <a:t>Health Canada SaMD Guidance</a:t>
            </a:r>
          </a:p>
        </p:txBody>
      </p:sp>
      <p:sp>
        <p:nvSpPr>
          <p:cNvPr id="69" name="Rectangle 68">
            <a:extLst>
              <a:ext uri="{FF2B5EF4-FFF2-40B4-BE49-F238E27FC236}">
                <a16:creationId xmlns:a16="http://schemas.microsoft.com/office/drawing/2014/main" id="{C2A0D421-D260-DAFA-56E6-2248A68B416B}"/>
              </a:ext>
            </a:extLst>
          </p:cNvPr>
          <p:cNvSpPr/>
          <p:nvPr/>
        </p:nvSpPr>
        <p:spPr>
          <a:xfrm>
            <a:off x="566928" y="941832"/>
            <a:ext cx="475488" cy="41148"/>
          </a:xfrm>
          <a:prstGeom prst="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0" name="Rectangle 69">
            <a:extLst>
              <a:ext uri="{FF2B5EF4-FFF2-40B4-BE49-F238E27FC236}">
                <a16:creationId xmlns:a16="http://schemas.microsoft.com/office/drawing/2014/main" id="{2EB09BD4-4DD7-736F-D438-AC9462C5C76E}"/>
              </a:ext>
            </a:extLst>
          </p:cNvPr>
          <p:cNvSpPr>
            <a:spLocks/>
          </p:cNvSpPr>
          <p:nvPr/>
        </p:nvSpPr>
        <p:spPr>
          <a:xfrm>
            <a:off x="1078992" y="941832"/>
            <a:ext cx="146304" cy="41148"/>
          </a:xfrm>
          <a:prstGeom prst="rect">
            <a:avLst/>
          </a:prstGeom>
          <a:solidFill>
            <a:srgbClr val="FFAB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71" name="TextBox 70">
            <a:extLst>
              <a:ext uri="{FF2B5EF4-FFF2-40B4-BE49-F238E27FC236}">
                <a16:creationId xmlns:a16="http://schemas.microsoft.com/office/drawing/2014/main" id="{3176EBE2-7740-172A-8DD8-C63B9C1629E7}"/>
              </a:ext>
            </a:extLst>
          </p:cNvPr>
          <p:cNvSpPr txBox="1">
            <a:spLocks/>
          </p:cNvSpPr>
          <p:nvPr/>
        </p:nvSpPr>
        <p:spPr>
          <a:xfrm>
            <a:off x="566928" y="1069724"/>
            <a:ext cx="5768035" cy="310896"/>
          </a:xfrm>
          <a:prstGeom prst="rect">
            <a:avLst/>
          </a:prstGeom>
          <a:noFill/>
        </p:spPr>
        <p:txBody>
          <a:bodyPr wrap="square" lIns="18288" tIns="18288" rIns="18288" bIns="18288" anchor="t">
            <a:noAutofit/>
          </a:bodyPr>
          <a:lstStyle/>
          <a:p>
            <a:pPr algn="l">
              <a:lnSpc>
                <a:spcPct val="100000"/>
              </a:lnSpc>
              <a:spcBef>
                <a:spcPts val="0"/>
              </a:spcBef>
              <a:spcAft>
                <a:spcPts val="1200"/>
              </a:spcAft>
            </a:pPr>
            <a:r>
              <a:rPr lang="en-CA" sz="1600" b="0" i="0" dirty="0">
                <a:solidFill>
                  <a:srgbClr val="212121"/>
                </a:solidFill>
                <a:latin typeface="Arial"/>
              </a:rPr>
              <a:t>Health Canada’s 2019 Guidance, </a:t>
            </a:r>
            <a:r>
              <a:rPr lang="en-CA" sz="1600" b="0" i="1" dirty="0">
                <a:solidFill>
                  <a:srgbClr val="212121"/>
                </a:solidFill>
                <a:latin typeface="Arial"/>
              </a:rPr>
              <a:t>Software as a Medical Device (SaMD): Definition and Classification</a:t>
            </a:r>
            <a:r>
              <a:rPr lang="en-CA" sz="1600" b="0" i="0" dirty="0">
                <a:solidFill>
                  <a:srgbClr val="212121"/>
                </a:solidFill>
                <a:latin typeface="Arial"/>
              </a:rPr>
              <a:t> is intended to:</a:t>
            </a:r>
          </a:p>
          <a:p>
            <a:pPr algn="l">
              <a:lnSpc>
                <a:spcPct val="100000"/>
              </a:lnSpc>
              <a:spcBef>
                <a:spcPts val="0"/>
              </a:spcBef>
              <a:spcAft>
                <a:spcPts val="0"/>
              </a:spcAft>
            </a:pPr>
            <a:endParaRPr lang="en-CA" sz="1600" b="0" i="0" dirty="0">
              <a:solidFill>
                <a:srgbClr val="212121"/>
              </a:solidFill>
              <a:latin typeface="Arial"/>
            </a:endParaRPr>
          </a:p>
        </p:txBody>
      </p:sp>
      <p:sp>
        <p:nvSpPr>
          <p:cNvPr id="74" name="Oval 73">
            <a:extLst>
              <a:ext uri="{FF2B5EF4-FFF2-40B4-BE49-F238E27FC236}">
                <a16:creationId xmlns:a16="http://schemas.microsoft.com/office/drawing/2014/main" id="{97496DCF-6359-1420-E07F-14C8652389F3}"/>
              </a:ext>
            </a:extLst>
          </p:cNvPr>
          <p:cNvSpPr/>
          <p:nvPr/>
        </p:nvSpPr>
        <p:spPr>
          <a:xfrm>
            <a:off x="743807" y="1808617"/>
            <a:ext cx="310896" cy="310896"/>
          </a:xfrm>
          <a:prstGeom prst="ellipse">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spcAft>
                <a:spcPts val="0"/>
              </a:spcAft>
            </a:pPr>
            <a:r>
              <a:rPr sz="1200" b="1">
                <a:solidFill>
                  <a:srgbClr val="FFFFFF"/>
                </a:solidFill>
                <a:latin typeface="Arial"/>
              </a:rPr>
              <a:t>1</a:t>
            </a:r>
          </a:p>
        </p:txBody>
      </p:sp>
      <p:sp>
        <p:nvSpPr>
          <p:cNvPr id="76" name="TextBox 75">
            <a:extLst>
              <a:ext uri="{FF2B5EF4-FFF2-40B4-BE49-F238E27FC236}">
                <a16:creationId xmlns:a16="http://schemas.microsoft.com/office/drawing/2014/main" id="{3EEEE3B5-A6BA-C922-B1DB-6E1D4C684A99}"/>
              </a:ext>
            </a:extLst>
          </p:cNvPr>
          <p:cNvSpPr txBox="1"/>
          <p:nvPr/>
        </p:nvSpPr>
        <p:spPr>
          <a:xfrm>
            <a:off x="1259478" y="1720693"/>
            <a:ext cx="4491241" cy="320036"/>
          </a:xfrm>
          <a:prstGeom prst="rect">
            <a:avLst/>
          </a:prstGeom>
          <a:noFill/>
        </p:spPr>
        <p:txBody>
          <a:bodyPr wrap="square" lIns="18288" tIns="18288" rIns="18288" bIns="18288" anchor="t">
            <a:noAutofit/>
          </a:bodyPr>
          <a:lstStyle/>
          <a:p>
            <a:pPr lvl="0"/>
            <a:r>
              <a:rPr lang="en-CA" dirty="0"/>
              <a:t>Clarify which software products </a:t>
            </a:r>
            <a:r>
              <a:rPr lang="en-CA" b="1" dirty="0"/>
              <a:t>are and are not </a:t>
            </a:r>
            <a:r>
              <a:rPr lang="en-CA" dirty="0"/>
              <a:t>considered medical devices</a:t>
            </a:r>
          </a:p>
        </p:txBody>
      </p:sp>
      <p:sp>
        <p:nvSpPr>
          <p:cNvPr id="77" name="Oval 76">
            <a:extLst>
              <a:ext uri="{FF2B5EF4-FFF2-40B4-BE49-F238E27FC236}">
                <a16:creationId xmlns:a16="http://schemas.microsoft.com/office/drawing/2014/main" id="{0DBFCD4C-CD02-C324-49F7-215BF4EA8674}"/>
              </a:ext>
            </a:extLst>
          </p:cNvPr>
          <p:cNvSpPr/>
          <p:nvPr/>
        </p:nvSpPr>
        <p:spPr>
          <a:xfrm>
            <a:off x="749808" y="2381797"/>
            <a:ext cx="310896" cy="310896"/>
          </a:xfrm>
          <a:prstGeom prst="ellipse">
            <a:avLst/>
          </a:prstGeom>
          <a:solidFill>
            <a:srgbClr val="FFAB40"/>
          </a:solidFill>
          <a:ln>
            <a:noFill/>
          </a:ln>
        </p:spPr>
        <p:style>
          <a:lnRef idx="1">
            <a:schemeClr val="accent1"/>
          </a:lnRef>
          <a:fillRef idx="3">
            <a:schemeClr val="accent1"/>
          </a:fillRef>
          <a:effectRef idx="2">
            <a:schemeClr val="accent1"/>
          </a:effectRef>
          <a:fontRef idx="minor">
            <a:schemeClr val="lt1"/>
          </a:fontRef>
        </p:style>
        <p:txBody>
          <a:bodyPr wrap="square" lIns="18288" tIns="0" rIns="18288" bIns="0" rtlCol="0" anchor="ctr"/>
          <a:lstStyle/>
          <a:p>
            <a:pPr algn="ctr">
              <a:spcAft>
                <a:spcPts val="0"/>
              </a:spcAft>
            </a:pPr>
            <a:r>
              <a:rPr lang="en-CA" sz="1200" b="1">
                <a:solidFill>
                  <a:srgbClr val="FFFFFF"/>
                </a:solidFill>
                <a:latin typeface="Arial"/>
              </a:rPr>
              <a:t>2</a:t>
            </a:r>
          </a:p>
        </p:txBody>
      </p:sp>
      <p:sp>
        <p:nvSpPr>
          <p:cNvPr id="79" name="TextBox 78">
            <a:extLst>
              <a:ext uri="{FF2B5EF4-FFF2-40B4-BE49-F238E27FC236}">
                <a16:creationId xmlns:a16="http://schemas.microsoft.com/office/drawing/2014/main" id="{D0DD9A19-D37C-C712-B74B-53EB01B3890B}"/>
              </a:ext>
            </a:extLst>
          </p:cNvPr>
          <p:cNvSpPr txBox="1">
            <a:spLocks/>
          </p:cNvSpPr>
          <p:nvPr/>
        </p:nvSpPr>
        <p:spPr>
          <a:xfrm>
            <a:off x="1259478" y="2302148"/>
            <a:ext cx="3962604" cy="395331"/>
          </a:xfrm>
          <a:prstGeom prst="rect">
            <a:avLst/>
          </a:prstGeom>
          <a:noFill/>
        </p:spPr>
        <p:txBody>
          <a:bodyPr wrap="square" lIns="18288" tIns="18288" rIns="18288" bIns="18288" anchor="t">
            <a:noAutofit/>
          </a:bodyPr>
          <a:lstStyle/>
          <a:p>
            <a:pPr lvl="0"/>
            <a:r>
              <a:rPr lang="en-CA" dirty="0"/>
              <a:t>Provide information to </a:t>
            </a:r>
            <a:r>
              <a:rPr lang="en-CA" b="1" dirty="0"/>
              <a:t>determine the risk class, </a:t>
            </a:r>
            <a:r>
              <a:rPr lang="en-CA" dirty="0"/>
              <a:t>if the software is a medical device</a:t>
            </a:r>
            <a:endParaRPr lang="en-CA" b="1" dirty="0"/>
          </a:p>
        </p:txBody>
      </p:sp>
      <p:pic>
        <p:nvPicPr>
          <p:cNvPr id="87" name="Picture 86" descr="footer-bg.jpg">
            <a:extLst>
              <a:ext uri="{FF2B5EF4-FFF2-40B4-BE49-F238E27FC236}">
                <a16:creationId xmlns:a16="http://schemas.microsoft.com/office/drawing/2014/main" id="{D358C99F-98A9-F575-90F2-2777CD3C5E1E}"/>
              </a:ext>
            </a:extLst>
          </p:cNvPr>
          <p:cNvPicPr>
            <a:picLocks noChangeAspect="1"/>
          </p:cNvPicPr>
          <p:nvPr/>
        </p:nvPicPr>
        <p:blipFill>
          <a:blip r:embed="rId3"/>
          <a:stretch>
            <a:fillRect/>
          </a:stretch>
        </p:blipFill>
        <p:spPr>
          <a:xfrm>
            <a:off x="0" y="4562856"/>
            <a:ext cx="9144000" cy="594360"/>
          </a:xfrm>
          <a:prstGeom prst="rect">
            <a:avLst/>
          </a:prstGeom>
        </p:spPr>
      </p:pic>
      <p:pic>
        <p:nvPicPr>
          <p:cNvPr id="88" name="Picture 87" descr="cover-logo-1.png">
            <a:extLst>
              <a:ext uri="{FF2B5EF4-FFF2-40B4-BE49-F238E27FC236}">
                <a16:creationId xmlns:a16="http://schemas.microsoft.com/office/drawing/2014/main" id="{1C6FD5CD-E003-F049-BF31-B839E3E339E2}"/>
              </a:ext>
            </a:extLst>
          </p:cNvPr>
          <p:cNvPicPr>
            <a:picLocks noChangeAspect="1"/>
          </p:cNvPicPr>
          <p:nvPr/>
        </p:nvPicPr>
        <p:blipFill>
          <a:blip r:embed="rId4"/>
          <a:stretch>
            <a:fillRect/>
          </a:stretch>
        </p:blipFill>
        <p:spPr>
          <a:xfrm>
            <a:off x="211226" y="4759452"/>
            <a:ext cx="2428646" cy="248716"/>
          </a:xfrm>
          <a:prstGeom prst="rect">
            <a:avLst/>
          </a:prstGeom>
        </p:spPr>
      </p:pic>
      <p:pic>
        <p:nvPicPr>
          <p:cNvPr id="89" name="Picture 88" descr="cover-logo-2.png">
            <a:extLst>
              <a:ext uri="{FF2B5EF4-FFF2-40B4-BE49-F238E27FC236}">
                <a16:creationId xmlns:a16="http://schemas.microsoft.com/office/drawing/2014/main" id="{88AA613B-6278-2DFB-DD6A-A1031037513E}"/>
              </a:ext>
            </a:extLst>
          </p:cNvPr>
          <p:cNvPicPr>
            <a:picLocks noChangeAspect="1"/>
          </p:cNvPicPr>
          <p:nvPr/>
        </p:nvPicPr>
        <p:blipFill>
          <a:blip r:embed="rId5"/>
          <a:stretch>
            <a:fillRect/>
          </a:stretch>
        </p:blipFill>
        <p:spPr>
          <a:xfrm>
            <a:off x="2851099" y="4628692"/>
            <a:ext cx="1668780" cy="449884"/>
          </a:xfrm>
          <a:prstGeom prst="rect">
            <a:avLst/>
          </a:prstGeom>
        </p:spPr>
      </p:pic>
      <p:sp>
        <p:nvSpPr>
          <p:cNvPr id="90" name="Snip and Round Single Corner Rectangle 89">
            <a:extLst>
              <a:ext uri="{FF2B5EF4-FFF2-40B4-BE49-F238E27FC236}">
                <a16:creationId xmlns:a16="http://schemas.microsoft.com/office/drawing/2014/main" id="{EEB6EC54-FC8A-050E-68FD-E35B2892F7EF}"/>
              </a:ext>
            </a:extLst>
          </p:cNvPr>
          <p:cNvSpPr/>
          <p:nvPr/>
        </p:nvSpPr>
        <p:spPr>
          <a:xfrm>
            <a:off x="7938820" y="0"/>
            <a:ext cx="1205179" cy="376732"/>
          </a:xfrm>
          <a:prstGeom prst="snipRoundRect">
            <a:avLst>
              <a:gd name="adj1" fmla="val 16667"/>
              <a:gd name="adj2" fmla="val 0"/>
            </a:avLst>
          </a:prstGeom>
          <a:solidFill>
            <a:srgbClr val="F1E3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91" name="Picture 90" descr="cover-title.png">
            <a:extLst>
              <a:ext uri="{FF2B5EF4-FFF2-40B4-BE49-F238E27FC236}">
                <a16:creationId xmlns:a16="http://schemas.microsoft.com/office/drawing/2014/main" id="{28EB33A8-F508-92E2-4619-904ABA127449}"/>
              </a:ext>
            </a:extLst>
          </p:cNvPr>
          <p:cNvPicPr>
            <a:picLocks noChangeAspect="1"/>
          </p:cNvPicPr>
          <p:nvPr/>
        </p:nvPicPr>
        <p:blipFill>
          <a:blip r:embed="rId6"/>
          <a:stretch>
            <a:fillRect/>
          </a:stretch>
        </p:blipFill>
        <p:spPr>
          <a:xfrm>
            <a:off x="8103412" y="21945"/>
            <a:ext cx="951890" cy="278892"/>
          </a:xfrm>
          <a:prstGeom prst="rect">
            <a:avLst/>
          </a:prstGeom>
        </p:spPr>
      </p:pic>
      <p:pic>
        <p:nvPicPr>
          <p:cNvPr id="3" name="Picture 2">
            <a:extLst>
              <a:ext uri="{FF2B5EF4-FFF2-40B4-BE49-F238E27FC236}">
                <a16:creationId xmlns:a16="http://schemas.microsoft.com/office/drawing/2014/main" id="{7CA21148-9095-458E-AA10-18B7A908E774}"/>
              </a:ext>
            </a:extLst>
          </p:cNvPr>
          <p:cNvPicPr>
            <a:picLocks noChangeAspect="1"/>
          </p:cNvPicPr>
          <p:nvPr/>
        </p:nvPicPr>
        <p:blipFill>
          <a:blip r:embed="rId7"/>
          <a:srcRect r="39335"/>
          <a:stretch>
            <a:fillRect/>
          </a:stretch>
        </p:blipFill>
        <p:spPr>
          <a:xfrm>
            <a:off x="4848519" y="3101782"/>
            <a:ext cx="795385" cy="763355"/>
          </a:xfrm>
          <a:prstGeom prst="rect">
            <a:avLst/>
          </a:prstGeom>
        </p:spPr>
      </p:pic>
      <p:pic>
        <p:nvPicPr>
          <p:cNvPr id="5" name="Picture 4">
            <a:extLst>
              <a:ext uri="{FF2B5EF4-FFF2-40B4-BE49-F238E27FC236}">
                <a16:creationId xmlns:a16="http://schemas.microsoft.com/office/drawing/2014/main" id="{DA41DBDF-C993-BD9C-D114-644D1E5747C9}"/>
              </a:ext>
            </a:extLst>
          </p:cNvPr>
          <p:cNvPicPr>
            <a:picLocks noChangeAspect="1"/>
          </p:cNvPicPr>
          <p:nvPr/>
        </p:nvPicPr>
        <p:blipFill>
          <a:blip r:embed="rId8"/>
          <a:stretch>
            <a:fillRect/>
          </a:stretch>
        </p:blipFill>
        <p:spPr>
          <a:xfrm>
            <a:off x="6272213" y="1676477"/>
            <a:ext cx="2121979" cy="26240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4049659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5E4B0-EEF8-5B0D-F90A-7ED127B17A0B}"/>
            </a:ext>
          </a:extLst>
        </p:cNvPr>
        <p:cNvGrpSpPr/>
        <p:nvPr/>
      </p:nvGrpSpPr>
      <p:grpSpPr>
        <a:xfrm>
          <a:off x="0" y="0"/>
          <a:ext cx="0" cy="0"/>
          <a:chOff x="0" y="0"/>
          <a:chExt cx="0" cy="0"/>
        </a:xfrm>
      </p:grpSpPr>
      <p:sp>
        <p:nvSpPr>
          <p:cNvPr id="68" name="TextBox 67">
            <a:extLst>
              <a:ext uri="{FF2B5EF4-FFF2-40B4-BE49-F238E27FC236}">
                <a16:creationId xmlns:a16="http://schemas.microsoft.com/office/drawing/2014/main" id="{EF52C493-BC3D-5B02-5FF2-D62E70C611B5}"/>
              </a:ext>
            </a:extLst>
          </p:cNvPr>
          <p:cNvSpPr txBox="1">
            <a:spLocks/>
          </p:cNvSpPr>
          <p:nvPr/>
        </p:nvSpPr>
        <p:spPr>
          <a:xfrm>
            <a:off x="566928" y="438912"/>
            <a:ext cx="7670356" cy="393192"/>
          </a:xfrm>
          <a:prstGeom prst="rect">
            <a:avLst/>
          </a:prstGeom>
          <a:noFill/>
        </p:spPr>
        <p:txBody>
          <a:bodyPr wrap="square" lIns="18288" tIns="18288" rIns="18288" bIns="18288" anchor="ctr">
            <a:noAutofit/>
          </a:bodyPr>
          <a:lstStyle/>
          <a:p>
            <a:pPr algn="l">
              <a:lnSpc>
                <a:spcPct val="100000"/>
              </a:lnSpc>
              <a:spcBef>
                <a:spcPts val="0"/>
              </a:spcBef>
              <a:spcAft>
                <a:spcPts val="0"/>
              </a:spcAft>
            </a:pPr>
            <a:r>
              <a:rPr lang="en-CA" sz="2300" b="1" i="0" dirty="0">
                <a:solidFill>
                  <a:srgbClr val="0B5394"/>
                </a:solidFill>
                <a:latin typeface="Arial"/>
              </a:rPr>
              <a:t>Companion document – SaMD Examples</a:t>
            </a:r>
          </a:p>
        </p:txBody>
      </p:sp>
      <p:sp>
        <p:nvSpPr>
          <p:cNvPr id="69" name="Rectangle 68">
            <a:extLst>
              <a:ext uri="{FF2B5EF4-FFF2-40B4-BE49-F238E27FC236}">
                <a16:creationId xmlns:a16="http://schemas.microsoft.com/office/drawing/2014/main" id="{F86D9FE5-5EC4-21E1-B21E-363B0FA74A55}"/>
              </a:ext>
            </a:extLst>
          </p:cNvPr>
          <p:cNvSpPr/>
          <p:nvPr/>
        </p:nvSpPr>
        <p:spPr>
          <a:xfrm>
            <a:off x="566928" y="941832"/>
            <a:ext cx="475488" cy="41148"/>
          </a:xfrm>
          <a:prstGeom prst="rect">
            <a:avLst/>
          </a:prstGeom>
          <a:solidFill>
            <a:srgbClr val="0097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0" name="Rectangle 69">
            <a:extLst>
              <a:ext uri="{FF2B5EF4-FFF2-40B4-BE49-F238E27FC236}">
                <a16:creationId xmlns:a16="http://schemas.microsoft.com/office/drawing/2014/main" id="{D6964E6A-2177-201F-EA69-220F89351C80}"/>
              </a:ext>
            </a:extLst>
          </p:cNvPr>
          <p:cNvSpPr>
            <a:spLocks/>
          </p:cNvSpPr>
          <p:nvPr/>
        </p:nvSpPr>
        <p:spPr>
          <a:xfrm>
            <a:off x="1078992" y="941832"/>
            <a:ext cx="146304" cy="41148"/>
          </a:xfrm>
          <a:prstGeom prst="rect">
            <a:avLst/>
          </a:prstGeom>
          <a:solidFill>
            <a:srgbClr val="FFAB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71" name="TextBox 70">
            <a:extLst>
              <a:ext uri="{FF2B5EF4-FFF2-40B4-BE49-F238E27FC236}">
                <a16:creationId xmlns:a16="http://schemas.microsoft.com/office/drawing/2014/main" id="{B68A63AE-B5FB-F23C-8227-2DA2CA021840}"/>
              </a:ext>
            </a:extLst>
          </p:cNvPr>
          <p:cNvSpPr txBox="1">
            <a:spLocks/>
          </p:cNvSpPr>
          <p:nvPr/>
        </p:nvSpPr>
        <p:spPr>
          <a:xfrm>
            <a:off x="508334" y="1112446"/>
            <a:ext cx="5282074" cy="610585"/>
          </a:xfrm>
          <a:prstGeom prst="rect">
            <a:avLst/>
          </a:prstGeom>
          <a:noFill/>
        </p:spPr>
        <p:txBody>
          <a:bodyPr wrap="square" lIns="18288" tIns="18288" rIns="18288" bIns="18288" anchor="t">
            <a:noAutofit/>
          </a:bodyPr>
          <a:lstStyle/>
          <a:p>
            <a:r>
              <a:rPr lang="en-CA" sz="1300" b="0" i="0" dirty="0">
                <a:solidFill>
                  <a:srgbClr val="212121"/>
                </a:solidFill>
                <a:latin typeface="Arial"/>
              </a:rPr>
              <a:t>Health Canada</a:t>
            </a:r>
            <a:r>
              <a:rPr lang="en-CA" sz="1300" dirty="0">
                <a:solidFill>
                  <a:srgbClr val="212121"/>
                </a:solidFill>
              </a:rPr>
              <a:t> also published a companion document that provides software</a:t>
            </a:r>
            <a:r>
              <a:rPr lang="en-CA" sz="1300" dirty="0">
                <a:solidFill>
                  <a:srgbClr val="FF0000"/>
                </a:solidFill>
              </a:rPr>
              <a:t> </a:t>
            </a:r>
            <a:r>
              <a:rPr lang="en-CA" sz="1300" dirty="0">
                <a:solidFill>
                  <a:srgbClr val="212121"/>
                </a:solidFill>
              </a:rPr>
              <a:t>examples and case studies to help determine if it is a medical device.</a:t>
            </a:r>
            <a:endParaRPr lang="en-CA" sz="1300" b="0" i="0" dirty="0">
              <a:solidFill>
                <a:srgbClr val="212121"/>
              </a:solidFill>
              <a:latin typeface="Arial"/>
            </a:endParaRPr>
          </a:p>
        </p:txBody>
      </p:sp>
      <p:pic>
        <p:nvPicPr>
          <p:cNvPr id="87" name="Picture 86" descr="footer-bg.jpg">
            <a:extLst>
              <a:ext uri="{FF2B5EF4-FFF2-40B4-BE49-F238E27FC236}">
                <a16:creationId xmlns:a16="http://schemas.microsoft.com/office/drawing/2014/main" id="{6D28F6EA-85F4-5E5D-2D94-D67CBF3F6A51}"/>
              </a:ext>
            </a:extLst>
          </p:cNvPr>
          <p:cNvPicPr>
            <a:picLocks noChangeAspect="1"/>
          </p:cNvPicPr>
          <p:nvPr/>
        </p:nvPicPr>
        <p:blipFill>
          <a:blip r:embed="rId3"/>
          <a:stretch>
            <a:fillRect/>
          </a:stretch>
        </p:blipFill>
        <p:spPr>
          <a:xfrm>
            <a:off x="0" y="4562856"/>
            <a:ext cx="9144000" cy="594360"/>
          </a:xfrm>
          <a:prstGeom prst="rect">
            <a:avLst/>
          </a:prstGeom>
        </p:spPr>
      </p:pic>
      <p:pic>
        <p:nvPicPr>
          <p:cNvPr id="88" name="Picture 87" descr="cover-logo-1.png">
            <a:extLst>
              <a:ext uri="{FF2B5EF4-FFF2-40B4-BE49-F238E27FC236}">
                <a16:creationId xmlns:a16="http://schemas.microsoft.com/office/drawing/2014/main" id="{C0549BF5-14C6-CD08-48DA-7D46B61CB8C7}"/>
              </a:ext>
            </a:extLst>
          </p:cNvPr>
          <p:cNvPicPr>
            <a:picLocks noChangeAspect="1"/>
          </p:cNvPicPr>
          <p:nvPr/>
        </p:nvPicPr>
        <p:blipFill>
          <a:blip r:embed="rId4"/>
          <a:stretch>
            <a:fillRect/>
          </a:stretch>
        </p:blipFill>
        <p:spPr>
          <a:xfrm>
            <a:off x="211226" y="4759452"/>
            <a:ext cx="2428646" cy="248716"/>
          </a:xfrm>
          <a:prstGeom prst="rect">
            <a:avLst/>
          </a:prstGeom>
        </p:spPr>
      </p:pic>
      <p:pic>
        <p:nvPicPr>
          <p:cNvPr id="89" name="Picture 88" descr="cover-logo-2.png">
            <a:extLst>
              <a:ext uri="{FF2B5EF4-FFF2-40B4-BE49-F238E27FC236}">
                <a16:creationId xmlns:a16="http://schemas.microsoft.com/office/drawing/2014/main" id="{B4D45B38-BDC2-2A45-9FBF-562949F48AE7}"/>
              </a:ext>
            </a:extLst>
          </p:cNvPr>
          <p:cNvPicPr>
            <a:picLocks noChangeAspect="1"/>
          </p:cNvPicPr>
          <p:nvPr/>
        </p:nvPicPr>
        <p:blipFill>
          <a:blip r:embed="rId5"/>
          <a:stretch>
            <a:fillRect/>
          </a:stretch>
        </p:blipFill>
        <p:spPr>
          <a:xfrm>
            <a:off x="2851099" y="4628692"/>
            <a:ext cx="1668780" cy="449884"/>
          </a:xfrm>
          <a:prstGeom prst="rect">
            <a:avLst/>
          </a:prstGeom>
        </p:spPr>
      </p:pic>
      <p:sp>
        <p:nvSpPr>
          <p:cNvPr id="90" name="Snip and Round Single Corner Rectangle 89">
            <a:extLst>
              <a:ext uri="{FF2B5EF4-FFF2-40B4-BE49-F238E27FC236}">
                <a16:creationId xmlns:a16="http://schemas.microsoft.com/office/drawing/2014/main" id="{96DA429B-77EB-15A5-C109-A6AEB06CE5F4}"/>
              </a:ext>
            </a:extLst>
          </p:cNvPr>
          <p:cNvSpPr/>
          <p:nvPr/>
        </p:nvSpPr>
        <p:spPr>
          <a:xfrm>
            <a:off x="7938820" y="0"/>
            <a:ext cx="1205179" cy="376732"/>
          </a:xfrm>
          <a:prstGeom prst="snipRoundRect">
            <a:avLst>
              <a:gd name="adj1" fmla="val 16667"/>
              <a:gd name="adj2" fmla="val 0"/>
            </a:avLst>
          </a:prstGeom>
          <a:solidFill>
            <a:srgbClr val="F1E3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91" name="Picture 90" descr="cover-title.png">
            <a:extLst>
              <a:ext uri="{FF2B5EF4-FFF2-40B4-BE49-F238E27FC236}">
                <a16:creationId xmlns:a16="http://schemas.microsoft.com/office/drawing/2014/main" id="{1E3C0EA9-F93B-F3C2-A30E-10FBFA0FEF52}"/>
              </a:ext>
            </a:extLst>
          </p:cNvPr>
          <p:cNvPicPr>
            <a:picLocks noChangeAspect="1"/>
          </p:cNvPicPr>
          <p:nvPr/>
        </p:nvPicPr>
        <p:blipFill>
          <a:blip r:embed="rId6"/>
          <a:stretch>
            <a:fillRect/>
          </a:stretch>
        </p:blipFill>
        <p:spPr>
          <a:xfrm>
            <a:off x="8103412" y="21945"/>
            <a:ext cx="951890" cy="278892"/>
          </a:xfrm>
          <a:prstGeom prst="rect">
            <a:avLst/>
          </a:prstGeom>
        </p:spPr>
      </p:pic>
      <p:graphicFrame>
        <p:nvGraphicFramePr>
          <p:cNvPr id="4" name="Table 3">
            <a:extLst>
              <a:ext uri="{FF2B5EF4-FFF2-40B4-BE49-F238E27FC236}">
                <a16:creationId xmlns:a16="http://schemas.microsoft.com/office/drawing/2014/main" id="{3E398D4B-56AD-46F7-603D-4A0FD5E98084}"/>
              </a:ext>
            </a:extLst>
          </p:cNvPr>
          <p:cNvGraphicFramePr>
            <a:graphicFrameLocks noGrp="1"/>
          </p:cNvGraphicFramePr>
          <p:nvPr>
            <p:extLst>
              <p:ext uri="{D42A27DB-BD31-4B8C-83A1-F6EECF244321}">
                <p14:modId xmlns:p14="http://schemas.microsoft.com/office/powerpoint/2010/main" val="1826288113"/>
              </p:ext>
            </p:extLst>
          </p:nvPr>
        </p:nvGraphicFramePr>
        <p:xfrm>
          <a:off x="508334" y="1780911"/>
          <a:ext cx="5282074" cy="2501603"/>
        </p:xfrm>
        <a:graphic>
          <a:graphicData uri="http://schemas.openxmlformats.org/drawingml/2006/table">
            <a:tbl>
              <a:tblPr firstRow="1" bandRow="1">
                <a:tableStyleId>{7DF18680-E054-41AD-8BC1-D1AEF772440D}</a:tableStyleId>
              </a:tblPr>
              <a:tblGrid>
                <a:gridCol w="4001293">
                  <a:extLst>
                    <a:ext uri="{9D8B030D-6E8A-4147-A177-3AD203B41FA5}">
                      <a16:colId xmlns:a16="http://schemas.microsoft.com/office/drawing/2014/main" val="858215465"/>
                    </a:ext>
                  </a:extLst>
                </a:gridCol>
                <a:gridCol w="1280781">
                  <a:extLst>
                    <a:ext uri="{9D8B030D-6E8A-4147-A177-3AD203B41FA5}">
                      <a16:colId xmlns:a16="http://schemas.microsoft.com/office/drawing/2014/main" val="1127420114"/>
                    </a:ext>
                  </a:extLst>
                </a:gridCol>
              </a:tblGrid>
              <a:tr h="291803">
                <a:tc>
                  <a:txBody>
                    <a:bodyPr/>
                    <a:lstStyle/>
                    <a:p>
                      <a:r>
                        <a:rPr lang="en-CA" sz="1100" noProof="0" dirty="0"/>
                        <a:t>Software Product Examples</a:t>
                      </a:r>
                    </a:p>
                  </a:txBody>
                  <a:tcPr/>
                </a:tc>
                <a:tc>
                  <a:txBody>
                    <a:bodyPr/>
                    <a:lstStyle/>
                    <a:p>
                      <a:r>
                        <a:rPr lang="en-CA" sz="1100" noProof="0"/>
                        <a:t>Determination</a:t>
                      </a:r>
                    </a:p>
                  </a:txBody>
                  <a:tcPr/>
                </a:tc>
                <a:extLst>
                  <a:ext uri="{0D108BD9-81ED-4DB2-BD59-A6C34878D82A}">
                    <a16:rowId xmlns:a16="http://schemas.microsoft.com/office/drawing/2014/main" val="1551549227"/>
                  </a:ext>
                </a:extLst>
              </a:tr>
              <a:tr h="400497">
                <a:tc>
                  <a:txBody>
                    <a:bodyPr/>
                    <a:lstStyle/>
                    <a:p>
                      <a:r>
                        <a:rPr lang="en-CA" sz="1100" b="0" kern="1200" noProof="0" dirty="0">
                          <a:solidFill>
                            <a:schemeClr val="dk1"/>
                          </a:solidFill>
                          <a:effectLst/>
                        </a:rPr>
                        <a:t>A risk calculator based on well-established, publicly available models to generate a score for obese individuals at risk of developing heart disease</a:t>
                      </a:r>
                      <a:endParaRPr lang="en-CA" sz="1100" noProof="0" dirty="0"/>
                    </a:p>
                  </a:txBody>
                  <a:tcPr/>
                </a:tc>
                <a:tc>
                  <a:txBody>
                    <a:bodyPr/>
                    <a:lstStyle/>
                    <a:p>
                      <a:r>
                        <a:rPr lang="en-CA" sz="1100" noProof="0"/>
                        <a:t>Not a medical device</a:t>
                      </a:r>
                    </a:p>
                  </a:txBody>
                  <a:tcPr/>
                </a:tc>
                <a:extLst>
                  <a:ext uri="{0D108BD9-81ED-4DB2-BD59-A6C34878D82A}">
                    <a16:rowId xmlns:a16="http://schemas.microsoft.com/office/drawing/2014/main" val="1584564810"/>
                  </a:ext>
                </a:extLst>
              </a:tr>
              <a:tr h="291803">
                <a:tc>
                  <a:txBody>
                    <a:bodyPr/>
                    <a:lstStyle/>
                    <a:p>
                      <a:r>
                        <a:rPr lang="en-CA" sz="1100" noProof="0"/>
                        <a:t>Picture Archiving and Communication System (PACS)</a:t>
                      </a:r>
                    </a:p>
                  </a:txBody>
                  <a:tcPr/>
                </a:tc>
                <a:tc>
                  <a:txBody>
                    <a:bodyPr/>
                    <a:lstStyle/>
                    <a:p>
                      <a:r>
                        <a:rPr lang="en-CA" sz="1100" noProof="0"/>
                        <a:t>Not a medical device</a:t>
                      </a:r>
                    </a:p>
                  </a:txBody>
                  <a:tcPr/>
                </a:tc>
                <a:extLst>
                  <a:ext uri="{0D108BD9-81ED-4DB2-BD59-A6C34878D82A}">
                    <a16:rowId xmlns:a16="http://schemas.microsoft.com/office/drawing/2014/main" val="675169460"/>
                  </a:ext>
                </a:extLst>
              </a:tr>
              <a:tr h="400497">
                <a:tc>
                  <a:txBody>
                    <a:bodyPr/>
                    <a:lstStyle/>
                    <a:p>
                      <a:r>
                        <a:rPr lang="en-CA" sz="1100" b="0" kern="1200" noProof="0" dirty="0">
                          <a:solidFill>
                            <a:schemeClr val="dk1"/>
                          </a:solidFill>
                          <a:effectLst/>
                        </a:rPr>
                        <a:t>Software that classifies screening mammography images into BI-RADS density categories to aid in the evaluation of individual breast cancer risk and decisions about any additional screening</a:t>
                      </a:r>
                      <a:endParaRPr lang="en-CA" sz="1100" noProof="0" dirty="0"/>
                    </a:p>
                  </a:txBody>
                  <a:tcPr/>
                </a:tc>
                <a:tc>
                  <a:txBody>
                    <a:bodyPr/>
                    <a:lstStyle/>
                    <a:p>
                      <a:r>
                        <a:rPr lang="en-CA" sz="1100" noProof="0"/>
                        <a:t>Class II medical device</a:t>
                      </a:r>
                    </a:p>
                  </a:txBody>
                  <a:tcPr/>
                </a:tc>
                <a:extLst>
                  <a:ext uri="{0D108BD9-81ED-4DB2-BD59-A6C34878D82A}">
                    <a16:rowId xmlns:a16="http://schemas.microsoft.com/office/drawing/2014/main" val="2450447200"/>
                  </a:ext>
                </a:extLst>
              </a:tr>
              <a:tr h="291803">
                <a:tc>
                  <a:txBody>
                    <a:bodyPr/>
                    <a:lstStyle/>
                    <a:p>
                      <a:r>
                        <a:rPr lang="en-CA" sz="1100" b="0" kern="1200" noProof="0" dirty="0">
                          <a:solidFill>
                            <a:schemeClr val="dk1"/>
                          </a:solidFill>
                          <a:effectLst/>
                        </a:rPr>
                        <a:t>Software that performs image analysis for the detection of intracranial hemorrhage</a:t>
                      </a:r>
                      <a:endParaRPr lang="en-CA" sz="1100" noProof="0" dirty="0"/>
                    </a:p>
                  </a:txBody>
                  <a:tcPr/>
                </a:tc>
                <a:tc>
                  <a:txBody>
                    <a:bodyPr/>
                    <a:lstStyle/>
                    <a:p>
                      <a:r>
                        <a:rPr lang="en-CA" sz="1100" noProof="0" dirty="0"/>
                        <a:t>Class III medical device</a:t>
                      </a:r>
                    </a:p>
                  </a:txBody>
                  <a:tcPr/>
                </a:tc>
                <a:extLst>
                  <a:ext uri="{0D108BD9-81ED-4DB2-BD59-A6C34878D82A}">
                    <a16:rowId xmlns:a16="http://schemas.microsoft.com/office/drawing/2014/main" val="1868743003"/>
                  </a:ext>
                </a:extLst>
              </a:tr>
            </a:tbl>
          </a:graphicData>
        </a:graphic>
      </p:graphicFrame>
      <p:pic>
        <p:nvPicPr>
          <p:cNvPr id="2" name="Picture 1">
            <a:extLst>
              <a:ext uri="{FF2B5EF4-FFF2-40B4-BE49-F238E27FC236}">
                <a16:creationId xmlns:a16="http://schemas.microsoft.com/office/drawing/2014/main" id="{7B0A70A7-6F7C-2D47-71A4-98B6670A7DBC}"/>
              </a:ext>
            </a:extLst>
          </p:cNvPr>
          <p:cNvPicPr>
            <a:picLocks noChangeAspect="1"/>
          </p:cNvPicPr>
          <p:nvPr/>
        </p:nvPicPr>
        <p:blipFill>
          <a:blip r:embed="rId7"/>
          <a:stretch>
            <a:fillRect/>
          </a:stretch>
        </p:blipFill>
        <p:spPr>
          <a:xfrm>
            <a:off x="6248400" y="593183"/>
            <a:ext cx="2328672" cy="3013575"/>
          </a:xfrm>
          <a:prstGeom prst="rect">
            <a:avLst/>
          </a:prstGeom>
        </p:spPr>
      </p:pic>
      <p:pic>
        <p:nvPicPr>
          <p:cNvPr id="7" name="Picture 6">
            <a:extLst>
              <a:ext uri="{FF2B5EF4-FFF2-40B4-BE49-F238E27FC236}">
                <a16:creationId xmlns:a16="http://schemas.microsoft.com/office/drawing/2014/main" id="{0641512A-94B9-C2F9-1C8E-079F2FA4FE13}"/>
              </a:ext>
            </a:extLst>
          </p:cNvPr>
          <p:cNvPicPr>
            <a:picLocks noChangeAspect="1"/>
          </p:cNvPicPr>
          <p:nvPr/>
        </p:nvPicPr>
        <p:blipFill>
          <a:blip r:embed="rId8"/>
          <a:stretch>
            <a:fillRect/>
          </a:stretch>
        </p:blipFill>
        <p:spPr>
          <a:xfrm>
            <a:off x="7136606" y="3615285"/>
            <a:ext cx="724561" cy="713239"/>
          </a:xfrm>
          <a:prstGeom prst="rect">
            <a:avLst/>
          </a:prstGeom>
        </p:spPr>
      </p:pic>
    </p:spTree>
    <p:extLst>
      <p:ext uri="{BB962C8B-B14F-4D97-AF65-F5344CB8AC3E}">
        <p14:creationId xmlns:p14="http://schemas.microsoft.com/office/powerpoint/2010/main" val="233114687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COLOR" val="{&quot;FillColor&quot;:{&quot;ColorIndex&quot;:1,&quot;ColorModifier&quot;:2,&quot;BrightnessModifier&quot;:0}}"/>
</p:tagLst>
</file>

<file path=ppt/tags/tag2.xml><?xml version="1.0" encoding="utf-8"?>
<p:tagLst xmlns:a="http://schemas.openxmlformats.org/drawingml/2006/main" xmlns:r="http://schemas.openxmlformats.org/officeDocument/2006/relationships" xmlns:p="http://schemas.openxmlformats.org/presentationml/2006/main">
  <p:tag name="ENGAGECOLOR" val="{&quot;FillColor&quot;:{&quot;ColorIndex&quot;:3,&quot;ColorModifier&quot;:2,&quot;BrightnessModifier&quot;:0}}"/>
</p:tagLst>
</file>

<file path=ppt/tags/tag3.xml><?xml version="1.0" encoding="utf-8"?>
<p:tagLst xmlns:a="http://schemas.openxmlformats.org/drawingml/2006/main" xmlns:r="http://schemas.openxmlformats.org/officeDocument/2006/relationships" xmlns:p="http://schemas.openxmlformats.org/presentationml/2006/main">
  <p:tag name="ENGAGECOLOR" val="{&quot;FillColor&quot;:{&quot;ColorIndex&quot;:4,&quot;ColorModifier&quot;:2,&quot;BrightnessModifier&quot;:0}}"/>
</p:tagLst>
</file>

<file path=ppt/tags/tag4.xml><?xml version="1.0" encoding="utf-8"?>
<p:tagLst xmlns:a="http://schemas.openxmlformats.org/drawingml/2006/main" xmlns:r="http://schemas.openxmlformats.org/officeDocument/2006/relationships" xmlns:p="http://schemas.openxmlformats.org/presentationml/2006/main">
  <p:tag name="ENGAGECOLOR" val="{&quot;FillColor&quot;:{&quot;ColorIndex&quot;:2,&quot;ColorModifier&quot;:2,&quot;BrightnessModifier&quot;:0}}"/>
</p:tagLst>
</file>

<file path=ppt/tags/tag5.xml><?xml version="1.0" encoding="utf-8"?>
<p:tagLst xmlns:a="http://schemas.openxmlformats.org/drawingml/2006/main" xmlns:r="http://schemas.openxmlformats.org/officeDocument/2006/relationships" xmlns:p="http://schemas.openxmlformats.org/presentationml/2006/main">
  <p:tag name="ENGAGECOLOR" val="{&quot;FillColor&quot;:{&quot;ColorIndex&quot;:2,&quot;ColorModifier&quot;:0,&quot;BrightnessModifier&quot;:0}}"/>
</p:tagLst>
</file>

<file path=ppt/tags/tag6.xml><?xml version="1.0" encoding="utf-8"?>
<p:tagLst xmlns:a="http://schemas.openxmlformats.org/drawingml/2006/main" xmlns:r="http://schemas.openxmlformats.org/officeDocument/2006/relationships" xmlns:p="http://schemas.openxmlformats.org/presentationml/2006/main">
  <p:tag name="ENGAGECOLOR" val="{&quot;FillColor&quot;:{&quot;ColorIndex&quot;:4,&quot;ColorModifier&quot;:0,&quot;BrightnessModifier&quot;:0}}"/>
</p:tagLst>
</file>

<file path=ppt/tags/tag7.xml><?xml version="1.0" encoding="utf-8"?>
<p:tagLst xmlns:a="http://schemas.openxmlformats.org/drawingml/2006/main" xmlns:r="http://schemas.openxmlformats.org/officeDocument/2006/relationships" xmlns:p="http://schemas.openxmlformats.org/presentationml/2006/main">
  <p:tag name="ENGAGECOLOR" val="{&quot;FillColor&quot;:{&quot;ColorIndex&quot;:3,&quot;ColorModifier&quot;:0,&quot;BrightnessModifier&quot;:0}}"/>
</p:tagLst>
</file>

<file path=ppt/tags/tag8.xml><?xml version="1.0" encoding="utf-8"?>
<p:tagLst xmlns:a="http://schemas.openxmlformats.org/drawingml/2006/main" xmlns:r="http://schemas.openxmlformats.org/officeDocument/2006/relationships" xmlns:p="http://schemas.openxmlformats.org/presentationml/2006/main">
  <p:tag name="ENGAGECOLOR" val="{&quot;FillColor&quot;:{&quot;ColorIndex&quot;:1,&quot;ColorModifier&quot;:0,&quot;BrightnessModifier&quot;:0}}"/>
</p:tagLst>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
  <Relationship Id="rId1" Type="http://schemas.openxmlformats.org/officeDocument/2006/relationships/customXmlProps" Target="itemProps1.xml" />
</Relationships>
</file>

<file path=customXml/_rels/item2.xml.rels><?xml version="1.0" encoding="utf-8" standalone="yes"?>
<Relationships xmlns="http://schemas.openxmlformats.org/package/2006/relationships">
  <Relationship Id="rId1" Type="http://schemas.openxmlformats.org/officeDocument/2006/relationships/customXmlProps" Target="itemProps2.xml" />
</Relationships>
</file>

<file path=customXml/_rels/item3.xml.rels><?xml version="1.0" encoding="utf-8" standalone="yes"?>
<Relationships xmlns="http://schemas.openxmlformats.org/package/2006/relationships">
  <Relationship Id="rId1" Type="http://schemas.openxmlformats.org/officeDocument/2006/relationships/customXmlProps" Target="itemProps3.xml" />
</Relationships>
</file>

<file path=customXml/_rels/item4.xml.rels><?xml version="1.0" encoding="utf-8" standalone="yes"?>
<Relationships xmlns="http://schemas.openxmlformats.org/package/2006/relationships">
  <Relationship Id="rId1" Type="http://schemas.openxmlformats.org/officeDocument/2006/relationships/customXmlProps" Target="itemProps4.xml" />
</Relationships>
</file>

<file path=customXml/_rels/item5.xml.rels><?xml version="1.0" encoding="utf-8" standalone="yes"?>
<Relationships xmlns="http://schemas.openxmlformats.org/package/2006/relationships">
  <Relationship Id="rId1" Type="http://schemas.openxmlformats.org/officeDocument/2006/relationships/customXmlProps" Target="itemProps5.xml" />
</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1FAF80269BD9C4DB8E73E2F46C69880" ma:contentTypeVersion="18" ma:contentTypeDescription="Create a new document." ma:contentTypeScope="" ma:versionID="c4933d45a5de560af5f2c3d503420d39">
  <xsd:schema xmlns:xsd="http://www.w3.org/2001/XMLSchema" xmlns:xs="http://www.w3.org/2001/XMLSchema" xmlns:p="http://schemas.microsoft.com/office/2006/metadata/properties" xmlns:ns2="aa60239c-d8ec-4988-a710-3ef7270f1a8e" xmlns:ns3="2c0b4a26-a0a6-442a-a800-f5fe1d9f3f5b" targetNamespace="http://schemas.microsoft.com/office/2006/metadata/properties" ma:root="true" ma:fieldsID="872a61d3cb85790dd96a2612b48b242a" ns2:_="" ns3:_="">
    <xsd:import namespace="aa60239c-d8ec-4988-a710-3ef7270f1a8e"/>
    <xsd:import namespace="2c0b4a26-a0a6-442a-a800-f5fe1d9f3f5b"/>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ObjectDetectorVersions" minOccurs="0"/>
                <xsd:element ref="ns2:MediaServiceSearchProperties" minOccurs="0"/>
                <xsd:element ref="ns2:Status"/>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60239c-d8ec-4988-a710-3ef7270f1a8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89927c38-8944-418e-ac9b-4d6e75543028"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Status" ma:index="24" ma:displayName="Status" ma:default="To Do" ma:description="Whether completed by upload to Website" ma:format="Dropdown" ma:internalName="Status">
      <xsd:simpleType>
        <xsd:union memberTypes="dms:Text">
          <xsd:simpleType>
            <xsd:restriction base="dms:Choice">
              <xsd:enumeration value="Complete"/>
              <xsd:enumeration value="To Do"/>
              <xsd:enumeration value="Problem"/>
            </xsd:restriction>
          </xsd:simpleType>
        </xsd:union>
      </xsd:simpleType>
    </xsd:element>
  </xsd:schema>
  <xsd:schema xmlns:xsd="http://www.w3.org/2001/XMLSchema" xmlns:xs="http://www.w3.org/2001/XMLSchema" xmlns:dms="http://schemas.microsoft.com/office/2006/documentManagement/types" xmlns:pc="http://schemas.microsoft.com/office/infopath/2007/PartnerControls" targetNamespace="2c0b4a26-a0a6-442a-a800-f5fe1d9f3f5b"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ab7109a8-929b-4fc4-93d4-6e713aa07088}" ma:internalName="TaxCatchAll" ma:showField="CatchAllData" ma:web="2c0b4a26-a0a6-442a-a800-f5fe1d9f3f5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2c0b4a26-a0a6-442a-a800-f5fe1d9f3f5b" xsi:nil="true"/>
    <lcf76f155ced4ddcb4097134ff3c332f xmlns="aa60239c-d8ec-4988-a710-3ef7270f1a8e">
      <Terms xmlns="http://schemas.microsoft.com/office/infopath/2007/PartnerControls"/>
    </lcf76f155ced4ddcb4097134ff3c332f>
    <Status xmlns="aa60239c-d8ec-4988-a710-3ef7270f1a8e">To Do</Status>
  </documentManagement>
</p:properties>
</file>

<file path=customXml/item4.xml><?xml version="1.0" encoding="utf-8"?>
<?mso-contentType ?>
<SharedContentType xmlns="Microsoft.SharePoint.Taxonomy.ContentTypeSync" SourceId="46ddb0ec-cae1-4b94-bdc6-d5be94c72077" ContentTypeId="0x010100FC2F3C572DAA1840B4AF5AA9121C8D29" PreviousValue="false"/>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79D0F37-DF86-4BCB-BEAA-D60EF858DDDC}"/>
</file>

<file path=customXml/itemProps2.xml><?xml version="1.0" encoding="utf-8"?>
<ds:datastoreItem xmlns:ds="http://schemas.openxmlformats.org/officeDocument/2006/customXml" ds:itemID="{8DE79823-A5EB-4C93-A16B-2C2BA5DE837C}"/>
</file>

<file path=customXml/itemProps3.xml><?xml version="1.0" encoding="utf-8"?>
<ds:datastoreItem xmlns:ds="http://schemas.openxmlformats.org/officeDocument/2006/customXml" ds:itemID="{C96D3492-DF3A-45EE-9F41-BFD667CE0E28}">
  <ds:schemaRefs>
    <ds:schemaRef ds:uri="505d9878-5e09-45d2-92b4-8c0be41d296f"/>
    <ds:schemaRef ds:uri="ee5dbd8a-d21e-40cb-a900-e5c91fdbd150"/>
    <ds:schemaRef ds:uri="f4de791d-71e9-453a-84f5-64465da6bdc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4.xml><?xml version="1.0" encoding="utf-8"?>
<ds:datastoreItem xmlns:ds="http://schemas.openxmlformats.org/officeDocument/2006/customXml" ds:itemID="{C9C7B762-C92A-47A0-B211-E2FE95C63389}">
  <ds:schemaRefs>
    <ds:schemaRef ds:uri="Microsoft.SharePoint.Taxonomy.ContentTypeSync"/>
  </ds:schemaRefs>
</ds:datastoreItem>
</file>

<file path=customXml/itemProps5.xml><?xml version="1.0" encoding="utf-8"?>
<ds:datastoreItem xmlns:ds="http://schemas.openxmlformats.org/officeDocument/2006/customXml" ds:itemID="{EFDD091D-214A-475D-8D3A-D7BCCA63F51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235</TotalTime>
  <Words>1084</Words>
  <Application>Microsoft Office PowerPoint</Application>
  <PresentationFormat>On-screen Show (16:9)</PresentationFormat>
  <Paragraphs>146</Paragraphs>
  <Slides>16</Slides>
  <Notes>16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Helvetical.TStd-BoldCond</vt:lpstr>
      <vt:lpstr>Aptos</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User</dc:creator>
  <cp:lastModifiedBy>Prawdzik, Sally (HC/SC)</cp:lastModifiedBy>
  <cp:revision>2</cp:revision>
  <dcterms:modified xsi:type="dcterms:W3CDTF">2026-08-19T19:07:47Z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153db910-0838-4c35-bb3a-1ee21aa199ac_Enabled">
    <vt:lpwstr>true</vt:lpwstr>
  </property>
  <property fmtid="{D5CDD505-2E9C-101B-9397-08002B2CF9AE}" pid="3" name="MSIP_Label_153db910-0838-4c35-bb3a-1ee21aa199ac_SetDate">
    <vt:lpwstr>2026-01-19T06:05:10Z</vt:lpwstr>
  </property>
  <property fmtid="{D5CDD505-2E9C-101B-9397-08002B2CF9AE}" pid="4" name="MSIP_Label_153db910-0838-4c35-bb3a-1ee21aa199ac_Method">
    <vt:lpwstr>Privileged</vt:lpwstr>
  </property>
  <property fmtid="{D5CDD505-2E9C-101B-9397-08002B2CF9AE}" pid="5" name="MSIP_Label_153db910-0838-4c35-bb3a-1ee21aa199ac_Name">
    <vt:lpwstr>Sensitive Normal</vt:lpwstr>
  </property>
  <property fmtid="{D5CDD505-2E9C-101B-9397-08002B2CF9AE}" pid="6" name="MSIP_Label_153db910-0838-4c35-bb3a-1ee21aa199ac_SiteId">
    <vt:lpwstr>0b11c524-9a1c-4e1b-84cb-6336aefc2243</vt:lpwstr>
  </property>
  <property fmtid="{D5CDD505-2E9C-101B-9397-08002B2CF9AE}" pid="7" name="MSIP_Label_153db910-0838-4c35-bb3a-1ee21aa199ac_ActionId">
    <vt:lpwstr>46a74f2a-1b25-4073-9ea9-b6b53650c213</vt:lpwstr>
  </property>
  <property fmtid="{D5CDD505-2E9C-101B-9397-08002B2CF9AE}" pid="8" name="MSIP_Label_153db910-0838-4c35-bb3a-1ee21aa199ac_ContentBits">
    <vt:lpwstr>0</vt:lpwstr>
  </property>
  <property fmtid="{D5CDD505-2E9C-101B-9397-08002B2CF9AE}" pid="9" name="MSIP_Label_153db910-0838-4c35-bb3a-1ee21aa199ac_Tag">
    <vt:lpwstr>10, 0, 1, 1</vt:lpwstr>
  </property>
  <property fmtid="{D5CDD505-2E9C-101B-9397-08002B2CF9AE}" pid="10" name="MSIP_Label_05d8ed60-cd71-485b-a85b-277aaf32f506_Enabled">
    <vt:lpwstr>true</vt:lpwstr>
  </property>
  <property fmtid="{D5CDD505-2E9C-101B-9397-08002B2CF9AE}" pid="11" name="MSIP_Label_05d8ed60-cd71-485b-a85b-277aaf32f506_SetDate">
    <vt:lpwstr>2026-02-09T15:39:15Z</vt:lpwstr>
  </property>
  <property fmtid="{D5CDD505-2E9C-101B-9397-08002B2CF9AE}" pid="12" name="MSIP_Label_05d8ed60-cd71-485b-a85b-277aaf32f506_Method">
    <vt:lpwstr>Standard</vt:lpwstr>
  </property>
  <property fmtid="{D5CDD505-2E9C-101B-9397-08002B2CF9AE}" pid="13" name="MSIP_Label_05d8ed60-cd71-485b-a85b-277aaf32f506_Name">
    <vt:lpwstr>Unclassified</vt:lpwstr>
  </property>
  <property fmtid="{D5CDD505-2E9C-101B-9397-08002B2CF9AE}" pid="14" name="MSIP_Label_05d8ed60-cd71-485b-a85b-277aaf32f506_SiteId">
    <vt:lpwstr>42fd9015-de4d-4223-a368-baeacab48927</vt:lpwstr>
  </property>
  <property fmtid="{D5CDD505-2E9C-101B-9397-08002B2CF9AE}" pid="15" name="MSIP_Label_05d8ed60-cd71-485b-a85b-277aaf32f506_ActionId">
    <vt:lpwstr>e8a8f6a2-1acb-48b8-9773-c1f4d4a1fc28</vt:lpwstr>
  </property>
  <property fmtid="{D5CDD505-2E9C-101B-9397-08002B2CF9AE}" pid="16" name="MSIP_Label_05d8ed60-cd71-485b-a85b-277aaf32f506_ContentBits">
    <vt:lpwstr>1</vt:lpwstr>
  </property>
  <property fmtid="{D5CDD505-2E9C-101B-9397-08002B2CF9AE}" pid="17" name="MSIP_Label_05d8ed60-cd71-485b-a85b-277aaf32f506_Tag">
    <vt:lpwstr>10, 3, 0, 1</vt:lpwstr>
  </property>
  <property fmtid="{D5CDD505-2E9C-101B-9397-08002B2CF9AE}" pid="18" name="ClassificationContentMarkingHeaderLocations">
    <vt:lpwstr>Simple Light:3</vt:lpwstr>
  </property>
  <property fmtid="{D5CDD505-2E9C-101B-9397-08002B2CF9AE}" pid="19" name="ClassificationContentMarkingHeaderText">
    <vt:lpwstr>Unclassified / Non classifié</vt:lpwstr>
  </property>
  <property fmtid="{D5CDD505-2E9C-101B-9397-08002B2CF9AE}" pid="20" name="Archival">
    <vt:lpwstr/>
  </property>
  <property fmtid="{D5CDD505-2E9C-101B-9397-08002B2CF9AE}" pid="21" name="Fiscal_x0020_Year">
    <vt:lpwstr/>
  </property>
  <property fmtid="{D5CDD505-2E9C-101B-9397-08002B2CF9AE}" pid="22" name="MediaServiceImageTags">
    <vt:lpwstr/>
  </property>
  <property fmtid="{D5CDD505-2E9C-101B-9397-08002B2CF9AE}" pid="23" name="Accountability">
    <vt:lpwstr>3;#Medical Devices Directorate|eb5be1d7-fc40-4dfb-8611-58f9fa26413d</vt:lpwstr>
  </property>
  <property fmtid="{D5CDD505-2E9C-101B-9397-08002B2CF9AE}" pid="24" name="Program">
    <vt:lpwstr>2;#Management and Oversight|6b234c33-52ed-4b5e-8eb8-00c36926ba0e</vt:lpwstr>
  </property>
  <property fmtid="{D5CDD505-2E9C-101B-9397-08002B2CF9AE}" pid="25" name="Document-Status">
    <vt:lpwstr>1;#Active|b3c4d83a-10bd-4776-b251-f379e1cb284c</vt:lpwstr>
  </property>
  <property fmtid="{D5CDD505-2E9C-101B-9397-08002B2CF9AE}" pid="26" name="Document_x002d_Status">
    <vt:lpwstr>1;#Active|b3c4d83a-10bd-4776-b251-f379e1cb284c</vt:lpwstr>
  </property>
  <property fmtid="{D5CDD505-2E9C-101B-9397-08002B2CF9AE}" pid="27" name="Security_x0020_Level">
    <vt:lpwstr/>
  </property>
  <property fmtid="{D5CDD505-2E9C-101B-9397-08002B2CF9AE}" pid="28" name="Security Level">
    <vt:lpwstr/>
  </property>
  <property fmtid="{D5CDD505-2E9C-101B-9397-08002B2CF9AE}" pid="29" name="lcf76f155ced4ddcb4097134ff3c332f">
    <vt:lpwstr/>
  </property>
  <property fmtid="{D5CDD505-2E9C-101B-9397-08002B2CF9AE}" pid="30" name="Fiscal Year">
    <vt:lpwstr/>
  </property>
  <property fmtid="{D5CDD505-2E9C-101B-9397-08002B2CF9AE}" pid="31" name="_dlc_DocIdItemGuid">
    <vt:lpwstr>6ca0ac38-98c6-4f48-be11-6f2ba8c7185d</vt:lpwstr>
  </property>
  <property fmtid="{D5CDD505-2E9C-101B-9397-08002B2CF9AE}" pid="32" name="ContentTypeId">
    <vt:lpwstr>0x01010041FAF80269BD9C4DB8E73E2F46C69880</vt:lpwstr>
  </property>
</Properties>
</file>