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
  <Relationship Id="rId3" Type="http://schemas.openxmlformats.org/package/2006/relationships/metadata/core-properties" Target="docProps/core.xml" />
  <Relationship Id="rId2" Type="http://schemas.openxmlformats.org/package/2006/relationships/metadata/thumbnail" Target="docProps/thumbnail.jpeg" />
  <Relationship Id="rId1" Type="http://schemas.openxmlformats.org/officeDocument/2006/relationships/officeDocument" Target="ppt/presentation.xml" />
  <Relationship Id="rId5" Type="http://schemas.openxmlformats.org/officeDocument/2006/relationships/custom-properties" Target="docProps/custom.xml" />
  <Relationship Id="rId4" Type="http://schemas.openxmlformats.org/officeDocument/2006/relationships/extended-properties" Target="docProps/app.xml" />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6"/>
  </p:notesMasterIdLst>
  <p:sldIdLst>
    <p:sldId id="256" r:id="rId5"/>
    <p:sldId id="259" r:id="rId6"/>
    <p:sldId id="258" r:id="rId7"/>
    <p:sldId id="260" r:id="rId8"/>
    <p:sldId id="261" r:id="rId9"/>
    <p:sldId id="262" r:id="rId10"/>
    <p:sldId id="265" r:id="rId11"/>
    <p:sldId id="264" r:id="rId12"/>
    <p:sldId id="280" r:id="rId13"/>
    <p:sldId id="266" r:id="rId14"/>
    <p:sldId id="267" r:id="rId15"/>
    <p:sldId id="268" r:id="rId16"/>
    <p:sldId id="269" r:id="rId17"/>
    <p:sldId id="270" r:id="rId18"/>
    <p:sldId id="271" r:id="rId19"/>
    <p:sldId id="272" r:id="rId20"/>
    <p:sldId id="273" r:id="rId21"/>
    <p:sldId id="276" r:id="rId22"/>
    <p:sldId id="275" r:id="rId23"/>
    <p:sldId id="274" r:id="rId24"/>
    <p:sldId id="257" r:id="rId25"/>
  </p:sldIdLst>
  <p:sldSz cx="9144000" cy="5143500" type="screen16x9"/>
  <p:notesSz cx="6858000" cy="9144000"/>
  <p:embeddedFontLst>
    <p:embeddedFont>
      <p:font typeface="Avenir Next World" panose="020B0503020202020204" pitchFamily="34" charset="0"/>
    </p:embeddedFont>
    <p:embeddedFont>
      <p:font typeface="Avenir Next World Demi" panose="020B0703020202020204" pitchFamily="34" charset="0"/>
    </p:embeddedFont>
    <p:embeddedFont>
      <p:font typeface="Avenir Next World Thin" panose="020B0303020202020204" pitchFamily="34" charset="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AD"/>
    <a:srgbClr val="1C59B6"/>
    <a:srgbClr val="F1E3F0"/>
    <a:srgbClr val="D8E6FC"/>
    <a:srgbClr val="0B5394"/>
    <a:srgbClr val="0448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73" autoAdjust="0"/>
  </p:normalViewPr>
  <p:slideViewPr>
    <p:cSldViewPr snapToGrid="0">
      <p:cViewPr varScale="1">
        <p:scale>
          <a:sx n="133" d="100"/>
          <a:sy n="133" d="100"/>
        </p:scale>
        <p:origin x="984" y="126"/>
      </p:cViewPr>
      <p:guideLst>
        <p:guide orient="horz" pos="1620"/>
        <p:guide pos="2880"/>
      </p:guideLst>
    </p:cSldViewPr>
  </p:slideViewPr>
  <p:notesTextViewPr>
    <p:cViewPr>
      <p:scale>
        <a:sx n="3" d="2"/>
        <a:sy n="3" d="2"/>
      </p:scale>
      <p:origin x="-6" y="-18"/>
    </p:cViewPr>
  </p:notesTextViewPr>
  <p:gridSpacing cx="72008" cy="72008"/>
</p:viewPr>
</file>

<file path=ppt/_rels/presentation.xml.rels><?xml version="1.0" encoding="utf-8" standalone="yes"?>
<Relationships xmlns="http://schemas.openxmlformats.org/package/2006/relationships">
  <Relationship Id="rId13" Type="http://schemas.openxmlformats.org/officeDocument/2006/relationships/slide" Target="slides/slide9.xml" />
  <Relationship Id="rId18" Type="http://schemas.openxmlformats.org/officeDocument/2006/relationships/slide" Target="slides/slide14.xml" />
  <Relationship Id="rId26" Type="http://schemas.openxmlformats.org/officeDocument/2006/relationships/notesMaster" Target="notesMasters/notesMaster1.xml" />
  <Relationship Id="rId39" Type="http://schemas.microsoft.com/office/2016/11/relationships/changesInfo" Target="changesInfos/changesInfo1.xml" />
  <Relationship Id="rId21" Type="http://schemas.openxmlformats.org/officeDocument/2006/relationships/slide" Target="slides/slide17.xml" />
  <Relationship Id="rId7" Type="http://schemas.openxmlformats.org/officeDocument/2006/relationships/slide" Target="slides/slide3.xml" />
  <Relationship Id="rId12" Type="http://schemas.openxmlformats.org/officeDocument/2006/relationships/slide" Target="slides/slide8.xml" />
  <Relationship Id="rId17" Type="http://schemas.openxmlformats.org/officeDocument/2006/relationships/slide" Target="slides/slide13.xml" />
  <Relationship Id="rId25" Type="http://schemas.openxmlformats.org/officeDocument/2006/relationships/slide" Target="slides/slide21.xml" />
  <Relationship Id="rId38" Type="http://schemas.openxmlformats.org/officeDocument/2006/relationships/tableStyles" Target="tableStyles.xml" />
  <Relationship Id="rId2" Type="http://schemas.openxmlformats.org/officeDocument/2006/relationships/customXml" Target="../customXml/item2.xml" />
  <Relationship Id="rId16" Type="http://schemas.openxmlformats.org/officeDocument/2006/relationships/slide" Target="slides/slide12.xml" />
  <Relationship Id="rId20" Type="http://schemas.openxmlformats.org/officeDocument/2006/relationships/slide" Target="slides/slide16.xml" />
  <Relationship Id="rId1" Type="http://schemas.openxmlformats.org/officeDocument/2006/relationships/customXml" Target="../customXml/item1.xml" />
  <Relationship Id="rId6" Type="http://schemas.openxmlformats.org/officeDocument/2006/relationships/slide" Target="slides/slide2.xml" />
  <Relationship Id="rId11" Type="http://schemas.openxmlformats.org/officeDocument/2006/relationships/slide" Target="slides/slide7.xml" />
  <Relationship Id="rId24" Type="http://schemas.openxmlformats.org/officeDocument/2006/relationships/slide" Target="slides/slide20.xml" />
  <Relationship Id="rId37" Type="http://schemas.openxmlformats.org/officeDocument/2006/relationships/theme" Target="theme/theme1.xml" />
  <Relationship Id="rId5" Type="http://schemas.openxmlformats.org/officeDocument/2006/relationships/slide" Target="slides/slide1.xml" />
  <Relationship Id="rId15" Type="http://schemas.openxmlformats.org/officeDocument/2006/relationships/slide" Target="slides/slide11.xml" />
  <Relationship Id="rId23" Type="http://schemas.openxmlformats.org/officeDocument/2006/relationships/slide" Target="slides/slide19.xml" />
  <Relationship Id="rId36" Type="http://schemas.openxmlformats.org/officeDocument/2006/relationships/viewProps" Target="viewProps.xml" />
  <Relationship Id="rId10" Type="http://schemas.openxmlformats.org/officeDocument/2006/relationships/slide" Target="slides/slide6.xml" />
  <Relationship Id="rId19" Type="http://schemas.openxmlformats.org/officeDocument/2006/relationships/slide" Target="slides/slide15.xml" />
  <Relationship Id="rId4" Type="http://schemas.openxmlformats.org/officeDocument/2006/relationships/slideMaster" Target="slideMasters/slideMaster1.xml" />
  <Relationship Id="rId9" Type="http://schemas.openxmlformats.org/officeDocument/2006/relationships/slide" Target="slides/slide5.xml" />
  <Relationship Id="rId14" Type="http://schemas.openxmlformats.org/officeDocument/2006/relationships/slide" Target="slides/slide10.xml" />
  <Relationship Id="rId22" Type="http://schemas.openxmlformats.org/officeDocument/2006/relationships/slide" Target="slides/slide18.xml" />
  <Relationship Id="rId35" Type="http://schemas.openxmlformats.org/officeDocument/2006/relationships/presProps" Target="presProps.xml" />
  <Relationship Id="rId8" Type="http://schemas.openxmlformats.org/officeDocument/2006/relationships/slide" Target="slides/slide4.xml" />
  <Relationship Id="rId3" Type="http://schemas.openxmlformats.org/officeDocument/2006/relationships/customXml" Target="../customXml/item3.xml" />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tar, Mahesh" userId="6b5ba872-5286-426d-9fee-06cfff9d843a" providerId="ADAL" clId="{76CB6D87-39D6-4097-B0C1-8F213BFACEAA}"/>
    <pc:docChg chg="custSel delSld modSld">
      <pc:chgData name="Datar, Mahesh" userId="6b5ba872-5286-426d-9fee-06cfff9d843a" providerId="ADAL" clId="{76CB6D87-39D6-4097-B0C1-8F213BFACEAA}" dt="2026-09-03T22:32:32.303" v="224" actId="6549"/>
      <pc:docMkLst>
        <pc:docMk/>
      </pc:docMkLst>
      <pc:sldChg chg="modNotesTx">
        <pc:chgData name="Datar, Mahesh" userId="6b5ba872-5286-426d-9fee-06cfff9d843a" providerId="ADAL" clId="{76CB6D87-39D6-4097-B0C1-8F213BFACEAA}" dt="2026-09-03T22:21:43.819" v="213" actId="20577"/>
        <pc:sldMkLst>
          <pc:docMk/>
          <pc:sldMk cId="204127991" sldId="261"/>
        </pc:sldMkLst>
      </pc:sldChg>
      <pc:sldChg chg="modNotesTx">
        <pc:chgData name="Datar, Mahesh" userId="6b5ba872-5286-426d-9fee-06cfff9d843a" providerId="ADAL" clId="{76CB6D87-39D6-4097-B0C1-8F213BFACEAA}" dt="2026-09-03T22:21:47.301" v="214" actId="20577"/>
        <pc:sldMkLst>
          <pc:docMk/>
          <pc:sldMk cId="2720984242" sldId="262"/>
        </pc:sldMkLst>
      </pc:sldChg>
      <pc:sldChg chg="modNotesTx">
        <pc:chgData name="Datar, Mahesh" userId="6b5ba872-5286-426d-9fee-06cfff9d843a" providerId="ADAL" clId="{76CB6D87-39D6-4097-B0C1-8F213BFACEAA}" dt="2026-09-03T22:21:59.197" v="216" actId="20577"/>
        <pc:sldMkLst>
          <pc:docMk/>
          <pc:sldMk cId="1027569396" sldId="264"/>
        </pc:sldMkLst>
      </pc:sldChg>
      <pc:sldChg chg="modSp mod modNotesTx">
        <pc:chgData name="Datar, Mahesh" userId="6b5ba872-5286-426d-9fee-06cfff9d843a" providerId="ADAL" clId="{76CB6D87-39D6-4097-B0C1-8F213BFACEAA}" dt="2026-09-03T22:21:50.662" v="215" actId="20577"/>
        <pc:sldMkLst>
          <pc:docMk/>
          <pc:sldMk cId="2377207960" sldId="265"/>
        </pc:sldMkLst>
        <pc:spChg chg="mod">
          <ac:chgData name="Datar, Mahesh" userId="6b5ba872-5286-426d-9fee-06cfff9d843a" providerId="ADAL" clId="{76CB6D87-39D6-4097-B0C1-8F213BFACEAA}" dt="2026-08-31T01:42:47.892" v="88" actId="20577"/>
          <ac:spMkLst>
            <pc:docMk/>
            <pc:sldMk cId="2377207960" sldId="265"/>
            <ac:spMk id="8" creationId="{AF4DCD32-E40B-5E8E-A07F-919D67A9B0AF}"/>
          </ac:spMkLst>
        </pc:spChg>
      </pc:sldChg>
      <pc:sldChg chg="modNotesTx">
        <pc:chgData name="Datar, Mahesh" userId="6b5ba872-5286-426d-9fee-06cfff9d843a" providerId="ADAL" clId="{76CB6D87-39D6-4097-B0C1-8F213BFACEAA}" dt="2026-09-03T22:22:10.433" v="218" actId="20577"/>
        <pc:sldMkLst>
          <pc:docMk/>
          <pc:sldMk cId="1389859643" sldId="268"/>
        </pc:sldMkLst>
      </pc:sldChg>
      <pc:sldChg chg="modNotesTx">
        <pc:chgData name="Datar, Mahesh" userId="6b5ba872-5286-426d-9fee-06cfff9d843a" providerId="ADAL" clId="{76CB6D87-39D6-4097-B0C1-8F213BFACEAA}" dt="2026-09-03T22:31:47.196" v="219" actId="20577"/>
        <pc:sldMkLst>
          <pc:docMk/>
          <pc:sldMk cId="2432084733" sldId="269"/>
        </pc:sldMkLst>
      </pc:sldChg>
      <pc:sldChg chg="modNotesTx">
        <pc:chgData name="Datar, Mahesh" userId="6b5ba872-5286-426d-9fee-06cfff9d843a" providerId="ADAL" clId="{76CB6D87-39D6-4097-B0C1-8F213BFACEAA}" dt="2026-09-03T22:31:50.857" v="220" actId="20577"/>
        <pc:sldMkLst>
          <pc:docMk/>
          <pc:sldMk cId="157150971" sldId="270"/>
        </pc:sldMkLst>
      </pc:sldChg>
      <pc:sldChg chg="modNotesTx">
        <pc:chgData name="Datar, Mahesh" userId="6b5ba872-5286-426d-9fee-06cfff9d843a" providerId="ADAL" clId="{76CB6D87-39D6-4097-B0C1-8F213BFACEAA}" dt="2026-09-03T22:31:55.326" v="221" actId="20577"/>
        <pc:sldMkLst>
          <pc:docMk/>
          <pc:sldMk cId="273744509" sldId="271"/>
        </pc:sldMkLst>
      </pc:sldChg>
      <pc:sldChg chg="modNotesTx">
        <pc:chgData name="Datar, Mahesh" userId="6b5ba872-5286-426d-9fee-06cfff9d843a" providerId="ADAL" clId="{76CB6D87-39D6-4097-B0C1-8F213BFACEAA}" dt="2026-09-03T22:31:59.032" v="222" actId="20577"/>
        <pc:sldMkLst>
          <pc:docMk/>
          <pc:sldMk cId="3052344820" sldId="272"/>
        </pc:sldMkLst>
      </pc:sldChg>
      <pc:sldChg chg="modNotesTx">
        <pc:chgData name="Datar, Mahesh" userId="6b5ba872-5286-426d-9fee-06cfff9d843a" providerId="ADAL" clId="{76CB6D87-39D6-4097-B0C1-8F213BFACEAA}" dt="2026-09-03T22:32:32.303" v="224" actId="6549"/>
        <pc:sldMkLst>
          <pc:docMk/>
          <pc:sldMk cId="3511719074" sldId="273"/>
        </pc:sldMkLst>
      </pc:sldChg>
      <pc:sldChg chg="del">
        <pc:chgData name="Datar, Mahesh" userId="6b5ba872-5286-426d-9fee-06cfff9d843a" providerId="ADAL" clId="{76CB6D87-39D6-4097-B0C1-8F213BFACEAA}" dt="2026-09-03T22:32:12.442" v="223" actId="47"/>
        <pc:sldMkLst>
          <pc:docMk/>
          <pc:sldMk cId="2196236548" sldId="278"/>
        </pc:sldMkLst>
      </pc:sldChg>
      <pc:sldChg chg="modNotesTx">
        <pc:chgData name="Datar, Mahesh" userId="6b5ba872-5286-426d-9fee-06cfff9d843a" providerId="ADAL" clId="{76CB6D87-39D6-4097-B0C1-8F213BFACEAA}" dt="2026-09-03T22:22:02.252" v="217" actId="20577"/>
        <pc:sldMkLst>
          <pc:docMk/>
          <pc:sldMk cId="1945739662" sldId="280"/>
        </pc:sldMkLst>
      </pc:sldChg>
    </pc:docChg>
  </pc:docChgLst>
</pc:chgInfo>
</file>

<file path=ppt/notesMasters/_rels/notesMaster1.xml.rels><?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AU"/>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xml version="1.0" encoding="utf-8" standalone="yes"?>
<Relationships xmlns="http://schemas.openxmlformats.org/package/2006/relationships">
  <Relationship Id="rId2" Type="http://schemas.openxmlformats.org/officeDocument/2006/relationships/slide" Target="../slides/slide5.xml" />
  <Relationship Id="rId1" Type="http://schemas.openxmlformats.org/officeDocument/2006/relationships/notesMaster" Target="../notesMasters/notesMaster1.xml" />
</Relationships>
</file>

<file path=ppt/notesSlides/_rels/notesSlide3.xml.rels><?xml version="1.0" encoding="utf-8" standalone="yes"?>
<Relationships xmlns="http://schemas.openxmlformats.org/package/2006/relationships">
  <Relationship Id="rId2" Type="http://schemas.openxmlformats.org/officeDocument/2006/relationships/slide" Target="../slides/slide6.xml" />
  <Relationship Id="rId1" Type="http://schemas.openxmlformats.org/officeDocument/2006/relationships/notesMaster" Target="../notesMasters/notesMaster1.xml" />
</Relationships>
</file>

<file path=ppt/notesSlides/_rels/notesSlide4.xml.rels><?xml version="1.0" encoding="utf-8" standalone="yes"?>
<Relationships xmlns="http://schemas.openxmlformats.org/package/2006/relationships">
  <Relationship Id="rId2" Type="http://schemas.openxmlformats.org/officeDocument/2006/relationships/slide" Target="../slides/slide7.xml" />
  <Relationship Id="rId1" Type="http://schemas.openxmlformats.org/officeDocument/2006/relationships/notesMaster" Target="../notesMasters/notesMaster1.xml" />
</Relationships>
</file>

<file path=ppt/notesSlides/_rels/notesSlide5.xml.rels><?xml version="1.0" encoding="utf-8" standalone="yes"?>
<Relationships xmlns="http://schemas.openxmlformats.org/package/2006/relationships">
  <Relationship Id="rId2" Type="http://schemas.openxmlformats.org/officeDocument/2006/relationships/slide" Target="../slides/slide8.xml" />
  <Relationship Id="rId1" Type="http://schemas.openxmlformats.org/officeDocument/2006/relationships/notesMaster" Target="../notesMasters/notesMaster1.xml" />
</Relationships>
</file>

<file path=ppt/notesSlides/_rels/notesSlide6.xml.rels><?xml version="1.0" encoding="utf-8" standalone="yes"?>
<Relationships xmlns="http://schemas.openxmlformats.org/package/2006/relationships">
  <Relationship Id="rId2" Type="http://schemas.openxmlformats.org/officeDocument/2006/relationships/slide" Target="../slides/slide9.xml" />
  <Relationship Id="rId1" Type="http://schemas.openxmlformats.org/officeDocument/2006/relationships/notesMaster" Target="../notesMasters/notesMaster1.xml" />
</Relationships>
</file>

<file path=ppt/notesSlides/_rels/notesSlide7.xml.rels><?xml version="1.0" encoding="utf-8" standalone="yes"?>
<Relationships xmlns="http://schemas.openxmlformats.org/package/2006/relationships">
  <Relationship Id="rId2" Type="http://schemas.openxmlformats.org/officeDocument/2006/relationships/slide" Target="../slides/slide11.xml" />
  <Relationship Id="rId1" Type="http://schemas.openxmlformats.org/officeDocument/2006/relationships/notesMaster" Target="../notesMasters/notesMaster1.xml" />
</Relationships>
</file>

<file path=ppt/notesSlides/_rels/notesSlide8.xml.rels><?xml version="1.0" encoding="utf-8" standalone="yes"?>
<Relationships xmlns="http://schemas.openxmlformats.org/package/2006/relationships">
  <Relationship Id="rId2" Type="http://schemas.openxmlformats.org/officeDocument/2006/relationships/slide" Target="../slides/slide12.xml" />
  <Relationship Id="rId1" Type="http://schemas.openxmlformats.org/officeDocument/2006/relationships/notesMaster" Target="../notesMasters/notesMaster1.xml" />
</Relationships>
</file>

<file path=ppt/notesSlides/_rels/notesSlide9.xml.rels><?xml version="1.0" encoding="utf-8" standalone="yes"?>
<Relationships xmlns="http://schemas.openxmlformats.org/package/2006/relationships">
  <Relationship Id="rId2" Type="http://schemas.openxmlformats.org/officeDocument/2006/relationships/slide" Target="../slides/slide13.xml" />
  <Relationship Id="rId1" Type="http://schemas.openxmlformats.org/officeDocument/2006/relationships/notesMaster" Target="../notesMasters/notesMaster1.xml" />
</Relationships>
</file>

<file path=ppt/notesSlides/_rels/notesSlide10.xml.rels><?xml version="1.0" encoding="utf-8" standalone="yes"?>
<Relationships xmlns="http://schemas.openxmlformats.org/package/2006/relationships">
  <Relationship Id="rId2" Type="http://schemas.openxmlformats.org/officeDocument/2006/relationships/slide" Target="../slides/slide14.xml" />
  <Relationship Id="rId1" Type="http://schemas.openxmlformats.org/officeDocument/2006/relationships/notesMaster" Target="../notesMasters/notesMaster1.xml" />
</Relationships>
</file>

<file path=ppt/notesSlides/_rels/notesSlide11.xml.rels><?xml version="1.0" encoding="utf-8" standalone="yes"?>
<Relationships xmlns="http://schemas.openxmlformats.org/package/2006/relationships">
  <Relationship Id="rId2" Type="http://schemas.openxmlformats.org/officeDocument/2006/relationships/slide" Target="../slides/slide15.xml" />
  <Relationship Id="rId1" Type="http://schemas.openxmlformats.org/officeDocument/2006/relationships/notesMaster" Target="../notesMasters/notesMaster1.xml" />
</Relationships>
</file>

<file path=ppt/notesSlides/_rels/notesSlide12.xml.rels><?xml version="1.0" encoding="utf-8" standalone="yes"?>
<Relationships xmlns="http://schemas.openxmlformats.org/package/2006/relationships">
  <Relationship Id="rId2" Type="http://schemas.openxmlformats.org/officeDocument/2006/relationships/slide" Target="../slides/slide16.xml" />
  <Relationship Id="rId1" Type="http://schemas.openxmlformats.org/officeDocument/2006/relationships/notesMaster" Target="../notesMasters/notesMaster1.xml" />
</Relationships>
</file>

<file path=ppt/notesSlides/_rels/notesSlide13.xml.rels><?xml version="1.0" encoding="utf-8" standalone="yes"?>
<Relationships xmlns="http://schemas.openxmlformats.org/package/2006/relationships">
  <Relationship Id="rId2" Type="http://schemas.openxmlformats.org/officeDocument/2006/relationships/slide" Target="../slides/slide17.xml" />
  <Relationship Id="rId1" Type="http://schemas.openxmlformats.org/officeDocument/2006/relationships/notesMaster" Target="../notesMasters/notesMaster1.xml" />
</Relationships>
</file>

<file path=ppt/notesSlides/_rels/notesSlide14.xml.rels><?xml version="1.0" encoding="utf-8" standalone="yes"?>
<Relationships xmlns="http://schemas.openxmlformats.org/package/2006/relationships">
  <Relationship Id="rId2" Type="http://schemas.openxmlformats.org/officeDocument/2006/relationships/slide" Target="../slides/slide18.xml" />
  <Relationship Id="rId1" Type="http://schemas.openxmlformats.org/officeDocument/2006/relationships/notesMaster" Target="../notesMasters/notesMaster1.xml" />
</Relationships>
</file>

<file path=ppt/notesSlides/_rels/notesSlide15.xml.rels><?xml version="1.0" encoding="utf-8" standalone="yes"?>
<Relationships xmlns="http://schemas.openxmlformats.org/package/2006/relationships">
  <Relationship Id="rId2" Type="http://schemas.openxmlformats.org/officeDocument/2006/relationships/slide" Target="../slides/slide20.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AU"/>
          </a:p>
        </p:txBody>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AU"/>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1913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AU"/>
          </a:p>
        </p:txBody>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686315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38B2F-BA3E-B5BD-61D1-BFDB5C718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ECE78-F0CD-5D65-9ED9-12B998240A96}"/>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98FB1C64-D2E8-BF8A-B1B4-8424AA17E2ED}"/>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076584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6A97A-51BD-74D6-2FD9-719C18C24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96B287-CD23-27CE-B3F5-8E63E7343501}"/>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70202DB9-E453-6A9F-F648-796E7B9C9B23}"/>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719429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499D9-C8CC-971D-1FD9-FCB93A4A6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E18D6-A617-F50B-5580-FA5959AFF5A7}"/>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22DC4E90-8E49-967E-437B-72BA85C33168}"/>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798402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A3910-4FC1-02D2-D398-CE11ABB9D6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6351F-1447-20C8-D10B-F74A77D638FE}"/>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02A670B7-25F0-EB00-0922-8DA8334B00D8}"/>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603816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167894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10062-180C-A289-A9C8-CA108E62F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61151-7D7D-80F1-3A0F-0BEF011B944C}"/>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06B52F8A-FFAC-15BB-A5E4-D3462E52F22E}"/>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218179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8A447-09D6-836B-4E4A-C025E5AD88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AA314-E2F0-4564-9BFB-7634ADDAA149}"/>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E11385EA-B944-F16D-167A-AC33C6332A10}"/>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546564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EF63F-E9DD-8F66-7031-5084DC3D57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75F0F-DD5D-0DD0-B6E4-5530BAF9CC3B}"/>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CED5947A-3879-2E38-C804-FC48FC9A6A9E}"/>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64867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7E0A4-2174-44CB-6624-5E56F2841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85228-5152-F000-44E2-172D583ACACD}"/>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2E1E5BFC-739C-77D9-B66B-90EBB2A3CC5F}"/>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578770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FAD9D-5C48-30F4-6FF2-8EC411EBC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9636C-25B5-02A1-DBC3-2744D44074F1}"/>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66B29924-98DD-B9F7-4E3D-178107EA81A4}"/>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129589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16AD4-7EA0-62F4-7EB2-C291D396C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5713F-8151-33A9-62C7-B69CF10C019C}"/>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E98D9507-7902-311E-428C-4DFB9B9435F5}"/>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950448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010F7-4C63-241B-570A-A8FFE5C439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09E08-8D92-34E0-CCCF-A67A8A9AC893}"/>
              </a:ext>
            </a:extLst>
          </p:cNvPr>
          <p:cNvSpPr>
            <a:spLocks noGrp="1" noRot="1" noChangeAspect="1"/>
          </p:cNvSpPr>
          <p:nvPr>
            <p:ph type="sldImg"/>
          </p:nvPr>
        </p:nvSpPr>
        <p:spPr>
          <a:xfrm>
            <a:off x="381000" y="685800"/>
            <a:ext cx="6096000" cy="3429000"/>
          </a:xfrm>
        </p:spPr>
        <p:txBody>
          <a:bodyPr/>
          <a:lstStyle/>
          <a:p>
            <a:endParaRPr lang="en-AU"/>
          </a:p>
        </p:txBody>
      </p:sp>
      <p:sp>
        <p:nvSpPr>
          <p:cNvPr id="3" name="Notes Placeholder 2">
            <a:extLst>
              <a:ext uri="{FF2B5EF4-FFF2-40B4-BE49-F238E27FC236}">
                <a16:creationId xmlns:a16="http://schemas.microsoft.com/office/drawing/2014/main" id="{AC60DD4F-7F1D-A243-5F4B-5EBF49276129}"/>
              </a:ext>
            </a:extLst>
          </p:cNvPr>
          <p:cNvSpPr>
            <a:spLocks noGrp="1"/>
          </p:cNvSpPr>
          <p:nvPr>
            <p:ph type="body" idx="1"/>
          </p:nvPr>
        </p:nvSpPr>
        <p:spPr/>
        <p:txBody>
          <a:bodyPr/>
          <a:lstStyle/>
          <a:p>
            <a:pPr marL="158750" indent="0">
              <a:buNone/>
            </a:pPr>
            <a:endParaRPr lang="en-AU" dirty="0"/>
          </a:p>
        </p:txBody>
      </p:sp>
    </p:spTree>
    <p:extLst>
      <p:ext uri="{BB962C8B-B14F-4D97-AF65-F5344CB8AC3E}">
        <p14:creationId xmlns:p14="http://schemas.microsoft.com/office/powerpoint/2010/main" val="2756512897"/>
      </p:ext>
    </p:extLst>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xml version="1.0" encoding="utf-8" standalone="yes"?>
<Relationships xmlns="http://schemas.openxmlformats.org/package/2006/relationships">
  <Relationship Id="rId3" Type="http://schemas.openxmlformats.org/officeDocument/2006/relationships/image" Target="../media/image2.png" />
  <Relationship Id="rId2" Type="http://schemas.openxmlformats.org/officeDocument/2006/relationships/image" Target="../media/image1.jp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2.xml.rels><?xml version="1.0" encoding="utf-8" standalone="yes"?>
<Relationships xmlns="http://schemas.openxmlformats.org/package/2006/relationships">
  <Relationship Id="rId3" Type="http://schemas.openxmlformats.org/officeDocument/2006/relationships/image" Target="../media/image1.jpg" />
  <Relationship Id="rId2" Type="http://schemas.openxmlformats.org/officeDocument/2006/relationships/image" Target="../media/image2.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3.xml.rels><?xml version="1.0" encoding="utf-8" standalone="yes"?>
<Relationships xmlns="http://schemas.openxmlformats.org/package/2006/relationships">
  <Relationship Id="rId3" Type="http://schemas.openxmlformats.org/officeDocument/2006/relationships/image" Target="../media/image1.jpg" />
  <Relationship Id="rId2" Type="http://schemas.openxmlformats.org/officeDocument/2006/relationships/image" Target="../media/image2.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0810A8-CF45-D171-47D6-4641D20DEF59}"/>
              </a:ext>
            </a:extLst>
          </p:cNvPr>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4" name="Rectangle 3">
            <a:extLst>
              <a:ext uri="{FF2B5EF4-FFF2-40B4-BE49-F238E27FC236}">
                <a16:creationId xmlns:a16="http://schemas.microsoft.com/office/drawing/2014/main" id="{5B55BFFF-6993-E2CB-0021-DCA9BC1CD32A}"/>
              </a:ext>
            </a:extLst>
          </p:cNvPr>
          <p:cNvSpPr/>
          <p:nvPr userDrawn="1"/>
        </p:nvSpPr>
        <p:spPr>
          <a:xfrm>
            <a:off x="0" y="874294"/>
            <a:ext cx="9143999" cy="1096590"/>
          </a:xfrm>
          <a:prstGeom prst="rect">
            <a:avLst/>
          </a:prstGeom>
          <a:solidFill>
            <a:srgbClr val="0B53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4000" dirty="0">
              <a:solidFill>
                <a:srgbClr val="1C59B6"/>
              </a:solidFill>
            </a:endParaRPr>
          </a:p>
        </p:txBody>
      </p:sp>
      <p:pic>
        <p:nvPicPr>
          <p:cNvPr id="6" name="Picture 5">
            <a:extLst>
              <a:ext uri="{FF2B5EF4-FFF2-40B4-BE49-F238E27FC236}">
                <a16:creationId xmlns:a16="http://schemas.microsoft.com/office/drawing/2014/main" id="{74441817-8742-AAB7-3DE3-61BB423678E6}"/>
              </a:ext>
            </a:extLst>
          </p:cNvPr>
          <p:cNvPicPr>
            <a:picLocks noChangeAspect="1"/>
          </p:cNvPicPr>
          <p:nvPr/>
        </p:nvPicPr>
        <p:blipFill>
          <a:blip r:embed="rId2"/>
          <a:stretch>
            <a:fillRect/>
          </a:stretch>
        </p:blipFill>
        <p:spPr>
          <a:xfrm>
            <a:off x="0" y="4562994"/>
            <a:ext cx="9144000" cy="594360"/>
          </a:xfrm>
          <a:prstGeom prst="rect">
            <a:avLst/>
          </a:prstGeom>
        </p:spPr>
      </p:pic>
      <p:grpSp>
        <p:nvGrpSpPr>
          <p:cNvPr id="8" name="Group 7">
            <a:extLst>
              <a:ext uri="{FF2B5EF4-FFF2-40B4-BE49-F238E27FC236}">
                <a16:creationId xmlns:a16="http://schemas.microsoft.com/office/drawing/2014/main" id="{E425D161-1C69-C8B2-F374-78CCBE606EC3}"/>
              </a:ext>
            </a:extLst>
          </p:cNvPr>
          <p:cNvGrpSpPr/>
          <p:nvPr userDrawn="1"/>
        </p:nvGrpSpPr>
        <p:grpSpPr>
          <a:xfrm>
            <a:off x="7938655" y="-4"/>
            <a:ext cx="1205345" cy="376986"/>
            <a:chOff x="7938655" y="-4"/>
            <a:chExt cx="1205345" cy="376986"/>
          </a:xfrm>
        </p:grpSpPr>
        <p:sp>
          <p:nvSpPr>
            <p:cNvPr id="9" name="Google Shape;65;p14">
              <a:extLst>
                <a:ext uri="{FF2B5EF4-FFF2-40B4-BE49-F238E27FC236}">
                  <a16:creationId xmlns:a16="http://schemas.microsoft.com/office/drawing/2014/main" id="{AB97735F-10B3-C49B-FAC0-29F100733652}"/>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 name="Picture 9">
              <a:extLst>
                <a:ext uri="{FF2B5EF4-FFF2-40B4-BE49-F238E27FC236}">
                  <a16:creationId xmlns:a16="http://schemas.microsoft.com/office/drawing/2014/main" id="{F05CFBEF-D771-58D0-7F89-4A3C6B9FC953}"/>
                </a:ext>
              </a:extLst>
            </p:cNvPr>
            <p:cNvPicPr>
              <a:picLocks noChangeAspect="1"/>
            </p:cNvPicPr>
            <p:nvPr/>
          </p:nvPicPr>
          <p:blipFill>
            <a:blip r:embed="rId3"/>
            <a:stretch>
              <a:fillRect/>
            </a:stretch>
          </p:blipFill>
          <p:spPr>
            <a:xfrm>
              <a:off x="8103741" y="22327"/>
              <a:ext cx="952103" cy="279166"/>
            </a:xfrm>
            <a:prstGeom prst="rect">
              <a:avLst/>
            </a:prstGeom>
          </p:spPr>
        </p:pic>
      </p:grpSp>
      <p:sp>
        <p:nvSpPr>
          <p:cNvPr id="11" name="Title Placeholder 1">
            <a:extLst>
              <a:ext uri="{FF2B5EF4-FFF2-40B4-BE49-F238E27FC236}">
                <a16:creationId xmlns:a16="http://schemas.microsoft.com/office/drawing/2014/main" id="{FE801D52-F077-8E04-9E74-86259BD03072}"/>
              </a:ext>
            </a:extLst>
          </p:cNvPr>
          <p:cNvSpPr>
            <a:spLocks noGrp="1"/>
          </p:cNvSpPr>
          <p:nvPr userDrawn="1">
            <p:ph type="title" hasCustomPrompt="1"/>
          </p:nvPr>
        </p:nvSpPr>
        <p:spPr>
          <a:xfrm>
            <a:off x="1010587" y="951875"/>
            <a:ext cx="8065957" cy="951933"/>
          </a:xfrm>
          <a:prstGeom prst="rect">
            <a:avLst/>
          </a:prstGeom>
        </p:spPr>
        <p:txBody>
          <a:bodyPr vert="horz" lIns="91440" tIns="45720" rIns="91440" bIns="45720" rtlCol="0" anchor="ctr">
            <a:normAutofit/>
          </a:bodyPr>
          <a:lstStyle>
            <a:lvl1pPr>
              <a:defRPr sz="4000" b="1">
                <a:solidFill>
                  <a:schemeClr val="bg1"/>
                </a:solidFill>
              </a:defRPr>
            </a:lvl1pPr>
          </a:lstStyle>
          <a:p>
            <a:r>
              <a:rPr lang="en-US" dirty="0"/>
              <a:t>Presentation Title</a:t>
            </a:r>
            <a:endParaRPr lang="en-SG" dirty="0"/>
          </a:p>
        </p:txBody>
      </p:sp>
      <p:sp>
        <p:nvSpPr>
          <p:cNvPr id="12" name="Google Shape;22;p5">
            <a:extLst>
              <a:ext uri="{FF2B5EF4-FFF2-40B4-BE49-F238E27FC236}">
                <a16:creationId xmlns:a16="http://schemas.microsoft.com/office/drawing/2014/main" id="{55451922-54DE-F3E4-C311-A3D8E2E99442}"/>
              </a:ext>
            </a:extLst>
          </p:cNvPr>
          <p:cNvSpPr txBox="1">
            <a:spLocks noGrp="1"/>
          </p:cNvSpPr>
          <p:nvPr userDrawn="1">
            <p:ph type="body" idx="1" hasCustomPrompt="1"/>
          </p:nvPr>
        </p:nvSpPr>
        <p:spPr>
          <a:xfrm>
            <a:off x="1010587" y="2585332"/>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Name</a:t>
            </a:r>
            <a:endParaRPr dirty="0"/>
          </a:p>
        </p:txBody>
      </p:sp>
      <p:sp>
        <p:nvSpPr>
          <p:cNvPr id="13" name="Google Shape;22;p5">
            <a:extLst>
              <a:ext uri="{FF2B5EF4-FFF2-40B4-BE49-F238E27FC236}">
                <a16:creationId xmlns:a16="http://schemas.microsoft.com/office/drawing/2014/main" id="{EA1AD073-3564-9E91-28A3-89E68A4EBCE3}"/>
              </a:ext>
            </a:extLst>
          </p:cNvPr>
          <p:cNvSpPr txBox="1">
            <a:spLocks noGrp="1"/>
          </p:cNvSpPr>
          <p:nvPr userDrawn="1">
            <p:ph type="body" idx="11" hasCustomPrompt="1"/>
          </p:nvPr>
        </p:nvSpPr>
        <p:spPr>
          <a:xfrm>
            <a:off x="1010586" y="3071986"/>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Designation</a:t>
            </a:r>
            <a:endParaRPr dirty="0"/>
          </a:p>
        </p:txBody>
      </p:sp>
      <p:sp>
        <p:nvSpPr>
          <p:cNvPr id="14" name="Google Shape;22;p5">
            <a:extLst>
              <a:ext uri="{FF2B5EF4-FFF2-40B4-BE49-F238E27FC236}">
                <a16:creationId xmlns:a16="http://schemas.microsoft.com/office/drawing/2014/main" id="{1D74BBA0-CF9A-5465-25A4-A2132D8241A4}"/>
              </a:ext>
            </a:extLst>
          </p:cNvPr>
          <p:cNvSpPr txBox="1">
            <a:spLocks noGrp="1"/>
          </p:cNvSpPr>
          <p:nvPr userDrawn="1">
            <p:ph type="body" idx="12" hasCustomPrompt="1"/>
          </p:nvPr>
        </p:nvSpPr>
        <p:spPr>
          <a:xfrm>
            <a:off x="1010586" y="3570250"/>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Organisation</a:t>
            </a:r>
            <a:endParaRPr dirty="0"/>
          </a:p>
        </p:txBody>
      </p:sp>
      <p:grpSp>
        <p:nvGrpSpPr>
          <p:cNvPr id="28" name="Group 27">
            <a:extLst>
              <a:ext uri="{FF2B5EF4-FFF2-40B4-BE49-F238E27FC236}">
                <a16:creationId xmlns:a16="http://schemas.microsoft.com/office/drawing/2014/main" id="{4897E50C-ADFE-09B8-FCD2-68011E435FC6}"/>
              </a:ext>
            </a:extLst>
          </p:cNvPr>
          <p:cNvGrpSpPr/>
          <p:nvPr userDrawn="1"/>
        </p:nvGrpSpPr>
        <p:grpSpPr>
          <a:xfrm>
            <a:off x="210849" y="4628477"/>
            <a:ext cx="4308593" cy="450000"/>
            <a:chOff x="210849" y="4628477"/>
            <a:chExt cx="4308593" cy="450000"/>
          </a:xfrm>
        </p:grpSpPr>
        <p:pic>
          <p:nvPicPr>
            <p:cNvPr id="25" name="Picture 24">
              <a:extLst>
                <a:ext uri="{FF2B5EF4-FFF2-40B4-BE49-F238E27FC236}">
                  <a16:creationId xmlns:a16="http://schemas.microsoft.com/office/drawing/2014/main" id="{6C5023AC-B804-7067-DCEC-3700C8DEAA61}"/>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27" name="Picture 26">
              <a:extLst>
                <a:ext uri="{FF2B5EF4-FFF2-40B4-BE49-F238E27FC236}">
                  <a16:creationId xmlns:a16="http://schemas.microsoft.com/office/drawing/2014/main" id="{91433D01-F2D2-A899-9B3A-BEDEFE44E1B6}"/>
                </a:ext>
              </a:extLst>
            </p:cNvPr>
            <p:cNvPicPr>
              <a:picLocks noChangeAspect="1"/>
            </p:cNvPicPr>
            <p:nvPr userDrawn="1"/>
          </p:nvPicPr>
          <p:blipFill>
            <a:blip r:embed="rId5"/>
            <a:stretch>
              <a:fillRect/>
            </a:stretch>
          </p:blipFill>
          <p:spPr>
            <a:xfrm>
              <a:off x="2850733" y="4628477"/>
              <a:ext cx="1668709" cy="450000"/>
            </a:xfrm>
            <a:prstGeom prst="rect">
              <a:avLst/>
            </a:prstGeom>
          </p:spPr>
        </p:pic>
      </p:grpSp>
    </p:spTree>
    <p:extLst>
      <p:ext uri="{BB962C8B-B14F-4D97-AF65-F5344CB8AC3E}">
        <p14:creationId xmlns:p14="http://schemas.microsoft.com/office/powerpoint/2010/main" val="222575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userDrawn="1">
  <p:cSld name="1_Section header">
    <p:spTree>
      <p:nvGrpSpPr>
        <p:cNvPr id="1" name="Shape 17"/>
        <p:cNvGrpSpPr/>
        <p:nvPr/>
      </p:nvGrpSpPr>
      <p:grpSpPr>
        <a:xfrm>
          <a:off x="0" y="0"/>
          <a:ext cx="0" cy="0"/>
          <a:chOff x="0" y="0"/>
          <a:chExt cx="0" cy="0"/>
        </a:xfrm>
      </p:grpSpPr>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 name="Google Shape;22;p5">
            <a:extLst>
              <a:ext uri="{FF2B5EF4-FFF2-40B4-BE49-F238E27FC236}">
                <a16:creationId xmlns:a16="http://schemas.microsoft.com/office/drawing/2014/main" id="{61B97A01-D65C-D415-2D14-810FC5BC4EE5}"/>
              </a:ext>
            </a:extLst>
          </p:cNvPr>
          <p:cNvSpPr txBox="1">
            <a:spLocks noGrp="1"/>
          </p:cNvSpPr>
          <p:nvPr>
            <p:ph type="body" idx="1"/>
          </p:nvPr>
        </p:nvSpPr>
        <p:spPr>
          <a:xfrm>
            <a:off x="1097480" y="1443618"/>
            <a:ext cx="7254945" cy="2347258"/>
          </a:xfrm>
          <a:prstGeom prst="rect">
            <a:avLst/>
          </a:prstGeom>
          <a:noFill/>
          <a:ln>
            <a:noFill/>
          </a:ln>
        </p:spPr>
        <p:txBody>
          <a:bodyPr spcFirstLastPara="1" wrap="square" lIns="91425" tIns="91425" rIns="91425" bIns="91425" anchor="t" anchorCtr="0">
            <a:normAutofit/>
          </a:bodyPr>
          <a:lstStyle>
            <a:lvl1pPr marL="457200" lvl="0" indent="-317500" algn="just">
              <a:lnSpc>
                <a:spcPct val="115000"/>
              </a:lnSpc>
              <a:spcBef>
                <a:spcPts val="0"/>
              </a:spcBef>
              <a:spcAft>
                <a:spcPts val="0"/>
              </a:spcAft>
              <a:buSzPts val="1400"/>
              <a:buNone/>
              <a:defRPr sz="1150">
                <a:solidFill>
                  <a:schemeClr val="tx1"/>
                </a:solidFill>
                <a:latin typeface="+mj-lt"/>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3" name="Google Shape;21;p5">
            <a:extLst>
              <a:ext uri="{FF2B5EF4-FFF2-40B4-BE49-F238E27FC236}">
                <a16:creationId xmlns:a16="http://schemas.microsoft.com/office/drawing/2014/main" id="{6CF5D9C7-BBE4-3265-CE9D-EF2FCD05DA55}"/>
              </a:ext>
            </a:extLst>
          </p:cNvPr>
          <p:cNvSpPr txBox="1">
            <a:spLocks noGrp="1"/>
          </p:cNvSpPr>
          <p:nvPr>
            <p:ph type="title" hasCustomPrompt="1"/>
          </p:nvPr>
        </p:nvSpPr>
        <p:spPr>
          <a:xfrm>
            <a:off x="1108926" y="892516"/>
            <a:ext cx="7243500" cy="428759"/>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800" b="1">
                <a:solidFill>
                  <a:srgbClr val="0B5394"/>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SG" dirty="0"/>
              <a:t>Header/Title</a:t>
            </a:r>
            <a:endParaRPr dirty="0"/>
          </a:p>
        </p:txBody>
      </p:sp>
      <p:grpSp>
        <p:nvGrpSpPr>
          <p:cNvPr id="7" name="Group 6">
            <a:extLst>
              <a:ext uri="{FF2B5EF4-FFF2-40B4-BE49-F238E27FC236}">
                <a16:creationId xmlns:a16="http://schemas.microsoft.com/office/drawing/2014/main" id="{A71FE905-D32A-1AFD-4409-E4C0DE6CD572}"/>
              </a:ext>
            </a:extLst>
          </p:cNvPr>
          <p:cNvGrpSpPr/>
          <p:nvPr userDrawn="1"/>
        </p:nvGrpSpPr>
        <p:grpSpPr>
          <a:xfrm>
            <a:off x="7938655" y="-4"/>
            <a:ext cx="1205345" cy="376986"/>
            <a:chOff x="7938655" y="-4"/>
            <a:chExt cx="1205345" cy="376986"/>
          </a:xfrm>
        </p:grpSpPr>
        <p:sp>
          <p:nvSpPr>
            <p:cNvPr id="8" name="Google Shape;65;p14">
              <a:extLst>
                <a:ext uri="{FF2B5EF4-FFF2-40B4-BE49-F238E27FC236}">
                  <a16:creationId xmlns:a16="http://schemas.microsoft.com/office/drawing/2014/main" id="{8F6A289F-383A-E595-37BE-E9DA9B9C5F1A}"/>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9" name="Picture 8">
              <a:extLst>
                <a:ext uri="{FF2B5EF4-FFF2-40B4-BE49-F238E27FC236}">
                  <a16:creationId xmlns:a16="http://schemas.microsoft.com/office/drawing/2014/main" id="{A20463AA-9304-BFA9-B235-157721357583}"/>
                </a:ext>
              </a:extLst>
            </p:cNvPr>
            <p:cNvPicPr>
              <a:picLocks noChangeAspect="1"/>
            </p:cNvPicPr>
            <p:nvPr/>
          </p:nvPicPr>
          <p:blipFill>
            <a:blip r:embed="rId2"/>
            <a:stretch>
              <a:fillRect/>
            </a:stretch>
          </p:blipFill>
          <p:spPr>
            <a:xfrm>
              <a:off x="8103741" y="22327"/>
              <a:ext cx="952103" cy="279166"/>
            </a:xfrm>
            <a:prstGeom prst="rect">
              <a:avLst/>
            </a:prstGeom>
          </p:spPr>
        </p:pic>
      </p:grpSp>
      <p:grpSp>
        <p:nvGrpSpPr>
          <p:cNvPr id="14" name="Group 13">
            <a:extLst>
              <a:ext uri="{FF2B5EF4-FFF2-40B4-BE49-F238E27FC236}">
                <a16:creationId xmlns:a16="http://schemas.microsoft.com/office/drawing/2014/main" id="{37EEC3A0-CDEF-B208-9C3D-A4D113C419C0}"/>
              </a:ext>
            </a:extLst>
          </p:cNvPr>
          <p:cNvGrpSpPr/>
          <p:nvPr userDrawn="1"/>
        </p:nvGrpSpPr>
        <p:grpSpPr>
          <a:xfrm>
            <a:off x="0" y="4562994"/>
            <a:ext cx="9144000" cy="594360"/>
            <a:chOff x="0" y="4562994"/>
            <a:chExt cx="9144000" cy="594360"/>
          </a:xfrm>
        </p:grpSpPr>
        <p:pic>
          <p:nvPicPr>
            <p:cNvPr id="5" name="Picture 4">
              <a:extLst>
                <a:ext uri="{FF2B5EF4-FFF2-40B4-BE49-F238E27FC236}">
                  <a16:creationId xmlns:a16="http://schemas.microsoft.com/office/drawing/2014/main" id="{46843C65-9865-3166-4CAB-BEAB17A911CB}"/>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0" name="Group 9">
              <a:extLst>
                <a:ext uri="{FF2B5EF4-FFF2-40B4-BE49-F238E27FC236}">
                  <a16:creationId xmlns:a16="http://schemas.microsoft.com/office/drawing/2014/main" id="{43CE9485-B998-CEB7-B972-31404550B6BD}"/>
                </a:ext>
              </a:extLst>
            </p:cNvPr>
            <p:cNvGrpSpPr/>
            <p:nvPr userDrawn="1"/>
          </p:nvGrpSpPr>
          <p:grpSpPr>
            <a:xfrm>
              <a:off x="210849" y="4628477"/>
              <a:ext cx="4308593" cy="450000"/>
              <a:chOff x="210849" y="4628477"/>
              <a:chExt cx="4308593" cy="450000"/>
            </a:xfrm>
          </p:grpSpPr>
          <p:pic>
            <p:nvPicPr>
              <p:cNvPr id="12" name="Picture 11">
                <a:extLst>
                  <a:ext uri="{FF2B5EF4-FFF2-40B4-BE49-F238E27FC236}">
                    <a16:creationId xmlns:a16="http://schemas.microsoft.com/office/drawing/2014/main" id="{99311D0E-C780-593C-A2EC-CDA64382FA78}"/>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3" name="Picture 12">
                <a:extLst>
                  <a:ext uri="{FF2B5EF4-FFF2-40B4-BE49-F238E27FC236}">
                    <a16:creationId xmlns:a16="http://schemas.microsoft.com/office/drawing/2014/main" id="{30FD8B93-C704-A737-DA3C-1CE5932AB87F}"/>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4260078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userDrawn="1">
  <p:cSld name="1_Title and two columns">
    <p:spTree>
      <p:nvGrpSpPr>
        <p:cNvPr id="1" name="Shape 20"/>
        <p:cNvGrpSpPr/>
        <p:nvPr/>
      </p:nvGrpSpPr>
      <p:grpSpPr>
        <a:xfrm>
          <a:off x="0" y="0"/>
          <a:ext cx="0" cy="0"/>
          <a:chOff x="0" y="0"/>
          <a:chExt cx="0" cy="0"/>
        </a:xfrm>
      </p:grpSpPr>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5" name="Group 4">
            <a:extLst>
              <a:ext uri="{FF2B5EF4-FFF2-40B4-BE49-F238E27FC236}">
                <a16:creationId xmlns:a16="http://schemas.microsoft.com/office/drawing/2014/main" id="{FB07168F-6C91-A97B-F0EB-7CD3F18AA801}"/>
              </a:ext>
            </a:extLst>
          </p:cNvPr>
          <p:cNvGrpSpPr/>
          <p:nvPr userDrawn="1"/>
        </p:nvGrpSpPr>
        <p:grpSpPr>
          <a:xfrm>
            <a:off x="7938655" y="-4"/>
            <a:ext cx="1205345" cy="376986"/>
            <a:chOff x="7938655" y="-4"/>
            <a:chExt cx="1205345" cy="376986"/>
          </a:xfrm>
        </p:grpSpPr>
        <p:sp>
          <p:nvSpPr>
            <p:cNvPr id="6" name="Google Shape;65;p14">
              <a:extLst>
                <a:ext uri="{FF2B5EF4-FFF2-40B4-BE49-F238E27FC236}">
                  <a16:creationId xmlns:a16="http://schemas.microsoft.com/office/drawing/2014/main" id="{D8E58217-5B71-39BB-7946-5F4354EF1453}"/>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7" name="Picture 6">
              <a:extLst>
                <a:ext uri="{FF2B5EF4-FFF2-40B4-BE49-F238E27FC236}">
                  <a16:creationId xmlns:a16="http://schemas.microsoft.com/office/drawing/2014/main" id="{3B69EA6F-9498-6E1C-C31D-6C74C65B039E}"/>
                </a:ext>
              </a:extLst>
            </p:cNvPr>
            <p:cNvPicPr>
              <a:picLocks noChangeAspect="1"/>
            </p:cNvPicPr>
            <p:nvPr/>
          </p:nvPicPr>
          <p:blipFill>
            <a:blip r:embed="rId2"/>
            <a:stretch>
              <a:fillRect/>
            </a:stretch>
          </p:blipFill>
          <p:spPr>
            <a:xfrm>
              <a:off x="8103741" y="22327"/>
              <a:ext cx="952103" cy="279166"/>
            </a:xfrm>
            <a:prstGeom prst="rect">
              <a:avLst/>
            </a:prstGeom>
          </p:spPr>
        </p:pic>
      </p:grpSp>
      <p:sp>
        <p:nvSpPr>
          <p:cNvPr id="8" name="Google Shape;96;p16">
            <a:extLst>
              <a:ext uri="{FF2B5EF4-FFF2-40B4-BE49-F238E27FC236}">
                <a16:creationId xmlns:a16="http://schemas.microsoft.com/office/drawing/2014/main" id="{30023A6E-2838-E8D8-7FEF-1FB6AF404933}"/>
              </a:ext>
            </a:extLst>
          </p:cNvPr>
          <p:cNvSpPr txBox="1"/>
          <p:nvPr userDrawn="1"/>
        </p:nvSpPr>
        <p:spPr>
          <a:xfrm>
            <a:off x="1108925" y="1925412"/>
            <a:ext cx="7243500" cy="10156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5400" b="1" dirty="0">
                <a:solidFill>
                  <a:srgbClr val="0044AD"/>
                </a:solidFill>
              </a:rPr>
              <a:t>T</a:t>
            </a:r>
            <a:r>
              <a:rPr lang="en-US" altLang="zh-CN" sz="5400" b="1" dirty="0">
                <a:solidFill>
                  <a:srgbClr val="0044AD"/>
                </a:solidFill>
              </a:rPr>
              <a:t>hank You!</a:t>
            </a:r>
            <a:endParaRPr sz="5400" b="1" i="0" u="none" strike="noStrike" cap="none" dirty="0">
              <a:solidFill>
                <a:srgbClr val="0044AD"/>
              </a:solidFill>
              <a:latin typeface="Arial"/>
              <a:ea typeface="Arial"/>
              <a:cs typeface="Arial"/>
              <a:sym typeface="Arial"/>
            </a:endParaRPr>
          </a:p>
        </p:txBody>
      </p:sp>
      <p:grpSp>
        <p:nvGrpSpPr>
          <p:cNvPr id="15" name="Group 14">
            <a:extLst>
              <a:ext uri="{FF2B5EF4-FFF2-40B4-BE49-F238E27FC236}">
                <a16:creationId xmlns:a16="http://schemas.microsoft.com/office/drawing/2014/main" id="{65732C4F-149E-4BB4-194C-FDE88A017676}"/>
              </a:ext>
            </a:extLst>
          </p:cNvPr>
          <p:cNvGrpSpPr/>
          <p:nvPr userDrawn="1"/>
        </p:nvGrpSpPr>
        <p:grpSpPr>
          <a:xfrm>
            <a:off x="0" y="4562994"/>
            <a:ext cx="9144000" cy="594360"/>
            <a:chOff x="0" y="4562994"/>
            <a:chExt cx="9144000" cy="594360"/>
          </a:xfrm>
        </p:grpSpPr>
        <p:pic>
          <p:nvPicPr>
            <p:cNvPr id="16" name="Picture 15">
              <a:extLst>
                <a:ext uri="{FF2B5EF4-FFF2-40B4-BE49-F238E27FC236}">
                  <a16:creationId xmlns:a16="http://schemas.microsoft.com/office/drawing/2014/main" id="{D77834C1-21E8-D48B-BE2C-F73237761F30}"/>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7" name="Group 16">
              <a:extLst>
                <a:ext uri="{FF2B5EF4-FFF2-40B4-BE49-F238E27FC236}">
                  <a16:creationId xmlns:a16="http://schemas.microsoft.com/office/drawing/2014/main" id="{EA63C6F3-9125-E2D4-49EA-D4B1B7BE6F92}"/>
                </a:ext>
              </a:extLst>
            </p:cNvPr>
            <p:cNvGrpSpPr/>
            <p:nvPr userDrawn="1"/>
          </p:nvGrpSpPr>
          <p:grpSpPr>
            <a:xfrm>
              <a:off x="210849" y="4628477"/>
              <a:ext cx="4308593" cy="450000"/>
              <a:chOff x="210849" y="4628477"/>
              <a:chExt cx="4308593" cy="450000"/>
            </a:xfrm>
          </p:grpSpPr>
          <p:pic>
            <p:nvPicPr>
              <p:cNvPr id="18" name="Picture 17">
                <a:extLst>
                  <a:ext uri="{FF2B5EF4-FFF2-40B4-BE49-F238E27FC236}">
                    <a16:creationId xmlns:a16="http://schemas.microsoft.com/office/drawing/2014/main" id="{97B44593-1647-A6B6-696C-C60D3CF93427}"/>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9" name="Picture 18">
                <a:extLst>
                  <a:ext uri="{FF2B5EF4-FFF2-40B4-BE49-F238E27FC236}">
                    <a16:creationId xmlns:a16="http://schemas.microsoft.com/office/drawing/2014/main" id="{47443B15-AA21-0715-A388-46B53284CD72}"/>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3479378523"/>
      </p:ext>
    </p:extLst>
  </p:cSld>
  <p:clrMapOvr>
    <a:masterClrMapping/>
  </p:clrMapOvr>
</p:sldLayout>
</file>

<file path=ppt/slideMasters/_rels/slideMaster1.xml.rels><?xml version="1.0" encoding="utf-8" standalone="yes"?>
<Relationships xmlns="http://schemas.openxmlformats.org/package/2006/relationships">
  <Relationship Id="rId8" Type="http://schemas.openxmlformats.org/officeDocument/2006/relationships/slideLayout" Target="../slideLayouts/slideLayout8.xml" />
  <Relationship Id="rId13" Type="http://schemas.openxmlformats.org/officeDocument/2006/relationships/slideLayout" Target="../slideLayouts/slideLayout13.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slideLayout" Target="../slideLayouts/slideLayout12.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 Id="rId14" Type="http://schemas.openxmlformats.org/officeDocument/2006/relationships/theme" Target="../theme/theme1.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
  <Relationship Id="rId3" Type="http://schemas.openxmlformats.org/officeDocument/2006/relationships/image" Target="../media/image5.png" />
  <Relationship Id="rId2" Type="http://schemas.openxmlformats.org/officeDocument/2006/relationships/notesSlide" Target="../notesSlides/notesSlide1.xml" />
  <Relationship Id="rId1" Type="http://schemas.openxmlformats.org/officeDocument/2006/relationships/slideLayout" Target="../slideLayouts/slideLayout1.xml" />
  <Relationship Id="rId6" Type="http://schemas.openxmlformats.org/officeDocument/2006/relationships/image" Target="../media/image4.png" />
  <Relationship Id="rId5" Type="http://schemas.openxmlformats.org/officeDocument/2006/relationships/image" Target="../media/image3.png" />
  <Relationship Id="rId4" Type="http://schemas.openxmlformats.org/officeDocument/2006/relationships/image" Target="../media/image2.png" />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2.xml" />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5.xml.rels><?xml version="1.0" encoding="utf-8" standalone="yes"?>
<Relationships xmlns="http://schemas.openxmlformats.org/package/2006/relationships">
  <Relationship Id="rId3" Type="http://schemas.openxmlformats.org/officeDocument/2006/relationships/image" Target="../media/image6.png" />
  <Relationship Id="rId2" Type="http://schemas.openxmlformats.org/officeDocument/2006/relationships/notesSlide" Target="../notesSlides/notesSlide2.xml" />
  <Relationship Id="rId1" Type="http://schemas.openxmlformats.org/officeDocument/2006/relationships/slideLayout" Target="../slideLayouts/slideLayout12.xml" />
</Relationships>
</file>

<file path=ppt/slides/_rels/slide6.xml.rels><?xml version="1.0" encoding="utf-8" standalone="yes"?>
<Relationships xmlns="http://schemas.openxmlformats.org/package/2006/relationships">
  <Relationship Id="rId2" Type="http://schemas.openxmlformats.org/officeDocument/2006/relationships/notesSlide" Target="../notesSlides/notesSlide3.xml" />
  <Relationship Id="rId1" Type="http://schemas.openxmlformats.org/officeDocument/2006/relationships/slideLayout" Target="../slideLayouts/slideLayout12.xml" />
</Relationships>
</file>

<file path=ppt/slides/_rels/slide7.xml.rels><?xml version="1.0" encoding="utf-8" standalone="yes"?>
<Relationships xmlns="http://schemas.openxmlformats.org/package/2006/relationships">
  <Relationship Id="rId3" Type="http://schemas.openxmlformats.org/officeDocument/2006/relationships/image" Target="../media/image7.svg" />
  <Relationship Id="rId2" Type="http://schemas.openxmlformats.org/officeDocument/2006/relationships/notesSlide" Target="../notesSlides/notesSlide4.xml" />
  <Relationship Id="rId1" Type="http://schemas.openxmlformats.org/officeDocument/2006/relationships/slideLayout" Target="../slideLayouts/slideLayout12.xml" />
  <Relationship Id="rId4" Type="http://schemas.openxmlformats.org/officeDocument/2006/relationships/image" Target="../media/image8.svg" />
</Relationships>
</file>

<file path=ppt/slides/_rels/slide8.xml.rels><?xml version="1.0" encoding="utf-8" standalone="yes"?>
<Relationships xmlns="http://schemas.openxmlformats.org/package/2006/relationships">
  <Relationship Id="rId3" Type="http://schemas.openxmlformats.org/officeDocument/2006/relationships/image" Target="../media/image9.png" />
  <Relationship Id="rId2" Type="http://schemas.openxmlformats.org/officeDocument/2006/relationships/notesSlide" Target="../notesSlides/notesSlide5.xml" />
  <Relationship Id="rId1" Type="http://schemas.openxmlformats.org/officeDocument/2006/relationships/slideLayout" Target="../slideLayouts/slideLayout12.xml" />
</Relationships>
</file>

<file path=ppt/slides/_rels/slide9.xml.rels><?xml version="1.0" encoding="utf-8" standalone="yes"?>
<Relationships xmlns="http://schemas.openxmlformats.org/package/2006/relationships">
  <Relationship Id="rId3" Type="http://schemas.openxmlformats.org/officeDocument/2006/relationships/image" Target="../media/image7.svg" />
  <Relationship Id="rId2" Type="http://schemas.openxmlformats.org/officeDocument/2006/relationships/notesSlide" Target="../notesSlides/notesSlide6.xml" />
  <Relationship Id="rId1" Type="http://schemas.openxmlformats.org/officeDocument/2006/relationships/slideLayout" Target="../slideLayouts/slideLayout12.xml" />
  <Relationship Id="rId4" Type="http://schemas.openxmlformats.org/officeDocument/2006/relationships/image" Target="../media/image8.svg" />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11.xml.rels><?xml version="1.0" encoding="utf-8" standalone="yes"?>
<Relationships xmlns="http://schemas.openxmlformats.org/package/2006/relationships">
  <Relationship Id="rId3" Type="http://schemas.openxmlformats.org/officeDocument/2006/relationships/image" Target="../media/image10.png" />
  <Relationship Id="rId2" Type="http://schemas.openxmlformats.org/officeDocument/2006/relationships/notesSlide" Target="../notesSlides/notesSlide7.xml" />
  <Relationship Id="rId1" Type="http://schemas.openxmlformats.org/officeDocument/2006/relationships/slideLayout" Target="../slideLayouts/slideLayout12.xml" />
</Relationships>
</file>

<file path=ppt/slides/_rels/slide12.xml.rels><?xml version="1.0" encoding="utf-8" standalone="yes"?>
<Relationships xmlns="http://schemas.openxmlformats.org/package/2006/relationships">
  <Relationship Id="rId2" Type="http://schemas.openxmlformats.org/officeDocument/2006/relationships/notesSlide" Target="../notesSlides/notesSlide8.xml" />
  <Relationship Id="rId1" Type="http://schemas.openxmlformats.org/officeDocument/2006/relationships/slideLayout" Target="../slideLayouts/slideLayout11.xml" />
</Relationships>
</file>

<file path=ppt/slides/_rels/slide13.xml.rels><?xml version="1.0" encoding="utf-8" standalone="yes"?>
<Relationships xmlns="http://schemas.openxmlformats.org/package/2006/relationships">
  <Relationship Id="rId2" Type="http://schemas.openxmlformats.org/officeDocument/2006/relationships/notesSlide" Target="../notesSlides/notesSlide9.xml" />
  <Relationship Id="rId1" Type="http://schemas.openxmlformats.org/officeDocument/2006/relationships/slideLayout" Target="../slideLayouts/slideLayout12.xml" />
</Relationships>
</file>

<file path=ppt/slides/_rels/slide14.xml.rels><?xml version="1.0" encoding="utf-8" standalone="yes"?>
<Relationships xmlns="http://schemas.openxmlformats.org/package/2006/relationships">
  <Relationship Id="rId2" Type="http://schemas.openxmlformats.org/officeDocument/2006/relationships/notesSlide" Target="../notesSlides/notesSlide10.xml" />
  <Relationship Id="rId1" Type="http://schemas.openxmlformats.org/officeDocument/2006/relationships/slideLayout" Target="../slideLayouts/slideLayout12.xml" />
</Relationships>
</file>

<file path=ppt/slides/_rels/slide15.xml.rels><?xml version="1.0" encoding="utf-8" standalone="yes"?>
<Relationships xmlns="http://schemas.openxmlformats.org/package/2006/relationships">
  <Relationship Id="rId2" Type="http://schemas.openxmlformats.org/officeDocument/2006/relationships/notesSlide" Target="../notesSlides/notesSlide11.xml" />
  <Relationship Id="rId1" Type="http://schemas.openxmlformats.org/officeDocument/2006/relationships/slideLayout" Target="../slideLayouts/slideLayout12.xml" />
</Relationships>
</file>

<file path=ppt/slides/_rels/slide16.xml.rels><?xml version="1.0" encoding="utf-8" standalone="yes"?>
<Relationships xmlns="http://schemas.openxmlformats.org/package/2006/relationships">
  <Relationship Id="rId2" Type="http://schemas.openxmlformats.org/officeDocument/2006/relationships/notesSlide" Target="../notesSlides/notesSlide12.xml" />
  <Relationship Id="rId1" Type="http://schemas.openxmlformats.org/officeDocument/2006/relationships/slideLayout" Target="../slideLayouts/slideLayout12.xml" />
</Relationships>
</file>

<file path=ppt/slides/_rels/slide17.xml.rels><?xml version="1.0" encoding="utf-8" standalone="yes"?>
<Relationships xmlns="http://schemas.openxmlformats.org/package/2006/relationships">
  <Relationship Id="rId2" Type="http://schemas.openxmlformats.org/officeDocument/2006/relationships/notesSlide" Target="../notesSlides/notesSlide13.xml" />
  <Relationship Id="rId1" Type="http://schemas.openxmlformats.org/officeDocument/2006/relationships/slideLayout" Target="../slideLayouts/slideLayout12.xml" />
</Relationships>
</file>

<file path=ppt/slides/_rels/slide18.xml.rels><?xml version="1.0" encoding="utf-8" standalone="yes"?>
<Relationships xmlns="http://schemas.openxmlformats.org/package/2006/relationships">
  <Relationship Id="rId2" Type="http://schemas.openxmlformats.org/officeDocument/2006/relationships/notesSlide" Target="../notesSlides/notesSlide14.xml" />
  <Relationship Id="rId1" Type="http://schemas.openxmlformats.org/officeDocument/2006/relationships/slideLayout" Target="../slideLayouts/slideLayout12.xml" />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20.xml.rels><?xml version="1.0" encoding="utf-8" standalone="yes"?>
<Relationships xmlns="http://schemas.openxmlformats.org/package/2006/relationships">
  <Relationship Id="rId3" Type="http://schemas.openxmlformats.org/officeDocument/2006/relationships/image" Target="../media/image11.png" />
  <Relationship Id="rId2" Type="http://schemas.openxmlformats.org/officeDocument/2006/relationships/notesSlide" Target="../notesSlides/notesSlide15.xml" />
  <Relationship Id="rId1" Type="http://schemas.openxmlformats.org/officeDocument/2006/relationships/slideLayout" Target="../slideLayouts/slideLayout12.xml" />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3.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0" name="Picture 9">
            <a:extLst>
              <a:ext uri="{FF2B5EF4-FFF2-40B4-BE49-F238E27FC236}">
                <a16:creationId xmlns:a16="http://schemas.microsoft.com/office/drawing/2014/main" id="{09E7D47E-63AE-7E94-A6A0-9980601D5995}"/>
              </a:ext>
            </a:extLst>
          </p:cNvPr>
          <p:cNvPicPr>
            <a:picLocks noChangeAspect="1"/>
          </p:cNvPicPr>
          <p:nvPr/>
        </p:nvPicPr>
        <p:blipFill>
          <a:blip r:embed="rId3"/>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C8FDE74B-CDF7-8F85-99D7-AF69CE5548CD}"/>
              </a:ext>
            </a:extLst>
          </p:cNvPr>
          <p:cNvPicPr>
            <a:picLocks noChangeAspect="1"/>
          </p:cNvPicPr>
          <p:nvPr/>
        </p:nvPicPr>
        <p:blipFill>
          <a:blip r:embed="rId4"/>
          <a:stretch>
            <a:fillRect/>
          </a:stretch>
        </p:blipFill>
        <p:spPr>
          <a:xfrm>
            <a:off x="1990760" y="1475509"/>
            <a:ext cx="5162480" cy="1513690"/>
          </a:xfrm>
          <a:prstGeom prst="rect">
            <a:avLst/>
          </a:prstGeom>
        </p:spPr>
      </p:pic>
      <p:sp>
        <p:nvSpPr>
          <p:cNvPr id="3" name="TextBox 2">
            <a:extLst>
              <a:ext uri="{FF2B5EF4-FFF2-40B4-BE49-F238E27FC236}">
                <a16:creationId xmlns:a16="http://schemas.microsoft.com/office/drawing/2014/main" id="{BD2E4B94-B102-8245-87F0-9822E8A416A2}"/>
              </a:ext>
            </a:extLst>
          </p:cNvPr>
          <p:cNvSpPr txBox="1"/>
          <p:nvPr/>
        </p:nvSpPr>
        <p:spPr>
          <a:xfrm>
            <a:off x="0" y="2956599"/>
            <a:ext cx="9144000" cy="338554"/>
          </a:xfrm>
          <a:prstGeom prst="rect">
            <a:avLst/>
          </a:prstGeom>
          <a:noFill/>
        </p:spPr>
        <p:txBody>
          <a:bodyPr wrap="square" rtlCol="0">
            <a:spAutoFit/>
          </a:bodyPr>
          <a:lstStyle/>
          <a:p>
            <a:pPr algn="ctr"/>
            <a:r>
              <a:rPr lang="en-SG" sz="1600" b="1" dirty="0">
                <a:latin typeface="Helvetical.TStd-BoldCond"/>
              </a:rPr>
              <a:t>Day 1 IMDRF Industry Joint Workshop | 14 September 2026</a:t>
            </a:r>
          </a:p>
        </p:txBody>
      </p:sp>
      <p:grpSp>
        <p:nvGrpSpPr>
          <p:cNvPr id="2" name="Group 1">
            <a:extLst>
              <a:ext uri="{FF2B5EF4-FFF2-40B4-BE49-F238E27FC236}">
                <a16:creationId xmlns:a16="http://schemas.microsoft.com/office/drawing/2014/main" id="{38086EEB-E078-FD9D-04C5-4DF6D6D9E96A}"/>
              </a:ext>
            </a:extLst>
          </p:cNvPr>
          <p:cNvGrpSpPr/>
          <p:nvPr/>
        </p:nvGrpSpPr>
        <p:grpSpPr>
          <a:xfrm>
            <a:off x="2186306" y="1149597"/>
            <a:ext cx="4821645" cy="532800"/>
            <a:chOff x="2186306" y="1149597"/>
            <a:chExt cx="4821645" cy="532800"/>
          </a:xfrm>
        </p:grpSpPr>
        <p:pic>
          <p:nvPicPr>
            <p:cNvPr id="6" name="Picture 5">
              <a:extLst>
                <a:ext uri="{FF2B5EF4-FFF2-40B4-BE49-F238E27FC236}">
                  <a16:creationId xmlns:a16="http://schemas.microsoft.com/office/drawing/2014/main" id="{527BC055-6948-0FEC-82FC-9990193F0794}"/>
                </a:ext>
              </a:extLst>
            </p:cNvPr>
            <p:cNvPicPr>
              <a:picLocks noChangeAspect="1"/>
            </p:cNvPicPr>
            <p:nvPr/>
          </p:nvPicPr>
          <p:blipFill>
            <a:blip r:embed="rId5"/>
            <a:stretch>
              <a:fillRect/>
            </a:stretch>
          </p:blipFill>
          <p:spPr>
            <a:xfrm>
              <a:off x="2186306" y="1281116"/>
              <a:ext cx="2637928" cy="269762"/>
            </a:xfrm>
            <a:prstGeom prst="rect">
              <a:avLst/>
            </a:prstGeom>
          </p:spPr>
        </p:pic>
        <p:pic>
          <p:nvPicPr>
            <p:cNvPr id="11" name="Picture 10">
              <a:extLst>
                <a:ext uri="{FF2B5EF4-FFF2-40B4-BE49-F238E27FC236}">
                  <a16:creationId xmlns:a16="http://schemas.microsoft.com/office/drawing/2014/main" id="{1C124807-25B2-0A95-4032-2C33CB4C43B4}"/>
                </a:ext>
              </a:extLst>
            </p:cNvPr>
            <p:cNvPicPr>
              <a:picLocks noChangeAspect="1"/>
            </p:cNvPicPr>
            <p:nvPr/>
          </p:nvPicPr>
          <p:blipFill>
            <a:blip r:embed="rId6"/>
            <a:stretch>
              <a:fillRect/>
            </a:stretch>
          </p:blipFill>
          <p:spPr>
            <a:xfrm>
              <a:off x="5032200" y="1149597"/>
              <a:ext cx="1975751" cy="5328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012E-34EC-288D-C928-ABCDA4A95B10}"/>
              </a:ext>
            </a:extLst>
          </p:cNvPr>
          <p:cNvSpPr>
            <a:spLocks noGrp="1"/>
          </p:cNvSpPr>
          <p:nvPr>
            <p:ph type="title"/>
          </p:nvPr>
        </p:nvSpPr>
        <p:spPr/>
        <p:txBody>
          <a:bodyPr>
            <a:normAutofit/>
          </a:bodyPr>
          <a:lstStyle/>
          <a:p>
            <a:r>
              <a:rPr lang="en-US" sz="2800" dirty="0"/>
              <a:t>Software Characterization and Risk Categorization – From Guidance to Practice</a:t>
            </a:r>
          </a:p>
        </p:txBody>
      </p:sp>
      <p:sp>
        <p:nvSpPr>
          <p:cNvPr id="3" name="Text Placeholder 2">
            <a:extLst>
              <a:ext uri="{FF2B5EF4-FFF2-40B4-BE49-F238E27FC236}">
                <a16:creationId xmlns:a16="http://schemas.microsoft.com/office/drawing/2014/main" id="{0B2D2837-8A22-F487-F35D-55DE7BDA307A}"/>
              </a:ext>
            </a:extLst>
          </p:cNvPr>
          <p:cNvSpPr>
            <a:spLocks noGrp="1"/>
          </p:cNvSpPr>
          <p:nvPr>
            <p:ph type="body" idx="1"/>
          </p:nvPr>
        </p:nvSpPr>
        <p:spPr/>
        <p:txBody>
          <a:bodyPr>
            <a:normAutofit lnSpcReduction="10000"/>
          </a:bodyPr>
          <a:lstStyle/>
          <a:p>
            <a:r>
              <a:rPr lang="en-US" dirty="0"/>
              <a:t>Mahesh Datar	</a:t>
            </a:r>
          </a:p>
        </p:txBody>
      </p:sp>
      <p:sp>
        <p:nvSpPr>
          <p:cNvPr id="4" name="Text Placeholder 3">
            <a:extLst>
              <a:ext uri="{FF2B5EF4-FFF2-40B4-BE49-F238E27FC236}">
                <a16:creationId xmlns:a16="http://schemas.microsoft.com/office/drawing/2014/main" id="{84B24D76-6A98-BE63-DFEA-BDCF89325FA0}"/>
              </a:ext>
            </a:extLst>
          </p:cNvPr>
          <p:cNvSpPr>
            <a:spLocks noGrp="1"/>
          </p:cNvSpPr>
          <p:nvPr>
            <p:ph type="body" idx="11"/>
          </p:nvPr>
        </p:nvSpPr>
        <p:spPr/>
        <p:txBody>
          <a:bodyPr>
            <a:normAutofit lnSpcReduction="10000"/>
          </a:bodyPr>
          <a:lstStyle/>
          <a:p>
            <a:r>
              <a:rPr lang="en-US" dirty="0"/>
              <a:t>Sr Manager, Regulatory Affairs, Medtronic Australasia	</a:t>
            </a:r>
          </a:p>
        </p:txBody>
      </p:sp>
      <p:sp>
        <p:nvSpPr>
          <p:cNvPr id="5" name="Text Placeholder 4">
            <a:extLst>
              <a:ext uri="{FF2B5EF4-FFF2-40B4-BE49-F238E27FC236}">
                <a16:creationId xmlns:a16="http://schemas.microsoft.com/office/drawing/2014/main" id="{6EB11E79-E3E6-CB2E-FA7C-E7194FC7C802}"/>
              </a:ext>
            </a:extLst>
          </p:cNvPr>
          <p:cNvSpPr>
            <a:spLocks noGrp="1"/>
          </p:cNvSpPr>
          <p:nvPr>
            <p:ph type="body" idx="12"/>
          </p:nvPr>
        </p:nvSpPr>
        <p:spPr/>
        <p:txBody>
          <a:bodyPr>
            <a:normAutofit lnSpcReduction="10000"/>
          </a:bodyPr>
          <a:lstStyle/>
          <a:p>
            <a:r>
              <a:rPr lang="en-US" dirty="0"/>
              <a:t>DITTA</a:t>
            </a:r>
          </a:p>
        </p:txBody>
      </p:sp>
    </p:spTree>
    <p:extLst>
      <p:ext uri="{BB962C8B-B14F-4D97-AF65-F5344CB8AC3E}">
        <p14:creationId xmlns:p14="http://schemas.microsoft.com/office/powerpoint/2010/main" val="120262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6324D5-268B-9DF1-30C1-CE34C2E28CAD}"/>
              </a:ext>
            </a:extLst>
          </p:cNvPr>
          <p:cNvSpPr>
            <a:spLocks noGrp="1"/>
          </p:cNvSpPr>
          <p:nvPr>
            <p:ph type="body" idx="1"/>
          </p:nvPr>
        </p:nvSpPr>
        <p:spPr/>
        <p:txBody>
          <a:bodyPr>
            <a:normAutofit lnSpcReduction="10000"/>
          </a:bodyPr>
          <a:lstStyle/>
          <a:p>
            <a:pPr marL="139700" indent="0" fontAlgn="ctr"/>
            <a:r>
              <a:rPr lang="en-US" sz="1800" dirty="0">
                <a:solidFill>
                  <a:schemeClr val="accent1">
                    <a:lumMod val="50000"/>
                  </a:schemeClr>
                </a:solidFill>
              </a:rPr>
              <a:t>1.	IMDRF frameworks for software categorization</a:t>
            </a:r>
          </a:p>
          <a:p>
            <a:pPr marL="482600" indent="-342900" fontAlgn="ctr">
              <a:buAutoNum type="arabicPlain"/>
            </a:pPr>
            <a:endParaRPr lang="en-AU" sz="1800" dirty="0">
              <a:solidFill>
                <a:schemeClr val="accent1">
                  <a:lumMod val="50000"/>
                </a:schemeClr>
              </a:solidFill>
            </a:endParaRPr>
          </a:p>
          <a:p>
            <a:pPr marL="139700" indent="0"/>
            <a:r>
              <a:rPr lang="en-US" sz="1800" dirty="0">
                <a:solidFill>
                  <a:schemeClr val="accent1">
                    <a:lumMod val="50000"/>
                  </a:schemeClr>
                </a:solidFill>
              </a:rPr>
              <a:t>2.	Regulatory implementation across jurisdictions</a:t>
            </a:r>
          </a:p>
          <a:p>
            <a:pPr marL="482600" indent="-342900">
              <a:buAutoNum type="arabicPlain" startAt="2"/>
            </a:pPr>
            <a:endParaRPr lang="en-AU" sz="1800" dirty="0">
              <a:solidFill>
                <a:schemeClr val="accent1">
                  <a:lumMod val="50000"/>
                </a:schemeClr>
              </a:solidFill>
            </a:endParaRPr>
          </a:p>
          <a:p>
            <a:pPr marL="139700" indent="0"/>
            <a:r>
              <a:rPr lang="en-US" sz="1800" dirty="0">
                <a:solidFill>
                  <a:schemeClr val="accent1">
                    <a:lumMod val="50000"/>
                  </a:schemeClr>
                </a:solidFill>
              </a:rPr>
              <a:t>3.	Industry experience and impact on patient access</a:t>
            </a:r>
          </a:p>
          <a:p>
            <a:pPr marL="482600" indent="-342900">
              <a:buAutoNum type="arabicPlain" startAt="3"/>
            </a:pPr>
            <a:endParaRPr lang="en-AU" sz="1800" dirty="0">
              <a:solidFill>
                <a:schemeClr val="accent1">
                  <a:lumMod val="50000"/>
                </a:schemeClr>
              </a:solidFill>
            </a:endParaRPr>
          </a:p>
          <a:p>
            <a:r>
              <a:rPr lang="en-US" sz="1800" dirty="0">
                <a:solidFill>
                  <a:schemeClr val="accent1">
                    <a:lumMod val="50000"/>
                  </a:schemeClr>
                </a:solidFill>
              </a:rPr>
              <a:t>4</a:t>
            </a:r>
            <a:r>
              <a:rPr lang="en-AU" sz="1800" dirty="0">
                <a:solidFill>
                  <a:schemeClr val="accent1">
                    <a:lumMod val="50000"/>
                  </a:schemeClr>
                </a:solidFill>
              </a:rPr>
              <a:t>		</a:t>
            </a:r>
            <a:r>
              <a:rPr lang="en-US" sz="1800" dirty="0">
                <a:solidFill>
                  <a:schemeClr val="accent1">
                    <a:lumMod val="50000"/>
                  </a:schemeClr>
                </a:solidFill>
              </a:rPr>
              <a:t>Opportunities for convergence </a:t>
            </a:r>
            <a:endParaRPr lang="en-AU" sz="1800" dirty="0">
              <a:solidFill>
                <a:schemeClr val="accent1">
                  <a:lumMod val="50000"/>
                </a:schemeClr>
              </a:solidFill>
            </a:endParaRPr>
          </a:p>
          <a:p>
            <a:endParaRPr lang="en-US" dirty="0">
              <a:solidFill>
                <a:schemeClr val="accent1">
                  <a:lumMod val="50000"/>
                </a:schemeClr>
              </a:solidFill>
            </a:endParaRPr>
          </a:p>
        </p:txBody>
      </p:sp>
      <p:sp>
        <p:nvSpPr>
          <p:cNvPr id="3" name="Title 2">
            <a:extLst>
              <a:ext uri="{FF2B5EF4-FFF2-40B4-BE49-F238E27FC236}">
                <a16:creationId xmlns:a16="http://schemas.microsoft.com/office/drawing/2014/main" id="{F8E4BEBB-F289-00D5-7354-A4EFCD447B5A}"/>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1308583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2E045-D685-7CF5-A1DE-3F7F42DC0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6F4307-B8D8-E44F-5F25-23D65D54D854}"/>
              </a:ext>
            </a:extLst>
          </p:cNvPr>
          <p:cNvSpPr>
            <a:spLocks noGrp="1"/>
          </p:cNvSpPr>
          <p:nvPr>
            <p:ph type="title"/>
          </p:nvPr>
        </p:nvSpPr>
        <p:spPr/>
        <p:txBody>
          <a:bodyPr>
            <a:normAutofit/>
          </a:bodyPr>
          <a:lstStyle/>
          <a:p>
            <a:r>
              <a:rPr lang="en-US" sz="2800" dirty="0"/>
              <a:t>IMDRF Frameworks for </a:t>
            </a:r>
            <a:br>
              <a:rPr lang="en-US" sz="2800" dirty="0"/>
            </a:br>
            <a:r>
              <a:rPr lang="en-US" sz="2800" dirty="0"/>
              <a:t>Software </a:t>
            </a:r>
            <a:r>
              <a:rPr lang="en-US" sz="2800" dirty="0" err="1"/>
              <a:t>Characterisation</a:t>
            </a:r>
            <a:endParaRPr lang="en-US" sz="2800" dirty="0"/>
          </a:p>
        </p:txBody>
      </p:sp>
    </p:spTree>
    <p:extLst>
      <p:ext uri="{BB962C8B-B14F-4D97-AF65-F5344CB8AC3E}">
        <p14:creationId xmlns:p14="http://schemas.microsoft.com/office/powerpoint/2010/main" val="4219257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67E38-382B-E609-9173-4D57536C472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1CBB7D-1B22-7BCE-0F7B-7B2A991B7E7A}"/>
              </a:ext>
            </a:extLst>
          </p:cNvPr>
          <p:cNvSpPr>
            <a:spLocks noGrp="1"/>
          </p:cNvSpPr>
          <p:nvPr>
            <p:ph type="title"/>
          </p:nvPr>
        </p:nvSpPr>
        <p:spPr>
          <a:xfrm>
            <a:off x="397825" y="220570"/>
            <a:ext cx="7243500" cy="428759"/>
          </a:xfrm>
        </p:spPr>
        <p:txBody>
          <a:bodyPr/>
          <a:lstStyle/>
          <a:p>
            <a:r>
              <a:rPr lang="en-US" dirty="0"/>
              <a:t>Aim is to establish a common foundation for SaMD classification and </a:t>
            </a:r>
            <a:r>
              <a:rPr lang="en-US" dirty="0" err="1"/>
              <a:t>characterisation</a:t>
            </a:r>
            <a:br>
              <a:rPr lang="en-US" dirty="0"/>
            </a:br>
            <a:endParaRPr lang="en-US" dirty="0"/>
          </a:p>
        </p:txBody>
      </p:sp>
      <p:pic>
        <p:nvPicPr>
          <p:cNvPr id="31" name="Picture 30">
            <a:extLst>
              <a:ext uri="{FF2B5EF4-FFF2-40B4-BE49-F238E27FC236}">
                <a16:creationId xmlns:a16="http://schemas.microsoft.com/office/drawing/2014/main" id="{2AB18C01-62D1-7ED8-1E03-EB5140E77357}"/>
              </a:ext>
            </a:extLst>
          </p:cNvPr>
          <p:cNvPicPr>
            <a:picLocks noChangeAspect="1"/>
          </p:cNvPicPr>
          <p:nvPr/>
        </p:nvPicPr>
        <p:blipFill>
          <a:blip r:embed="rId3"/>
          <a:stretch>
            <a:fillRect/>
          </a:stretch>
        </p:blipFill>
        <p:spPr>
          <a:xfrm>
            <a:off x="304800" y="1025236"/>
            <a:ext cx="8520545" cy="2916382"/>
          </a:xfrm>
          <a:prstGeom prst="rect">
            <a:avLst/>
          </a:prstGeom>
        </p:spPr>
      </p:pic>
    </p:spTree>
    <p:extLst>
      <p:ext uri="{BB962C8B-B14F-4D97-AF65-F5344CB8AC3E}">
        <p14:creationId xmlns:p14="http://schemas.microsoft.com/office/powerpoint/2010/main" val="204127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DEEEE-9CCD-DC23-C771-6C5A15486D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076EF45-5700-FE4E-1BA2-4E08BC5910CA}"/>
              </a:ext>
            </a:extLst>
          </p:cNvPr>
          <p:cNvSpPr>
            <a:spLocks noGrp="1"/>
          </p:cNvSpPr>
          <p:nvPr>
            <p:ph type="title"/>
          </p:nvPr>
        </p:nvSpPr>
        <p:spPr>
          <a:xfrm>
            <a:off x="433436" y="206716"/>
            <a:ext cx="7243500" cy="428759"/>
          </a:xfrm>
        </p:spPr>
        <p:txBody>
          <a:bodyPr/>
          <a:lstStyle/>
          <a:p>
            <a:r>
              <a:rPr lang="en-US" dirty="0"/>
              <a:t>IMDRF N12</a:t>
            </a:r>
          </a:p>
        </p:txBody>
      </p:sp>
      <p:sp>
        <p:nvSpPr>
          <p:cNvPr id="6" name="Text Placeholder 2">
            <a:extLst>
              <a:ext uri="{FF2B5EF4-FFF2-40B4-BE49-F238E27FC236}">
                <a16:creationId xmlns:a16="http://schemas.microsoft.com/office/drawing/2014/main" id="{DEA6BA06-5BF3-F1DA-F8E7-D391577F032B}"/>
              </a:ext>
            </a:extLst>
          </p:cNvPr>
          <p:cNvSpPr txBox="1">
            <a:spLocks/>
          </p:cNvSpPr>
          <p:nvPr/>
        </p:nvSpPr>
        <p:spPr>
          <a:xfrm>
            <a:off x="492655" y="701749"/>
            <a:ext cx="8013392"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marR="0" lvl="0" indent="0" algn="l" defTabSz="1097236"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140F4B"/>
                </a:solidFill>
                <a:effectLst/>
                <a:uLnTx/>
                <a:uFillTx/>
                <a:latin typeface="Avenir Next World Demi" panose="020B0703020202020204" pitchFamily="34" charset="0"/>
                <a:ea typeface="+mn-ea"/>
                <a:cs typeface="Avenir Next World Demi" panose="020B0703020202020204" pitchFamily="34" charset="0"/>
              </a:rPr>
              <a:t>“Software as a Medical Device": Possible Framework for Risk Categorization and Corresponding Considerations </a:t>
            </a:r>
          </a:p>
        </p:txBody>
      </p:sp>
      <p:graphicFrame>
        <p:nvGraphicFramePr>
          <p:cNvPr id="7" name="Table 6">
            <a:extLst>
              <a:ext uri="{FF2B5EF4-FFF2-40B4-BE49-F238E27FC236}">
                <a16:creationId xmlns:a16="http://schemas.microsoft.com/office/drawing/2014/main" id="{E315F8B6-FB04-EA4B-E389-E7348F877DE4}"/>
              </a:ext>
            </a:extLst>
          </p:cNvPr>
          <p:cNvGraphicFramePr>
            <a:graphicFrameLocks noGrp="1"/>
          </p:cNvGraphicFramePr>
          <p:nvPr>
            <p:extLst>
              <p:ext uri="{D42A27DB-BD31-4B8C-83A1-F6EECF244321}">
                <p14:modId xmlns:p14="http://schemas.microsoft.com/office/powerpoint/2010/main" val="2022096787"/>
              </p:ext>
            </p:extLst>
          </p:nvPr>
        </p:nvGraphicFramePr>
        <p:xfrm>
          <a:off x="596684" y="1071081"/>
          <a:ext cx="7515152" cy="3045907"/>
        </p:xfrm>
        <a:graphic>
          <a:graphicData uri="http://schemas.openxmlformats.org/drawingml/2006/table">
            <a:tbl>
              <a:tblPr firstRow="1" firstCol="1" bandRow="1"/>
              <a:tblGrid>
                <a:gridCol w="1878788">
                  <a:extLst>
                    <a:ext uri="{9D8B030D-6E8A-4147-A177-3AD203B41FA5}">
                      <a16:colId xmlns:a16="http://schemas.microsoft.com/office/drawing/2014/main" val="4027636669"/>
                    </a:ext>
                  </a:extLst>
                </a:gridCol>
                <a:gridCol w="1878788">
                  <a:extLst>
                    <a:ext uri="{9D8B030D-6E8A-4147-A177-3AD203B41FA5}">
                      <a16:colId xmlns:a16="http://schemas.microsoft.com/office/drawing/2014/main" val="1640063358"/>
                    </a:ext>
                  </a:extLst>
                </a:gridCol>
                <a:gridCol w="1878788">
                  <a:extLst>
                    <a:ext uri="{9D8B030D-6E8A-4147-A177-3AD203B41FA5}">
                      <a16:colId xmlns:a16="http://schemas.microsoft.com/office/drawing/2014/main" val="1846786764"/>
                    </a:ext>
                  </a:extLst>
                </a:gridCol>
                <a:gridCol w="1878788">
                  <a:extLst>
                    <a:ext uri="{9D8B030D-6E8A-4147-A177-3AD203B41FA5}">
                      <a16:colId xmlns:a16="http://schemas.microsoft.com/office/drawing/2014/main" val="3651353115"/>
                    </a:ext>
                  </a:extLst>
                </a:gridCol>
              </a:tblGrid>
              <a:tr h="812822">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1600" b="1" dirty="0">
                          <a:solidFill>
                            <a:schemeClr val="bg1"/>
                          </a:solidFill>
                        </a:rPr>
                        <a:t>State of healthcare</a:t>
                      </a:r>
                    </a:p>
                    <a:p>
                      <a:pPr algn="ctr"/>
                      <a:r>
                        <a:rPr lang="en-US" sz="1600" b="1" dirty="0">
                          <a:solidFill>
                            <a:schemeClr val="bg1"/>
                          </a:solidFill>
                        </a:rPr>
                        <a:t>situation or condition</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solidFill>
                      <a:srgbClr val="140F4B">
                        <a:lumMod val="50000"/>
                        <a:lumOff val="50000"/>
                      </a:srgbClr>
                    </a:solidFill>
                  </a:tcPr>
                </a:tc>
                <a:tc gridSpan="3">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1600" b="1" dirty="0">
                          <a:solidFill>
                            <a:schemeClr val="bg1"/>
                          </a:solidFill>
                        </a:rPr>
                        <a:t>Significance of information provided by SaMD to</a:t>
                      </a:r>
                    </a:p>
                    <a:p>
                      <a:pPr algn="ctr"/>
                      <a:r>
                        <a:rPr lang="en-US" sz="1600" b="1" dirty="0">
                          <a:solidFill>
                            <a:schemeClr val="bg1"/>
                          </a:solidFill>
                        </a:rPr>
                        <a:t>healthcare decision</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solidFill>
                      <a:srgbClr val="140F4B">
                        <a:lumMod val="50000"/>
                        <a:lumOff val="50000"/>
                      </a:srgbClr>
                    </a:solidFill>
                  </a:tcPr>
                </a:tc>
                <a:tc hMerge="1">
                  <a:txBody>
                    <a:bodyPr/>
                    <a:lstStyle/>
                    <a:p>
                      <a:pPr algn="ctr"/>
                      <a:endParaRPr lang="en-US" sz="2000" b="1"/>
                    </a:p>
                  </a:txBody>
                  <a:tcPr anchor="ctr">
                    <a:solidFill>
                      <a:schemeClr val="bg2">
                        <a:lumMod val="10000"/>
                        <a:lumOff val="90000"/>
                      </a:schemeClr>
                    </a:solidFill>
                  </a:tcPr>
                </a:tc>
                <a:tc hMerge="1">
                  <a:txBody>
                    <a:bodyPr/>
                    <a:lstStyle/>
                    <a:p>
                      <a:pPr algn="ctr"/>
                      <a:endParaRPr lang="en-US" sz="2000" b="1"/>
                    </a:p>
                  </a:txBody>
                  <a:tcPr anchor="ctr">
                    <a:solidFill>
                      <a:schemeClr val="bg2">
                        <a:lumMod val="10000"/>
                        <a:lumOff val="90000"/>
                      </a:schemeClr>
                    </a:solidFill>
                  </a:tcPr>
                </a:tc>
                <a:extLst>
                  <a:ext uri="{0D108BD9-81ED-4DB2-BD59-A6C34878D82A}">
                    <a16:rowId xmlns:a16="http://schemas.microsoft.com/office/drawing/2014/main" val="1286631955"/>
                  </a:ext>
                </a:extLst>
              </a:tr>
              <a:tr h="812822">
                <a:tc vMerge="1">
                  <a:txBody>
                    <a:bodyPr/>
                    <a:lstStyle/>
                    <a:p>
                      <a:pPr algn="ctr"/>
                      <a:endParaRPr lang="en-US" sz="2000"/>
                    </a:p>
                  </a:txBody>
                  <a:tcPr anchor="ctr">
                    <a:solidFill>
                      <a:schemeClr val="bg2">
                        <a:lumMod val="10000"/>
                        <a:lumOff val="90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b="1"/>
                        <a:t>Treat or diagnose</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solidFill>
                      <a:srgbClr val="140F4B">
                        <a:lumMod val="10000"/>
                        <a:lumOff val="9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b="1"/>
                        <a:t>Drive clinical management</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solidFill>
                      <a:srgbClr val="140F4B">
                        <a:lumMod val="10000"/>
                        <a:lumOff val="9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b="1"/>
                        <a:t>Inform clinical management</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solidFill>
                      <a:srgbClr val="140F4B">
                        <a:lumMod val="10000"/>
                        <a:lumOff val="90000"/>
                      </a:srgbClr>
                    </a:solidFill>
                  </a:tcPr>
                </a:tc>
                <a:extLst>
                  <a:ext uri="{0D108BD9-81ED-4DB2-BD59-A6C34878D82A}">
                    <a16:rowId xmlns:a16="http://schemas.microsoft.com/office/drawing/2014/main" val="1789351495"/>
                  </a:ext>
                </a:extLst>
              </a:tr>
              <a:tr h="245737">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b="1"/>
                        <a:t>Critical</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a:t>IV</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a:t>III</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a:t>II</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extLst>
                  <a:ext uri="{0D108BD9-81ED-4DB2-BD59-A6C34878D82A}">
                    <a16:rowId xmlns:a16="http://schemas.microsoft.com/office/drawing/2014/main" val="1592659002"/>
                  </a:ext>
                </a:extLst>
              </a:tr>
              <a:tr h="245737">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b="1"/>
                        <a:t>Serious</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a:t>III</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a:t>II</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a:t>I</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extLst>
                  <a:ext uri="{0D108BD9-81ED-4DB2-BD59-A6C34878D82A}">
                    <a16:rowId xmlns:a16="http://schemas.microsoft.com/office/drawing/2014/main" val="1761691488"/>
                  </a:ext>
                </a:extLst>
              </a:tr>
              <a:tr h="434765">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b="1" dirty="0"/>
                        <a:t>Non-serious</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solidFill>
                      <a:sysClr val="window" lastClr="FFFFFF">
                        <a:lumMod val="95000"/>
                      </a:sys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dirty="0"/>
                        <a:t>II</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dirty="0"/>
                        <a:t>I</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venir Next World"/>
                          <a:sym typeface="Arial"/>
                        </a:defRPr>
                      </a:lvl9pPr>
                    </a:lstStyle>
                    <a:p>
                      <a:pPr algn="ctr"/>
                      <a:r>
                        <a:rPr lang="en-US" sz="2000" dirty="0"/>
                        <a:t>I</a:t>
                      </a:r>
                    </a:p>
                  </a:txBody>
                  <a:tcPr anchor="ctr">
                    <a:lnL w="12700" cmpd="sng">
                      <a:solidFill>
                        <a:srgbClr val="3C3C3C"/>
                      </a:solidFill>
                    </a:lnL>
                    <a:lnR w="12700" cmpd="sng">
                      <a:solidFill>
                        <a:srgbClr val="3C3C3C"/>
                      </a:solidFill>
                    </a:lnR>
                    <a:lnT w="12700" cmpd="sng">
                      <a:solidFill>
                        <a:srgbClr val="3C3C3C"/>
                      </a:solidFill>
                    </a:lnT>
                    <a:lnB w="12700" cmpd="sng">
                      <a:solidFill>
                        <a:srgbClr val="3C3C3C"/>
                      </a:solidFill>
                    </a:lnB>
                    <a:lnTlToBr w="12700" cmpd="sng">
                      <a:noFill/>
                      <a:prstDash val="solid"/>
                    </a:lnTlToBr>
                    <a:lnBlToTr w="12700" cmpd="sng">
                      <a:noFill/>
                      <a:prstDash val="solid"/>
                    </a:lnBlToTr>
                    <a:noFill/>
                  </a:tcPr>
                </a:tc>
                <a:extLst>
                  <a:ext uri="{0D108BD9-81ED-4DB2-BD59-A6C34878D82A}">
                    <a16:rowId xmlns:a16="http://schemas.microsoft.com/office/drawing/2014/main" val="2389252636"/>
                  </a:ext>
                </a:extLst>
              </a:tr>
            </a:tbl>
          </a:graphicData>
        </a:graphic>
      </p:graphicFrame>
    </p:spTree>
    <p:extLst>
      <p:ext uri="{BB962C8B-B14F-4D97-AF65-F5344CB8AC3E}">
        <p14:creationId xmlns:p14="http://schemas.microsoft.com/office/powerpoint/2010/main" val="2720984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B13EF-4A08-A534-BDDE-C9A2CA34DA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E54E3D-FC73-C258-5AA6-637D6F123BD0}"/>
              </a:ext>
            </a:extLst>
          </p:cNvPr>
          <p:cNvSpPr>
            <a:spLocks noGrp="1"/>
          </p:cNvSpPr>
          <p:nvPr>
            <p:ph type="title"/>
          </p:nvPr>
        </p:nvSpPr>
        <p:spPr>
          <a:xfrm>
            <a:off x="433436" y="206716"/>
            <a:ext cx="7243500" cy="428759"/>
          </a:xfrm>
        </p:spPr>
        <p:txBody>
          <a:bodyPr/>
          <a:lstStyle/>
          <a:p>
            <a:r>
              <a:rPr lang="en-US" dirty="0"/>
              <a:t>IMDRF N12</a:t>
            </a:r>
          </a:p>
        </p:txBody>
      </p:sp>
      <p:sp>
        <p:nvSpPr>
          <p:cNvPr id="6" name="Text Placeholder 2">
            <a:extLst>
              <a:ext uri="{FF2B5EF4-FFF2-40B4-BE49-F238E27FC236}">
                <a16:creationId xmlns:a16="http://schemas.microsoft.com/office/drawing/2014/main" id="{090A45BF-8158-3F29-8512-1B8A27AB2C4A}"/>
              </a:ext>
            </a:extLst>
          </p:cNvPr>
          <p:cNvSpPr txBox="1">
            <a:spLocks/>
          </p:cNvSpPr>
          <p:nvPr/>
        </p:nvSpPr>
        <p:spPr>
          <a:xfrm>
            <a:off x="492655" y="701749"/>
            <a:ext cx="8013392"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marR="0" lvl="0" indent="0" algn="l" defTabSz="1097236"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sz="1200" dirty="0">
                <a:solidFill>
                  <a:srgbClr val="140F4B"/>
                </a:solidFill>
              </a:rPr>
              <a:t>Scope </a:t>
            </a:r>
            <a:r>
              <a:rPr kumimoji="0" lang="en-US" sz="1200" b="0" i="0" u="none" strike="noStrike" kern="1200" cap="none" spc="0" normalizeH="0" baseline="0" noProof="0" dirty="0">
                <a:ln>
                  <a:noFill/>
                </a:ln>
                <a:solidFill>
                  <a:srgbClr val="140F4B"/>
                </a:solidFill>
                <a:effectLst/>
                <a:uLnTx/>
                <a:uFillTx/>
                <a:latin typeface="Avenir Next World Demi" panose="020B0703020202020204" pitchFamily="34" charset="0"/>
                <a:ea typeface="+mn-ea"/>
                <a:cs typeface="Avenir Next World Demi" panose="020B0703020202020204" pitchFamily="34" charset="0"/>
              </a:rPr>
              <a:t>Considerations </a:t>
            </a:r>
          </a:p>
        </p:txBody>
      </p:sp>
      <p:sp>
        <p:nvSpPr>
          <p:cNvPr id="8" name="TextBox 7">
            <a:extLst>
              <a:ext uri="{FF2B5EF4-FFF2-40B4-BE49-F238E27FC236}">
                <a16:creationId xmlns:a16="http://schemas.microsoft.com/office/drawing/2014/main" id="{AF4DCD32-E40B-5E8E-A07F-919D67A9B0AF}"/>
              </a:ext>
            </a:extLst>
          </p:cNvPr>
          <p:cNvSpPr txBox="1"/>
          <p:nvPr/>
        </p:nvSpPr>
        <p:spPr>
          <a:xfrm>
            <a:off x="583200" y="1173600"/>
            <a:ext cx="8186400" cy="3046988"/>
          </a:xfrm>
          <a:prstGeom prst="rect">
            <a:avLst/>
          </a:prstGeom>
          <a:solidFill>
            <a:schemeClr val="accent5">
              <a:lumMod val="20000"/>
              <a:lumOff val="80000"/>
            </a:schemeClr>
          </a:solidFill>
        </p:spPr>
        <p:txBody>
          <a:bodyPr wrap="square" rtlCol="0">
            <a:spAutoFit/>
          </a:bodyPr>
          <a:lstStyle/>
          <a:p>
            <a:pPr fontAlgn="base"/>
            <a:r>
              <a:rPr lang="en-US" sz="1200" dirty="0"/>
              <a:t>Quote from the “scope (header: Relationship to other regulatory classification and standards)” </a:t>
            </a:r>
          </a:p>
          <a:p>
            <a:pPr fontAlgn="base"/>
            <a:endParaRPr lang="en-US" sz="1200" dirty="0"/>
          </a:p>
          <a:p>
            <a:pPr marL="285750" lvl="0" indent="-285750">
              <a:buFont typeface="Arial" panose="020B0604020202020204" pitchFamily="34" charset="0"/>
              <a:buChar char="•"/>
            </a:pPr>
            <a:r>
              <a:rPr lang="en-US" dirty="0"/>
              <a:t>This document is not intended to replace or create new risk management practices rather it uses risk management principles (e.g., principles in international standards) to identify generic risks for SaMD. </a:t>
            </a:r>
          </a:p>
          <a:p>
            <a:pPr marL="285750" lvl="0" indent="-285750">
              <a:buFont typeface="Arial" panose="020B0604020202020204" pitchFamily="34" charset="0"/>
              <a:buChar char="•"/>
            </a:pPr>
            <a:endParaRPr lang="en-AU" dirty="0"/>
          </a:p>
          <a:p>
            <a:pPr marL="285750" lvl="0" indent="-285750">
              <a:buFont typeface="Arial" panose="020B0604020202020204" pitchFamily="34" charset="0"/>
              <a:buChar char="•"/>
            </a:pPr>
            <a:r>
              <a:rPr lang="en-US" dirty="0"/>
              <a:t>The categorization framework in this document </a:t>
            </a:r>
            <a:r>
              <a:rPr lang="en-US" b="1" u="sng" dirty="0"/>
              <a:t>is not a regulatory classification</a:t>
            </a:r>
            <a:r>
              <a:rPr lang="en-US" dirty="0"/>
              <a:t>, </a:t>
            </a:r>
            <a:r>
              <a:rPr lang="en-US" b="1" u="sng" dirty="0"/>
              <a:t>nor implies a convergence of classifications rules.</a:t>
            </a:r>
            <a:r>
              <a:rPr lang="en-US" dirty="0"/>
              <a:t> However, it does set a path towards common vocabulary and approach. </a:t>
            </a:r>
            <a:r>
              <a:rPr lang="en-US" b="1" u="sng" dirty="0"/>
              <a:t>Additional work is required to align existing classification rules with this framework</a:t>
            </a:r>
            <a:r>
              <a:rPr lang="en-US" dirty="0"/>
              <a:t>.</a:t>
            </a:r>
          </a:p>
          <a:p>
            <a:pPr marL="285750" lvl="0" indent="-285750">
              <a:buFont typeface="Arial" panose="020B0604020202020204" pitchFamily="34" charset="0"/>
              <a:buChar char="•"/>
            </a:pPr>
            <a:endParaRPr lang="en-AU" dirty="0"/>
          </a:p>
          <a:p>
            <a:pPr marL="285750" indent="-285750">
              <a:buFont typeface="Arial" panose="020B0604020202020204" pitchFamily="34" charset="0"/>
              <a:buChar char="•"/>
            </a:pPr>
            <a:r>
              <a:rPr lang="en-US" dirty="0"/>
              <a:t>The categorization framework is not meant to replace or conflict with the content and/or development of technical or process standards related to software risk management activities..</a:t>
            </a:r>
            <a:r>
              <a:rPr lang="en-AU" dirty="0"/>
              <a:t>​</a:t>
            </a:r>
          </a:p>
          <a:p>
            <a:endParaRPr lang="en-AU" dirty="0"/>
          </a:p>
        </p:txBody>
      </p:sp>
      <p:pic>
        <p:nvPicPr>
          <p:cNvPr id="10" name="Graphic 9" descr="Open quotation mark with solid fill">
            <a:extLst>
              <a:ext uri="{FF2B5EF4-FFF2-40B4-BE49-F238E27FC236}">
                <a16:creationId xmlns:a16="http://schemas.microsoft.com/office/drawing/2014/main" id="{74ED0934-0165-785E-6C0C-C3F979093A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4400" y="937675"/>
            <a:ext cx="338945" cy="303057"/>
          </a:xfrm>
          <a:prstGeom prst="rect">
            <a:avLst/>
          </a:prstGeom>
        </p:spPr>
      </p:pic>
      <p:pic>
        <p:nvPicPr>
          <p:cNvPr id="12" name="Graphic 11" descr="Open quotation mark with solid fill">
            <a:extLst>
              <a:ext uri="{FF2B5EF4-FFF2-40B4-BE49-F238E27FC236}">
                <a16:creationId xmlns:a16="http://schemas.microsoft.com/office/drawing/2014/main" id="{14872961-78E1-A4A1-2BEE-F81606363D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8506047" y="4138694"/>
            <a:ext cx="338945" cy="303057"/>
          </a:xfrm>
          <a:prstGeom prst="rect">
            <a:avLst/>
          </a:prstGeom>
        </p:spPr>
      </p:pic>
    </p:spTree>
    <p:extLst>
      <p:ext uri="{BB962C8B-B14F-4D97-AF65-F5344CB8AC3E}">
        <p14:creationId xmlns:p14="http://schemas.microsoft.com/office/powerpoint/2010/main" val="2377207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2F005-C1A7-991D-57D4-37E3F965B3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344E881-8B6F-CD60-B21C-DD8F81D1F93A}"/>
              </a:ext>
            </a:extLst>
          </p:cNvPr>
          <p:cNvSpPr>
            <a:spLocks noGrp="1"/>
          </p:cNvSpPr>
          <p:nvPr>
            <p:ph type="title"/>
          </p:nvPr>
        </p:nvSpPr>
        <p:spPr>
          <a:xfrm>
            <a:off x="433436" y="206716"/>
            <a:ext cx="7243500" cy="428759"/>
          </a:xfrm>
        </p:spPr>
        <p:txBody>
          <a:bodyPr/>
          <a:lstStyle/>
          <a:p>
            <a:r>
              <a:rPr lang="en-US" dirty="0"/>
              <a:t>IMDRF N81</a:t>
            </a:r>
          </a:p>
        </p:txBody>
      </p:sp>
      <p:sp>
        <p:nvSpPr>
          <p:cNvPr id="6" name="Text Placeholder 2">
            <a:extLst>
              <a:ext uri="{FF2B5EF4-FFF2-40B4-BE49-F238E27FC236}">
                <a16:creationId xmlns:a16="http://schemas.microsoft.com/office/drawing/2014/main" id="{64695977-87BB-8572-7725-6233B4B14447}"/>
              </a:ext>
            </a:extLst>
          </p:cNvPr>
          <p:cNvSpPr txBox="1">
            <a:spLocks/>
          </p:cNvSpPr>
          <p:nvPr/>
        </p:nvSpPr>
        <p:spPr>
          <a:xfrm>
            <a:off x="492655" y="701749"/>
            <a:ext cx="8013392"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lvl="0">
              <a:buClrTx/>
              <a:defRPr/>
            </a:pPr>
            <a:r>
              <a:rPr lang="en-US" sz="1200" dirty="0">
                <a:solidFill>
                  <a:schemeClr val="accent1">
                    <a:lumMod val="50000"/>
                  </a:schemeClr>
                </a:solidFill>
              </a:rPr>
              <a:t>Characterization Considerations for Medical Device Software and Software-Specific Risk</a:t>
            </a:r>
            <a:endParaRPr kumimoji="0" lang="en-US" sz="1200" b="0" i="0" u="none" strike="noStrike" kern="1200" cap="none" spc="0" normalizeH="0" baseline="0" noProof="0" dirty="0">
              <a:ln>
                <a:noFill/>
              </a:ln>
              <a:solidFill>
                <a:schemeClr val="accent1">
                  <a:lumMod val="50000"/>
                </a:schemeClr>
              </a:solidFill>
              <a:effectLst/>
              <a:uLnTx/>
              <a:uFillTx/>
              <a:latin typeface="Avenir Next World Demi" panose="020B0703020202020204" pitchFamily="34" charset="0"/>
              <a:ea typeface="+mn-ea"/>
              <a:cs typeface="Avenir Next World Demi" panose="020B0703020202020204" pitchFamily="34" charset="0"/>
            </a:endParaRPr>
          </a:p>
        </p:txBody>
      </p:sp>
      <p:pic>
        <p:nvPicPr>
          <p:cNvPr id="8" name="Picture 7">
            <a:extLst>
              <a:ext uri="{FF2B5EF4-FFF2-40B4-BE49-F238E27FC236}">
                <a16:creationId xmlns:a16="http://schemas.microsoft.com/office/drawing/2014/main" id="{EC1331AF-C5A0-E797-B8DA-437A42EC6DD4}"/>
              </a:ext>
            </a:extLst>
          </p:cNvPr>
          <p:cNvPicPr>
            <a:picLocks noChangeAspect="1"/>
          </p:cNvPicPr>
          <p:nvPr/>
        </p:nvPicPr>
        <p:blipFill>
          <a:blip r:embed="rId3"/>
          <a:stretch>
            <a:fillRect/>
          </a:stretch>
        </p:blipFill>
        <p:spPr>
          <a:xfrm>
            <a:off x="433436" y="1071081"/>
            <a:ext cx="8051917" cy="3049419"/>
          </a:xfrm>
          <a:prstGeom prst="rect">
            <a:avLst/>
          </a:prstGeom>
        </p:spPr>
      </p:pic>
    </p:spTree>
    <p:extLst>
      <p:ext uri="{BB962C8B-B14F-4D97-AF65-F5344CB8AC3E}">
        <p14:creationId xmlns:p14="http://schemas.microsoft.com/office/powerpoint/2010/main" val="1027569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3B19A-A362-716C-F05E-6D4AB6578E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B91545-708C-60D6-C156-EBD83B5396C8}"/>
              </a:ext>
            </a:extLst>
          </p:cNvPr>
          <p:cNvSpPr>
            <a:spLocks noGrp="1"/>
          </p:cNvSpPr>
          <p:nvPr>
            <p:ph type="title"/>
          </p:nvPr>
        </p:nvSpPr>
        <p:spPr>
          <a:xfrm>
            <a:off x="433436" y="206716"/>
            <a:ext cx="7243500" cy="428759"/>
          </a:xfrm>
        </p:spPr>
        <p:txBody>
          <a:bodyPr/>
          <a:lstStyle/>
          <a:p>
            <a:r>
              <a:rPr lang="en-US" dirty="0"/>
              <a:t>IMDRF N81</a:t>
            </a:r>
          </a:p>
        </p:txBody>
      </p:sp>
      <p:sp>
        <p:nvSpPr>
          <p:cNvPr id="6" name="Text Placeholder 2">
            <a:extLst>
              <a:ext uri="{FF2B5EF4-FFF2-40B4-BE49-F238E27FC236}">
                <a16:creationId xmlns:a16="http://schemas.microsoft.com/office/drawing/2014/main" id="{CDE7FC35-43E8-FCC6-B6AA-46A24661EE56}"/>
              </a:ext>
            </a:extLst>
          </p:cNvPr>
          <p:cNvSpPr txBox="1">
            <a:spLocks/>
          </p:cNvSpPr>
          <p:nvPr/>
        </p:nvSpPr>
        <p:spPr>
          <a:xfrm>
            <a:off x="492655" y="701749"/>
            <a:ext cx="8013392"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marR="0" lvl="0" indent="0" algn="l" defTabSz="1097236"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140F4B"/>
                </a:solidFill>
                <a:effectLst/>
                <a:uLnTx/>
                <a:uFillTx/>
                <a:latin typeface="Avenir Next World Demi" panose="020B0703020202020204" pitchFamily="34" charset="0"/>
                <a:ea typeface="+mn-ea"/>
                <a:cs typeface="Avenir Next World Demi" panose="020B0703020202020204" pitchFamily="34" charset="0"/>
              </a:rPr>
              <a:t>Scope Considerations </a:t>
            </a:r>
          </a:p>
        </p:txBody>
      </p:sp>
      <p:sp>
        <p:nvSpPr>
          <p:cNvPr id="8" name="TextBox 7">
            <a:extLst>
              <a:ext uri="{FF2B5EF4-FFF2-40B4-BE49-F238E27FC236}">
                <a16:creationId xmlns:a16="http://schemas.microsoft.com/office/drawing/2014/main" id="{E8569B4E-7E27-049B-76C6-0CCF28D7BB0E}"/>
              </a:ext>
            </a:extLst>
          </p:cNvPr>
          <p:cNvSpPr txBox="1"/>
          <p:nvPr/>
        </p:nvSpPr>
        <p:spPr>
          <a:xfrm>
            <a:off x="583200" y="1173600"/>
            <a:ext cx="8186400" cy="2831544"/>
          </a:xfrm>
          <a:prstGeom prst="rect">
            <a:avLst/>
          </a:prstGeom>
          <a:solidFill>
            <a:schemeClr val="accent5">
              <a:lumMod val="20000"/>
              <a:lumOff val="80000"/>
            </a:schemeClr>
          </a:solidFill>
        </p:spPr>
        <p:txBody>
          <a:bodyPr wrap="square" rtlCol="0">
            <a:spAutoFit/>
          </a:bodyPr>
          <a:lstStyle/>
          <a:p>
            <a:pPr fontAlgn="base"/>
            <a:r>
              <a:rPr lang="en-US" sz="1200" dirty="0"/>
              <a:t>Quote from the “scope” </a:t>
            </a:r>
          </a:p>
          <a:p>
            <a:pPr fontAlgn="base"/>
            <a:endParaRPr lang="en-US" sz="1200" dirty="0"/>
          </a:p>
          <a:p>
            <a:pPr marL="285750" indent="-285750" fontAlgn="base">
              <a:buFont typeface="Arial" panose="020B0604020202020204" pitchFamily="34" charset="0"/>
              <a:buChar char="•"/>
            </a:pPr>
            <a:r>
              <a:rPr lang="en-AU" dirty="0"/>
              <a:t>This document is not intended to replace </a:t>
            </a:r>
            <a:r>
              <a:rPr lang="en-AU" i="1" dirty="0"/>
              <a:t>IMDRF SaMD WG N12 "Software as a Medical Device": Possible Framework for Risk Categorization and Corresponding Considerations</a:t>
            </a:r>
            <a:r>
              <a:rPr lang="en-AU" dirty="0"/>
              <a:t>. </a:t>
            </a:r>
          </a:p>
          <a:p>
            <a:pPr marL="285750" indent="-285750" fontAlgn="base">
              <a:buFont typeface="Arial" panose="020B0604020202020204" pitchFamily="34" charset="0"/>
              <a:buChar char="•"/>
            </a:pPr>
            <a:endParaRPr lang="en-AU" dirty="0"/>
          </a:p>
          <a:p>
            <a:pPr marL="285750" indent="-285750" fontAlgn="base">
              <a:buFont typeface="Arial" panose="020B0604020202020204" pitchFamily="34" charset="0"/>
              <a:buChar char="•"/>
            </a:pPr>
            <a:r>
              <a:rPr lang="en-US" dirty="0"/>
              <a:t>This document is </a:t>
            </a:r>
            <a:r>
              <a:rPr lang="en-US" b="1" u="sng" dirty="0"/>
              <a:t>not intended to provide guidance on the classification of devices</a:t>
            </a:r>
            <a:r>
              <a:rPr lang="en-US" dirty="0"/>
              <a:t>. </a:t>
            </a:r>
          </a:p>
          <a:p>
            <a:pPr marL="285750" indent="-285750" fontAlgn="base">
              <a:buFont typeface="Arial" panose="020B0604020202020204" pitchFamily="34" charset="0"/>
              <a:buChar char="•"/>
            </a:pPr>
            <a:endParaRPr lang="en-US" dirty="0"/>
          </a:p>
          <a:p>
            <a:pPr marL="285750" indent="-285750" fontAlgn="base">
              <a:buFont typeface="Arial" panose="020B0604020202020204" pitchFamily="34" charset="0"/>
              <a:buChar char="•"/>
            </a:pPr>
            <a:r>
              <a:rPr lang="en-US" dirty="0"/>
              <a:t>The content in this document is not regulation or guidance and </a:t>
            </a:r>
            <a:r>
              <a:rPr lang="en-US" b="1" u="sng" dirty="0"/>
              <a:t>does not imply a convergence of regulations or categorization rules across jurisdictions</a:t>
            </a:r>
            <a:r>
              <a:rPr lang="en-US" dirty="0"/>
              <a:t>. </a:t>
            </a:r>
            <a:r>
              <a:rPr lang="en-AU" dirty="0"/>
              <a:t>However, this document aims to establish harmonized concepts, considerations, and common vocabulary for the risk characterization of medical device software. </a:t>
            </a:r>
            <a:r>
              <a:rPr lang="en-US" dirty="0"/>
              <a:t> Additional work may be required to apply and align these concepts in a given jurisdiction.</a:t>
            </a:r>
            <a:endParaRPr lang="en-AU" dirty="0"/>
          </a:p>
          <a:p>
            <a:pPr marL="285750" indent="-285750" fontAlgn="base">
              <a:buFont typeface="Arial" panose="020B0604020202020204" pitchFamily="34" charset="0"/>
              <a:buChar char="•"/>
            </a:pPr>
            <a:endParaRPr lang="en-AU" dirty="0"/>
          </a:p>
        </p:txBody>
      </p:sp>
      <p:pic>
        <p:nvPicPr>
          <p:cNvPr id="10" name="Graphic 9" descr="Open quotation mark with solid fill">
            <a:extLst>
              <a:ext uri="{FF2B5EF4-FFF2-40B4-BE49-F238E27FC236}">
                <a16:creationId xmlns:a16="http://schemas.microsoft.com/office/drawing/2014/main" id="{89D6BFE9-E980-127F-9961-BB7F2D0189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4400" y="937675"/>
            <a:ext cx="338945" cy="303057"/>
          </a:xfrm>
          <a:prstGeom prst="rect">
            <a:avLst/>
          </a:prstGeom>
        </p:spPr>
      </p:pic>
      <p:pic>
        <p:nvPicPr>
          <p:cNvPr id="12" name="Graphic 11" descr="Open quotation mark with solid fill">
            <a:extLst>
              <a:ext uri="{FF2B5EF4-FFF2-40B4-BE49-F238E27FC236}">
                <a16:creationId xmlns:a16="http://schemas.microsoft.com/office/drawing/2014/main" id="{5592354C-E5CF-B307-EC89-C5FCE8AADB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8506047" y="3969900"/>
            <a:ext cx="338945" cy="303057"/>
          </a:xfrm>
          <a:prstGeom prst="rect">
            <a:avLst/>
          </a:prstGeom>
        </p:spPr>
      </p:pic>
    </p:spTree>
    <p:extLst>
      <p:ext uri="{BB962C8B-B14F-4D97-AF65-F5344CB8AC3E}">
        <p14:creationId xmlns:p14="http://schemas.microsoft.com/office/powerpoint/2010/main" val="1945739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7C30A-D1A8-8C05-E1A1-6EE6A19EE9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3B162-C717-3556-976C-D772EE107D85}"/>
              </a:ext>
            </a:extLst>
          </p:cNvPr>
          <p:cNvSpPr>
            <a:spLocks noGrp="1"/>
          </p:cNvSpPr>
          <p:nvPr>
            <p:ph type="title"/>
          </p:nvPr>
        </p:nvSpPr>
        <p:spPr>
          <a:xfrm>
            <a:off x="270165" y="951875"/>
            <a:ext cx="8806380" cy="951933"/>
          </a:xfrm>
        </p:spPr>
        <p:txBody>
          <a:bodyPr>
            <a:normAutofit/>
          </a:bodyPr>
          <a:lstStyle/>
          <a:p>
            <a:r>
              <a:rPr lang="en-US" sz="2800" dirty="0"/>
              <a:t>Regulatory Implementation across </a:t>
            </a:r>
            <a:r>
              <a:rPr lang="en-US" sz="2800" dirty="0" err="1"/>
              <a:t>Judistrictions</a:t>
            </a:r>
            <a:endParaRPr lang="en-US" sz="2800" dirty="0"/>
          </a:p>
        </p:txBody>
      </p:sp>
    </p:spTree>
    <p:extLst>
      <p:ext uri="{BB962C8B-B14F-4D97-AF65-F5344CB8AC3E}">
        <p14:creationId xmlns:p14="http://schemas.microsoft.com/office/powerpoint/2010/main" val="160527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1E479-6970-D27A-4921-85A93DFE0A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D7726D-1413-AC4A-EAF0-CA69B77A53E8}"/>
              </a:ext>
            </a:extLst>
          </p:cNvPr>
          <p:cNvSpPr>
            <a:spLocks noGrp="1"/>
          </p:cNvSpPr>
          <p:nvPr>
            <p:ph type="title"/>
          </p:nvPr>
        </p:nvSpPr>
        <p:spPr>
          <a:xfrm>
            <a:off x="433436" y="206716"/>
            <a:ext cx="7243500" cy="428759"/>
          </a:xfrm>
        </p:spPr>
        <p:txBody>
          <a:bodyPr/>
          <a:lstStyle/>
          <a:p>
            <a:r>
              <a:rPr lang="en-US" dirty="0"/>
              <a:t>Regulatory implementation across judistrictions</a:t>
            </a:r>
            <a:br>
              <a:rPr lang="en-US" b="0" kern="1200" dirty="0">
                <a:solidFill>
                  <a:srgbClr val="140F4B"/>
                </a:solidFill>
                <a:latin typeface="Avenir Next World Demi" panose="020B0703020202020204" pitchFamily="34" charset="0"/>
                <a:cs typeface="Avenir Next World Demi" panose="020B0703020202020204" pitchFamily="34" charset="0"/>
              </a:rPr>
            </a:br>
            <a:endParaRPr lang="en-US" dirty="0"/>
          </a:p>
        </p:txBody>
      </p:sp>
      <p:sp>
        <p:nvSpPr>
          <p:cNvPr id="6" name="Text Placeholder 2">
            <a:extLst>
              <a:ext uri="{FF2B5EF4-FFF2-40B4-BE49-F238E27FC236}">
                <a16:creationId xmlns:a16="http://schemas.microsoft.com/office/drawing/2014/main" id="{DB091A83-C40E-B76A-BED4-FD52E5EAAB7D}"/>
              </a:ext>
            </a:extLst>
          </p:cNvPr>
          <p:cNvSpPr txBox="1">
            <a:spLocks/>
          </p:cNvSpPr>
          <p:nvPr/>
        </p:nvSpPr>
        <p:spPr>
          <a:xfrm>
            <a:off x="492655" y="701749"/>
            <a:ext cx="8013392"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spcBef>
                <a:spcPts val="2400"/>
              </a:spcBef>
            </a:pPr>
            <a:r>
              <a:rPr lang="en-AU" sz="1100" dirty="0">
                <a:solidFill>
                  <a:schemeClr val="accent1">
                    <a:lumMod val="50000"/>
                  </a:schemeClr>
                </a:solidFill>
              </a:rPr>
              <a:t>IMDRF N12 and N81 provide a common framework, but harmonisation is a challenging task</a:t>
            </a:r>
            <a:endParaRPr lang="en-AU" sz="1200" dirty="0"/>
          </a:p>
        </p:txBody>
      </p:sp>
      <p:sp>
        <p:nvSpPr>
          <p:cNvPr id="9" name="TextBox 8">
            <a:extLst>
              <a:ext uri="{FF2B5EF4-FFF2-40B4-BE49-F238E27FC236}">
                <a16:creationId xmlns:a16="http://schemas.microsoft.com/office/drawing/2014/main" id="{F5742BCB-A5F3-52F7-6302-E33462E00871}"/>
              </a:ext>
            </a:extLst>
          </p:cNvPr>
          <p:cNvSpPr txBox="1"/>
          <p:nvPr/>
        </p:nvSpPr>
        <p:spPr>
          <a:xfrm>
            <a:off x="433436" y="1163782"/>
            <a:ext cx="8488891" cy="2046714"/>
          </a:xfrm>
          <a:prstGeom prst="rect">
            <a:avLst/>
          </a:prstGeom>
          <a:noFill/>
        </p:spPr>
        <p:txBody>
          <a:bodyPr wrap="square" rtlCol="0">
            <a:spAutoFit/>
          </a:bodyPr>
          <a:lstStyle/>
          <a:p>
            <a:pPr>
              <a:spcBef>
                <a:spcPts val="1800"/>
              </a:spcBef>
            </a:pPr>
            <a:r>
              <a:rPr lang="en-US" dirty="0">
                <a:solidFill>
                  <a:schemeClr val="dk1"/>
                </a:solidFill>
                <a:cs typeface="Avenir Next World Demi" panose="020B0703020202020204" pitchFamily="34" charset="0"/>
              </a:rPr>
              <a:t>Factors contributing to variation</a:t>
            </a:r>
          </a:p>
          <a:p>
            <a:pPr>
              <a:spcBef>
                <a:spcPts val="1800"/>
              </a:spcBef>
            </a:pPr>
            <a:endParaRPr lang="en-US" dirty="0">
              <a:solidFill>
                <a:schemeClr val="dk1"/>
              </a:solidFill>
              <a:cs typeface="Avenir Next World Demi" panose="020B0703020202020204" pitchFamily="34" charset="0"/>
            </a:endParaRPr>
          </a:p>
          <a:p>
            <a:pPr marL="285750" indent="-285750">
              <a:buFont typeface="Arial" panose="020B0604020202020204" pitchFamily="34" charset="0"/>
              <a:buChar char="•"/>
            </a:pPr>
            <a:r>
              <a:rPr lang="en-US" dirty="0">
                <a:solidFill>
                  <a:schemeClr val="dk1"/>
                </a:solidFill>
              </a:rPr>
              <a:t>Application of jurisdiction-specific classification rules</a:t>
            </a:r>
          </a:p>
          <a:p>
            <a:pPr marL="285750" indent="-285750">
              <a:buFont typeface="Arial" panose="020B0604020202020204" pitchFamily="34" charset="0"/>
              <a:buChar char="•"/>
            </a:pPr>
            <a:endParaRPr lang="en-US" dirty="0">
              <a:solidFill>
                <a:schemeClr val="dk1"/>
              </a:solidFill>
            </a:endParaRPr>
          </a:p>
          <a:p>
            <a:pPr marL="285750" indent="-285750">
              <a:buFont typeface="Arial" panose="020B0604020202020204" pitchFamily="34" charset="0"/>
              <a:buChar char="•"/>
            </a:pPr>
            <a:r>
              <a:rPr lang="en-US" dirty="0">
                <a:solidFill>
                  <a:schemeClr val="dk1"/>
                </a:solidFill>
              </a:rPr>
              <a:t>Existing regulatory guidance and review precedent</a:t>
            </a:r>
          </a:p>
          <a:p>
            <a:pPr marL="285750" indent="-285750">
              <a:buFont typeface="Arial" panose="020B0604020202020204" pitchFamily="34" charset="0"/>
              <a:buChar char="•"/>
            </a:pPr>
            <a:endParaRPr lang="en-US" dirty="0">
              <a:solidFill>
                <a:schemeClr val="dk1"/>
              </a:solidFill>
            </a:endParaRPr>
          </a:p>
          <a:p>
            <a:pPr marL="285750" indent="-285750">
              <a:buFont typeface="Arial" panose="020B0604020202020204" pitchFamily="34" charset="0"/>
              <a:buChar char="•"/>
            </a:pPr>
            <a:r>
              <a:rPr lang="en-US" b="1" dirty="0">
                <a:solidFill>
                  <a:schemeClr val="dk1"/>
                </a:solidFill>
              </a:rPr>
              <a:t>Interpretation of software characteristics (and outcomes)</a:t>
            </a:r>
          </a:p>
          <a:p>
            <a:endParaRPr lang="en-AU" dirty="0"/>
          </a:p>
        </p:txBody>
      </p:sp>
      <p:pic>
        <p:nvPicPr>
          <p:cNvPr id="4" name="Picture 3">
            <a:extLst>
              <a:ext uri="{FF2B5EF4-FFF2-40B4-BE49-F238E27FC236}">
                <a16:creationId xmlns:a16="http://schemas.microsoft.com/office/drawing/2014/main" id="{8AF4120D-38E5-7188-3C3D-E6059CB0A4A8}"/>
              </a:ext>
            </a:extLst>
          </p:cNvPr>
          <p:cNvPicPr>
            <a:picLocks noChangeAspect="1"/>
          </p:cNvPicPr>
          <p:nvPr/>
        </p:nvPicPr>
        <p:blipFill>
          <a:blip r:embed="rId3"/>
          <a:stretch>
            <a:fillRect/>
          </a:stretch>
        </p:blipFill>
        <p:spPr>
          <a:xfrm>
            <a:off x="0" y="3553138"/>
            <a:ext cx="9144000" cy="853159"/>
          </a:xfrm>
          <a:prstGeom prst="rect">
            <a:avLst/>
          </a:prstGeom>
        </p:spPr>
      </p:pic>
    </p:spTree>
    <p:extLst>
      <p:ext uri="{BB962C8B-B14F-4D97-AF65-F5344CB8AC3E}">
        <p14:creationId xmlns:p14="http://schemas.microsoft.com/office/powerpoint/2010/main" val="805149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086AA-6B70-AD92-5EF6-7BBF8A33A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5FAA0-7863-D58B-213E-05D42F7EA1E0}"/>
              </a:ext>
            </a:extLst>
          </p:cNvPr>
          <p:cNvSpPr>
            <a:spLocks noGrp="1"/>
          </p:cNvSpPr>
          <p:nvPr>
            <p:ph type="title"/>
          </p:nvPr>
        </p:nvSpPr>
        <p:spPr>
          <a:xfrm>
            <a:off x="270165" y="951875"/>
            <a:ext cx="8806380" cy="951933"/>
          </a:xfrm>
        </p:spPr>
        <p:txBody>
          <a:bodyPr>
            <a:normAutofit/>
          </a:bodyPr>
          <a:lstStyle/>
          <a:p>
            <a:r>
              <a:rPr lang="en-US" sz="2800" dirty="0"/>
              <a:t>Industry Experience and Impact on Patient Access</a:t>
            </a:r>
          </a:p>
        </p:txBody>
      </p:sp>
    </p:spTree>
    <p:extLst>
      <p:ext uri="{BB962C8B-B14F-4D97-AF65-F5344CB8AC3E}">
        <p14:creationId xmlns:p14="http://schemas.microsoft.com/office/powerpoint/2010/main" val="1389859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D9C26-8243-CBA5-678E-4A51C99A10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3A20BD-80AC-CF71-EE98-D4A3530364A1}"/>
              </a:ext>
            </a:extLst>
          </p:cNvPr>
          <p:cNvSpPr>
            <a:spLocks noGrp="1"/>
          </p:cNvSpPr>
          <p:nvPr>
            <p:ph type="title"/>
          </p:nvPr>
        </p:nvSpPr>
        <p:spPr>
          <a:xfrm>
            <a:off x="433436" y="206716"/>
            <a:ext cx="7243500" cy="428759"/>
          </a:xfrm>
        </p:spPr>
        <p:txBody>
          <a:bodyPr/>
          <a:lstStyle/>
          <a:p>
            <a:r>
              <a:rPr lang="en-US" b="0" kern="1200" dirty="0">
                <a:solidFill>
                  <a:srgbClr val="140F4B"/>
                </a:solidFill>
                <a:latin typeface="Avenir Next World Demi" panose="020B0703020202020204" pitchFamily="34" charset="0"/>
                <a:cs typeface="Avenir Next World Demi" panose="020B0703020202020204" pitchFamily="34" charset="0"/>
              </a:rPr>
              <a:t>Case Study 1 – Company A</a:t>
            </a:r>
            <a:br>
              <a:rPr lang="en-US" b="0" kern="1200" dirty="0">
                <a:solidFill>
                  <a:srgbClr val="140F4B"/>
                </a:solidFill>
                <a:latin typeface="Avenir Next World Demi" panose="020B0703020202020204" pitchFamily="34" charset="0"/>
                <a:cs typeface="Avenir Next World Demi" panose="020B0703020202020204" pitchFamily="34" charset="0"/>
              </a:rPr>
            </a:br>
            <a:endParaRPr lang="en-US" dirty="0"/>
          </a:p>
        </p:txBody>
      </p:sp>
      <p:sp>
        <p:nvSpPr>
          <p:cNvPr id="6" name="Text Placeholder 2">
            <a:extLst>
              <a:ext uri="{FF2B5EF4-FFF2-40B4-BE49-F238E27FC236}">
                <a16:creationId xmlns:a16="http://schemas.microsoft.com/office/drawing/2014/main" id="{3D26B080-6929-86A7-CD5C-47AA364FFCE4}"/>
              </a:ext>
            </a:extLst>
          </p:cNvPr>
          <p:cNvSpPr txBox="1">
            <a:spLocks/>
          </p:cNvSpPr>
          <p:nvPr/>
        </p:nvSpPr>
        <p:spPr>
          <a:xfrm>
            <a:off x="565304" y="639163"/>
            <a:ext cx="5849896"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spcBef>
                <a:spcPts val="2400"/>
              </a:spcBef>
            </a:pPr>
            <a:r>
              <a:rPr lang="en-AU" sz="1200" dirty="0">
                <a:solidFill>
                  <a:srgbClr val="00B050"/>
                </a:solidFill>
              </a:rPr>
              <a:t>Product – SaMD (processing outcomes from a single implantable medical device) </a:t>
            </a:r>
          </a:p>
        </p:txBody>
      </p:sp>
      <p:graphicFrame>
        <p:nvGraphicFramePr>
          <p:cNvPr id="13" name="Table 12">
            <a:extLst>
              <a:ext uri="{FF2B5EF4-FFF2-40B4-BE49-F238E27FC236}">
                <a16:creationId xmlns:a16="http://schemas.microsoft.com/office/drawing/2014/main" id="{EC0A4F34-978F-5D85-AA95-15B79F6AD2A9}"/>
              </a:ext>
            </a:extLst>
          </p:cNvPr>
          <p:cNvGraphicFramePr>
            <a:graphicFrameLocks noGrp="1"/>
          </p:cNvGraphicFramePr>
          <p:nvPr>
            <p:extLst>
              <p:ext uri="{D42A27DB-BD31-4B8C-83A1-F6EECF244321}">
                <p14:modId xmlns:p14="http://schemas.microsoft.com/office/powerpoint/2010/main" val="1990867462"/>
              </p:ext>
            </p:extLst>
          </p:nvPr>
        </p:nvGraphicFramePr>
        <p:xfrm>
          <a:off x="1101437" y="1183986"/>
          <a:ext cx="6096000" cy="124968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749166799"/>
                    </a:ext>
                  </a:extLst>
                </a:gridCol>
                <a:gridCol w="1219200">
                  <a:extLst>
                    <a:ext uri="{9D8B030D-6E8A-4147-A177-3AD203B41FA5}">
                      <a16:colId xmlns:a16="http://schemas.microsoft.com/office/drawing/2014/main" val="4047471839"/>
                    </a:ext>
                  </a:extLst>
                </a:gridCol>
                <a:gridCol w="1219200">
                  <a:extLst>
                    <a:ext uri="{9D8B030D-6E8A-4147-A177-3AD203B41FA5}">
                      <a16:colId xmlns:a16="http://schemas.microsoft.com/office/drawing/2014/main" val="2933284381"/>
                    </a:ext>
                  </a:extLst>
                </a:gridCol>
                <a:gridCol w="1219200">
                  <a:extLst>
                    <a:ext uri="{9D8B030D-6E8A-4147-A177-3AD203B41FA5}">
                      <a16:colId xmlns:a16="http://schemas.microsoft.com/office/drawing/2014/main" val="3996212964"/>
                    </a:ext>
                  </a:extLst>
                </a:gridCol>
                <a:gridCol w="1219200">
                  <a:extLst>
                    <a:ext uri="{9D8B030D-6E8A-4147-A177-3AD203B41FA5}">
                      <a16:colId xmlns:a16="http://schemas.microsoft.com/office/drawing/2014/main" val="2901453819"/>
                    </a:ext>
                  </a:extLst>
                </a:gridCol>
              </a:tblGrid>
              <a:tr h="370840">
                <a:tc>
                  <a:txBody>
                    <a:bodyPr/>
                    <a:lstStyle/>
                    <a:p>
                      <a:r>
                        <a:rPr lang="en-AU" dirty="0"/>
                        <a:t>IMDRF Regulator 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B</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C</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D</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E</a:t>
                      </a:r>
                    </a:p>
                    <a:p>
                      <a:endParaRPr lang="en-AU" dirty="0"/>
                    </a:p>
                  </a:txBody>
                  <a:tcPr/>
                </a:tc>
                <a:extLst>
                  <a:ext uri="{0D108BD9-81ED-4DB2-BD59-A6C34878D82A}">
                    <a16:rowId xmlns:a16="http://schemas.microsoft.com/office/drawing/2014/main" val="1685120690"/>
                  </a:ext>
                </a:extLst>
              </a:tr>
              <a:tr h="370840">
                <a:tc>
                  <a:txBody>
                    <a:bodyPr/>
                    <a:lstStyle/>
                    <a:p>
                      <a:r>
                        <a:rPr lang="en-AU" dirty="0"/>
                        <a:t>Class IIb</a:t>
                      </a:r>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II</a:t>
                      </a:r>
                      <a:endParaRPr lang="en-AU" dirty="0"/>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II</a:t>
                      </a:r>
                      <a:endParaRPr lang="en-AU" dirty="0"/>
                    </a:p>
                  </a:txBody>
                  <a:tcPr/>
                </a:tc>
                <a:tc>
                  <a:txBody>
                    <a:bodyPr/>
                    <a:lstStyle/>
                    <a:p>
                      <a:r>
                        <a:rPr lang="en-AU" dirty="0"/>
                        <a:t>Not yet applied</a:t>
                      </a:r>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II / III?</a:t>
                      </a:r>
                      <a:endParaRPr lang="en-AU" dirty="0"/>
                    </a:p>
                  </a:txBody>
                  <a:tcPr/>
                </a:tc>
                <a:extLst>
                  <a:ext uri="{0D108BD9-81ED-4DB2-BD59-A6C34878D82A}">
                    <a16:rowId xmlns:a16="http://schemas.microsoft.com/office/drawing/2014/main" val="281408341"/>
                  </a:ext>
                </a:extLst>
              </a:tr>
            </a:tbl>
          </a:graphicData>
        </a:graphic>
      </p:graphicFrame>
      <p:graphicFrame>
        <p:nvGraphicFramePr>
          <p:cNvPr id="14" name="Table 13">
            <a:extLst>
              <a:ext uri="{FF2B5EF4-FFF2-40B4-BE49-F238E27FC236}">
                <a16:creationId xmlns:a16="http://schemas.microsoft.com/office/drawing/2014/main" id="{7109C99A-FC9F-CE4D-AFE5-4D93F950BC0E}"/>
              </a:ext>
            </a:extLst>
          </p:cNvPr>
          <p:cNvGraphicFramePr>
            <a:graphicFrameLocks noGrp="1"/>
          </p:cNvGraphicFramePr>
          <p:nvPr>
            <p:extLst>
              <p:ext uri="{D42A27DB-BD31-4B8C-83A1-F6EECF244321}">
                <p14:modId xmlns:p14="http://schemas.microsoft.com/office/powerpoint/2010/main" val="2312159772"/>
              </p:ext>
            </p:extLst>
          </p:nvPr>
        </p:nvGraphicFramePr>
        <p:xfrm>
          <a:off x="1101437" y="2740412"/>
          <a:ext cx="6096000" cy="13411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700260581"/>
                    </a:ext>
                  </a:extLst>
                </a:gridCol>
                <a:gridCol w="2032000">
                  <a:extLst>
                    <a:ext uri="{9D8B030D-6E8A-4147-A177-3AD203B41FA5}">
                      <a16:colId xmlns:a16="http://schemas.microsoft.com/office/drawing/2014/main" val="1518429628"/>
                    </a:ext>
                  </a:extLst>
                </a:gridCol>
                <a:gridCol w="2032000">
                  <a:extLst>
                    <a:ext uri="{9D8B030D-6E8A-4147-A177-3AD203B41FA5}">
                      <a16:colId xmlns:a16="http://schemas.microsoft.com/office/drawing/2014/main" val="2407513238"/>
                    </a:ext>
                  </a:extLst>
                </a:gridCol>
              </a:tblGrid>
              <a:tr h="370840">
                <a:tc>
                  <a:txBody>
                    <a:bodyPr/>
                    <a:lstStyle/>
                    <a:p>
                      <a:r>
                        <a:rPr lang="en-AU" dirty="0"/>
                        <a:t>Reason for differences</a:t>
                      </a:r>
                    </a:p>
                  </a:txBody>
                  <a:tcPr/>
                </a:tc>
                <a:tc>
                  <a:txBody>
                    <a:bodyPr/>
                    <a:lstStyle/>
                    <a:p>
                      <a:r>
                        <a:rPr lang="en-AU" dirty="0"/>
                        <a:t>Impact on evidence requirements</a:t>
                      </a:r>
                    </a:p>
                  </a:txBody>
                  <a:tcPr/>
                </a:tc>
                <a:tc>
                  <a:txBody>
                    <a:bodyPr/>
                    <a:lstStyle/>
                    <a:p>
                      <a:r>
                        <a:rPr lang="en-AU" dirty="0"/>
                        <a:t>Outcome</a:t>
                      </a:r>
                    </a:p>
                  </a:txBody>
                  <a:tcPr/>
                </a:tc>
                <a:extLst>
                  <a:ext uri="{0D108BD9-81ED-4DB2-BD59-A6C34878D82A}">
                    <a16:rowId xmlns:a16="http://schemas.microsoft.com/office/drawing/2014/main" val="2657233342"/>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200" dirty="0"/>
                        <a:t>Difference of interpretation for Outcomes + HCP influence in decision making</a:t>
                      </a:r>
                      <a:endParaRPr lang="en-AU" dirty="0"/>
                    </a:p>
                  </a:txBody>
                  <a:tcPr/>
                </a:tc>
                <a:tc>
                  <a:txBody>
                    <a:bodyPr/>
                    <a:lstStyle/>
                    <a:p>
                      <a:r>
                        <a:rPr lang="en-AU" sz="1200" dirty="0"/>
                        <a:t>Expanded review of risk and clinical evaluation evidence </a:t>
                      </a:r>
                    </a:p>
                  </a:txBody>
                  <a:tcPr/>
                </a:tc>
                <a:tc>
                  <a:txBody>
                    <a:bodyPr/>
                    <a:lstStyle/>
                    <a:p>
                      <a:r>
                        <a:rPr lang="en-AU" dirty="0"/>
                        <a:t>6–12-month difference for patient access</a:t>
                      </a:r>
                    </a:p>
                  </a:txBody>
                  <a:tcPr/>
                </a:tc>
                <a:extLst>
                  <a:ext uri="{0D108BD9-81ED-4DB2-BD59-A6C34878D82A}">
                    <a16:rowId xmlns:a16="http://schemas.microsoft.com/office/drawing/2014/main" val="1372255672"/>
                  </a:ext>
                </a:extLst>
              </a:tr>
            </a:tbl>
          </a:graphicData>
        </a:graphic>
      </p:graphicFrame>
    </p:spTree>
    <p:extLst>
      <p:ext uri="{BB962C8B-B14F-4D97-AF65-F5344CB8AC3E}">
        <p14:creationId xmlns:p14="http://schemas.microsoft.com/office/powerpoint/2010/main" val="2432084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A65B7-D677-7227-ACBE-673310D411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61B915-7ABB-11EC-7EFD-5837FD4CD00A}"/>
              </a:ext>
            </a:extLst>
          </p:cNvPr>
          <p:cNvSpPr>
            <a:spLocks noGrp="1"/>
          </p:cNvSpPr>
          <p:nvPr>
            <p:ph type="title"/>
          </p:nvPr>
        </p:nvSpPr>
        <p:spPr>
          <a:xfrm>
            <a:off x="433436" y="206716"/>
            <a:ext cx="7243500" cy="428759"/>
          </a:xfrm>
        </p:spPr>
        <p:txBody>
          <a:bodyPr/>
          <a:lstStyle/>
          <a:p>
            <a:r>
              <a:rPr lang="en-US" b="0" kern="1200" dirty="0">
                <a:solidFill>
                  <a:srgbClr val="140F4B"/>
                </a:solidFill>
                <a:latin typeface="Avenir Next World Demi" panose="020B0703020202020204" pitchFamily="34" charset="0"/>
                <a:cs typeface="Avenir Next World Demi" panose="020B0703020202020204" pitchFamily="34" charset="0"/>
              </a:rPr>
              <a:t>Case Study 2 – Company A</a:t>
            </a:r>
            <a:br>
              <a:rPr lang="en-US" b="0" kern="1200" dirty="0">
                <a:solidFill>
                  <a:srgbClr val="140F4B"/>
                </a:solidFill>
                <a:latin typeface="Avenir Next World Demi" panose="020B0703020202020204" pitchFamily="34" charset="0"/>
                <a:cs typeface="Avenir Next World Demi" panose="020B0703020202020204" pitchFamily="34" charset="0"/>
              </a:rPr>
            </a:br>
            <a:endParaRPr lang="en-US" dirty="0"/>
          </a:p>
        </p:txBody>
      </p:sp>
      <p:sp>
        <p:nvSpPr>
          <p:cNvPr id="6" name="Text Placeholder 2">
            <a:extLst>
              <a:ext uri="{FF2B5EF4-FFF2-40B4-BE49-F238E27FC236}">
                <a16:creationId xmlns:a16="http://schemas.microsoft.com/office/drawing/2014/main" id="{8B128D65-A6F2-4D9B-B695-3ACFF7D72A38}"/>
              </a:ext>
            </a:extLst>
          </p:cNvPr>
          <p:cNvSpPr txBox="1">
            <a:spLocks/>
          </p:cNvSpPr>
          <p:nvPr/>
        </p:nvSpPr>
        <p:spPr>
          <a:xfrm>
            <a:off x="565304" y="696208"/>
            <a:ext cx="6850696"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spcBef>
                <a:spcPts val="2400"/>
              </a:spcBef>
            </a:pPr>
            <a:r>
              <a:rPr lang="en-AU" sz="1200" dirty="0">
                <a:solidFill>
                  <a:srgbClr val="00B050"/>
                </a:solidFill>
              </a:rPr>
              <a:t>Product – SaMD (processing outcomes from a sensor and sending it to patient app / SaMD) </a:t>
            </a:r>
          </a:p>
        </p:txBody>
      </p:sp>
      <p:graphicFrame>
        <p:nvGraphicFramePr>
          <p:cNvPr id="13" name="Table 12">
            <a:extLst>
              <a:ext uri="{FF2B5EF4-FFF2-40B4-BE49-F238E27FC236}">
                <a16:creationId xmlns:a16="http://schemas.microsoft.com/office/drawing/2014/main" id="{82688389-9853-7E17-2233-E73F24F9CA8D}"/>
              </a:ext>
            </a:extLst>
          </p:cNvPr>
          <p:cNvGraphicFramePr>
            <a:graphicFrameLocks noGrp="1"/>
          </p:cNvGraphicFramePr>
          <p:nvPr>
            <p:extLst>
              <p:ext uri="{D42A27DB-BD31-4B8C-83A1-F6EECF244321}">
                <p14:modId xmlns:p14="http://schemas.microsoft.com/office/powerpoint/2010/main" val="3071303180"/>
              </p:ext>
            </p:extLst>
          </p:nvPr>
        </p:nvGraphicFramePr>
        <p:xfrm>
          <a:off x="1101437" y="1183986"/>
          <a:ext cx="6096000" cy="124968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749166799"/>
                    </a:ext>
                  </a:extLst>
                </a:gridCol>
                <a:gridCol w="1219200">
                  <a:extLst>
                    <a:ext uri="{9D8B030D-6E8A-4147-A177-3AD203B41FA5}">
                      <a16:colId xmlns:a16="http://schemas.microsoft.com/office/drawing/2014/main" val="4047471839"/>
                    </a:ext>
                  </a:extLst>
                </a:gridCol>
                <a:gridCol w="1219200">
                  <a:extLst>
                    <a:ext uri="{9D8B030D-6E8A-4147-A177-3AD203B41FA5}">
                      <a16:colId xmlns:a16="http://schemas.microsoft.com/office/drawing/2014/main" val="2933284381"/>
                    </a:ext>
                  </a:extLst>
                </a:gridCol>
                <a:gridCol w="1219200">
                  <a:extLst>
                    <a:ext uri="{9D8B030D-6E8A-4147-A177-3AD203B41FA5}">
                      <a16:colId xmlns:a16="http://schemas.microsoft.com/office/drawing/2014/main" val="3996212964"/>
                    </a:ext>
                  </a:extLst>
                </a:gridCol>
                <a:gridCol w="1219200">
                  <a:extLst>
                    <a:ext uri="{9D8B030D-6E8A-4147-A177-3AD203B41FA5}">
                      <a16:colId xmlns:a16="http://schemas.microsoft.com/office/drawing/2014/main" val="2901453819"/>
                    </a:ext>
                  </a:extLst>
                </a:gridCol>
              </a:tblGrid>
              <a:tr h="370840">
                <a:tc>
                  <a:txBody>
                    <a:bodyPr/>
                    <a:lstStyle/>
                    <a:p>
                      <a:r>
                        <a:rPr lang="en-AU" dirty="0"/>
                        <a:t>IMDRF Regulator 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B</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C</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D</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E</a:t>
                      </a:r>
                    </a:p>
                    <a:p>
                      <a:endParaRPr lang="en-AU" dirty="0"/>
                    </a:p>
                  </a:txBody>
                  <a:tcPr/>
                </a:tc>
                <a:extLst>
                  <a:ext uri="{0D108BD9-81ED-4DB2-BD59-A6C34878D82A}">
                    <a16:rowId xmlns:a16="http://schemas.microsoft.com/office/drawing/2014/main" val="1685120690"/>
                  </a:ext>
                </a:extLst>
              </a:tr>
              <a:tr h="370840">
                <a:tc>
                  <a:txBody>
                    <a:bodyPr/>
                    <a:lstStyle/>
                    <a:p>
                      <a:r>
                        <a:rPr lang="en-AU" dirty="0"/>
                        <a:t>Class IIa</a:t>
                      </a:r>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II exempt</a:t>
                      </a:r>
                      <a:endParaRPr lang="en-AU" dirty="0"/>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Non-Medical Device</a:t>
                      </a:r>
                      <a:endParaRPr lang="en-AU" dirty="0"/>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A</a:t>
                      </a:r>
                      <a:endParaRPr lang="en-AU" dirty="0"/>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III</a:t>
                      </a:r>
                      <a:endParaRPr lang="en-AU" dirty="0"/>
                    </a:p>
                  </a:txBody>
                  <a:tcPr/>
                </a:tc>
                <a:extLst>
                  <a:ext uri="{0D108BD9-81ED-4DB2-BD59-A6C34878D82A}">
                    <a16:rowId xmlns:a16="http://schemas.microsoft.com/office/drawing/2014/main" val="281408341"/>
                  </a:ext>
                </a:extLst>
              </a:tr>
            </a:tbl>
          </a:graphicData>
        </a:graphic>
      </p:graphicFrame>
      <p:graphicFrame>
        <p:nvGraphicFramePr>
          <p:cNvPr id="14" name="Table 13">
            <a:extLst>
              <a:ext uri="{FF2B5EF4-FFF2-40B4-BE49-F238E27FC236}">
                <a16:creationId xmlns:a16="http://schemas.microsoft.com/office/drawing/2014/main" id="{A9FC6614-53B3-4803-EC90-148A05F6FCF0}"/>
              </a:ext>
            </a:extLst>
          </p:cNvPr>
          <p:cNvGraphicFramePr>
            <a:graphicFrameLocks noGrp="1"/>
          </p:cNvGraphicFramePr>
          <p:nvPr>
            <p:extLst>
              <p:ext uri="{D42A27DB-BD31-4B8C-83A1-F6EECF244321}">
                <p14:modId xmlns:p14="http://schemas.microsoft.com/office/powerpoint/2010/main" val="46937922"/>
              </p:ext>
            </p:extLst>
          </p:nvPr>
        </p:nvGraphicFramePr>
        <p:xfrm>
          <a:off x="1101437" y="2740412"/>
          <a:ext cx="6096000" cy="17068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700260581"/>
                    </a:ext>
                  </a:extLst>
                </a:gridCol>
                <a:gridCol w="2032000">
                  <a:extLst>
                    <a:ext uri="{9D8B030D-6E8A-4147-A177-3AD203B41FA5}">
                      <a16:colId xmlns:a16="http://schemas.microsoft.com/office/drawing/2014/main" val="1518429628"/>
                    </a:ext>
                  </a:extLst>
                </a:gridCol>
                <a:gridCol w="2032000">
                  <a:extLst>
                    <a:ext uri="{9D8B030D-6E8A-4147-A177-3AD203B41FA5}">
                      <a16:colId xmlns:a16="http://schemas.microsoft.com/office/drawing/2014/main" val="2407513238"/>
                    </a:ext>
                  </a:extLst>
                </a:gridCol>
              </a:tblGrid>
              <a:tr h="370840">
                <a:tc>
                  <a:txBody>
                    <a:bodyPr/>
                    <a:lstStyle/>
                    <a:p>
                      <a:r>
                        <a:rPr lang="en-AU" dirty="0"/>
                        <a:t>Reason for differences</a:t>
                      </a:r>
                    </a:p>
                  </a:txBody>
                  <a:tcPr/>
                </a:tc>
                <a:tc>
                  <a:txBody>
                    <a:bodyPr/>
                    <a:lstStyle/>
                    <a:p>
                      <a:r>
                        <a:rPr lang="en-AU" dirty="0"/>
                        <a:t>Impact on evidence requirements</a:t>
                      </a:r>
                    </a:p>
                  </a:txBody>
                  <a:tcPr/>
                </a:tc>
                <a:tc>
                  <a:txBody>
                    <a:bodyPr/>
                    <a:lstStyle/>
                    <a:p>
                      <a:r>
                        <a:rPr lang="en-AU" dirty="0"/>
                        <a:t>Outcome</a:t>
                      </a:r>
                    </a:p>
                  </a:txBody>
                  <a:tcPr/>
                </a:tc>
                <a:extLst>
                  <a:ext uri="{0D108BD9-81ED-4DB2-BD59-A6C34878D82A}">
                    <a16:rowId xmlns:a16="http://schemas.microsoft.com/office/drawing/2014/main" val="2657233342"/>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200" dirty="0"/>
                        <a:t>Difference of interpretation for Outcomes + familiarity and awareness of the disease state due to the disease state being an ongoing condition</a:t>
                      </a:r>
                      <a:endParaRPr lang="en-AU" dirty="0"/>
                    </a:p>
                  </a:txBody>
                  <a:tcPr/>
                </a:tc>
                <a:tc>
                  <a:txBody>
                    <a:bodyPr/>
                    <a:lstStyle/>
                    <a:p>
                      <a:r>
                        <a:rPr lang="en-AU" sz="1200" dirty="0"/>
                        <a:t>Required generating different evidence requirements</a:t>
                      </a:r>
                    </a:p>
                  </a:txBody>
                  <a:tcPr/>
                </a:tc>
                <a:tc>
                  <a:txBody>
                    <a:bodyPr/>
                    <a:lstStyle/>
                    <a:p>
                      <a:r>
                        <a:rPr lang="en-AU" dirty="0"/>
                        <a:t>24-month difference in patient access</a:t>
                      </a:r>
                    </a:p>
                  </a:txBody>
                  <a:tcPr/>
                </a:tc>
                <a:extLst>
                  <a:ext uri="{0D108BD9-81ED-4DB2-BD59-A6C34878D82A}">
                    <a16:rowId xmlns:a16="http://schemas.microsoft.com/office/drawing/2014/main" val="1372255672"/>
                  </a:ext>
                </a:extLst>
              </a:tr>
            </a:tbl>
          </a:graphicData>
        </a:graphic>
      </p:graphicFrame>
    </p:spTree>
    <p:extLst>
      <p:ext uri="{BB962C8B-B14F-4D97-AF65-F5344CB8AC3E}">
        <p14:creationId xmlns:p14="http://schemas.microsoft.com/office/powerpoint/2010/main" val="157150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16888-3876-427E-2455-CEC8731659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F4BCAE6-2726-01AB-4E37-7F64E6FA3578}"/>
              </a:ext>
            </a:extLst>
          </p:cNvPr>
          <p:cNvSpPr>
            <a:spLocks noGrp="1"/>
          </p:cNvSpPr>
          <p:nvPr>
            <p:ph type="title"/>
          </p:nvPr>
        </p:nvSpPr>
        <p:spPr>
          <a:xfrm>
            <a:off x="433436" y="206716"/>
            <a:ext cx="7243500" cy="428759"/>
          </a:xfrm>
        </p:spPr>
        <p:txBody>
          <a:bodyPr/>
          <a:lstStyle/>
          <a:p>
            <a:r>
              <a:rPr lang="en-US" b="0" kern="1200" dirty="0">
                <a:solidFill>
                  <a:srgbClr val="140F4B"/>
                </a:solidFill>
                <a:latin typeface="Avenir Next World Demi" panose="020B0703020202020204" pitchFamily="34" charset="0"/>
                <a:cs typeface="Avenir Next World Demi" panose="020B0703020202020204" pitchFamily="34" charset="0"/>
              </a:rPr>
              <a:t>Case Study 3 – Company B</a:t>
            </a:r>
            <a:br>
              <a:rPr lang="en-US" b="0" kern="1200" dirty="0">
                <a:solidFill>
                  <a:srgbClr val="140F4B"/>
                </a:solidFill>
                <a:latin typeface="Avenir Next World Demi" panose="020B0703020202020204" pitchFamily="34" charset="0"/>
                <a:cs typeface="Avenir Next World Demi" panose="020B0703020202020204" pitchFamily="34" charset="0"/>
              </a:rPr>
            </a:br>
            <a:endParaRPr lang="en-US" dirty="0"/>
          </a:p>
        </p:txBody>
      </p:sp>
      <p:sp>
        <p:nvSpPr>
          <p:cNvPr id="6" name="Text Placeholder 2">
            <a:extLst>
              <a:ext uri="{FF2B5EF4-FFF2-40B4-BE49-F238E27FC236}">
                <a16:creationId xmlns:a16="http://schemas.microsoft.com/office/drawing/2014/main" id="{241B4F1B-A3BC-13E8-B36D-6928CA0D7D1C}"/>
              </a:ext>
            </a:extLst>
          </p:cNvPr>
          <p:cNvSpPr txBox="1">
            <a:spLocks/>
          </p:cNvSpPr>
          <p:nvPr/>
        </p:nvSpPr>
        <p:spPr>
          <a:xfrm>
            <a:off x="565304" y="671842"/>
            <a:ext cx="5345896"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spcBef>
                <a:spcPts val="2400"/>
              </a:spcBef>
            </a:pPr>
            <a:r>
              <a:rPr lang="en-AU" sz="1200" dirty="0">
                <a:solidFill>
                  <a:srgbClr val="00B050"/>
                </a:solidFill>
              </a:rPr>
              <a:t>Product – Secondary alarm reporting software connecting multiple sensors</a:t>
            </a:r>
          </a:p>
        </p:txBody>
      </p:sp>
      <p:graphicFrame>
        <p:nvGraphicFramePr>
          <p:cNvPr id="13" name="Table 12">
            <a:extLst>
              <a:ext uri="{FF2B5EF4-FFF2-40B4-BE49-F238E27FC236}">
                <a16:creationId xmlns:a16="http://schemas.microsoft.com/office/drawing/2014/main" id="{EC0CA8FD-BC47-4E15-AA88-95D08FDC585E}"/>
              </a:ext>
            </a:extLst>
          </p:cNvPr>
          <p:cNvGraphicFramePr>
            <a:graphicFrameLocks noGrp="1"/>
          </p:cNvGraphicFramePr>
          <p:nvPr>
            <p:extLst>
              <p:ext uri="{D42A27DB-BD31-4B8C-83A1-F6EECF244321}">
                <p14:modId xmlns:p14="http://schemas.microsoft.com/office/powerpoint/2010/main" val="3189968417"/>
              </p:ext>
            </p:extLst>
          </p:nvPr>
        </p:nvGraphicFramePr>
        <p:xfrm>
          <a:off x="1101437" y="1183986"/>
          <a:ext cx="6096000" cy="110236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749166799"/>
                    </a:ext>
                  </a:extLst>
                </a:gridCol>
                <a:gridCol w="1219200">
                  <a:extLst>
                    <a:ext uri="{9D8B030D-6E8A-4147-A177-3AD203B41FA5}">
                      <a16:colId xmlns:a16="http://schemas.microsoft.com/office/drawing/2014/main" val="4047471839"/>
                    </a:ext>
                  </a:extLst>
                </a:gridCol>
                <a:gridCol w="1219200">
                  <a:extLst>
                    <a:ext uri="{9D8B030D-6E8A-4147-A177-3AD203B41FA5}">
                      <a16:colId xmlns:a16="http://schemas.microsoft.com/office/drawing/2014/main" val="2933284381"/>
                    </a:ext>
                  </a:extLst>
                </a:gridCol>
                <a:gridCol w="1219200">
                  <a:extLst>
                    <a:ext uri="{9D8B030D-6E8A-4147-A177-3AD203B41FA5}">
                      <a16:colId xmlns:a16="http://schemas.microsoft.com/office/drawing/2014/main" val="3996212964"/>
                    </a:ext>
                  </a:extLst>
                </a:gridCol>
                <a:gridCol w="1219200">
                  <a:extLst>
                    <a:ext uri="{9D8B030D-6E8A-4147-A177-3AD203B41FA5}">
                      <a16:colId xmlns:a16="http://schemas.microsoft.com/office/drawing/2014/main" val="2901453819"/>
                    </a:ext>
                  </a:extLst>
                </a:gridCol>
              </a:tblGrid>
              <a:tr h="370840">
                <a:tc>
                  <a:txBody>
                    <a:bodyPr/>
                    <a:lstStyle/>
                    <a:p>
                      <a:r>
                        <a:rPr lang="en-AU" dirty="0"/>
                        <a:t>IMDRF Regulator 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B</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C</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D</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E</a:t>
                      </a:r>
                    </a:p>
                    <a:p>
                      <a:endParaRPr lang="en-AU" dirty="0"/>
                    </a:p>
                  </a:txBody>
                  <a:tcPr/>
                </a:tc>
                <a:extLst>
                  <a:ext uri="{0D108BD9-81ED-4DB2-BD59-A6C34878D82A}">
                    <a16:rowId xmlns:a16="http://schemas.microsoft.com/office/drawing/2014/main" val="1685120690"/>
                  </a:ext>
                </a:extLst>
              </a:tr>
              <a:tr h="370840">
                <a:tc>
                  <a:txBody>
                    <a:bodyPr/>
                    <a:lstStyle/>
                    <a:p>
                      <a:r>
                        <a:rPr lang="en-AU" dirty="0"/>
                        <a:t>Class IIb</a:t>
                      </a:r>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II</a:t>
                      </a:r>
                      <a:endParaRPr lang="en-AU" dirty="0"/>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I</a:t>
                      </a:r>
                      <a:endParaRPr lang="en-AU" dirty="0"/>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C</a:t>
                      </a:r>
                      <a:endParaRPr lang="en-AU" dirty="0"/>
                    </a:p>
                  </a:txBody>
                  <a:tcPr/>
                </a:tc>
                <a:tc>
                  <a:txBody>
                    <a:bodyPr/>
                    <a:lstStyle/>
                    <a:p>
                      <a:r>
                        <a:rPr kumimoji="0" lang="en-AU" sz="1400" b="0" i="0" u="none" strike="noStrike" kern="0" cap="none" spc="0" normalizeH="0" baseline="0" noProof="0" dirty="0">
                          <a:ln>
                            <a:noFill/>
                          </a:ln>
                          <a:solidFill>
                            <a:srgbClr val="000000"/>
                          </a:solidFill>
                          <a:effectLst/>
                          <a:uLnTx/>
                          <a:uFillTx/>
                          <a:latin typeface="Arial"/>
                          <a:ea typeface="+mn-ea"/>
                          <a:cs typeface="+mn-cs"/>
                          <a:sym typeface="Arial"/>
                        </a:rPr>
                        <a:t>Class III</a:t>
                      </a:r>
                      <a:endParaRPr lang="en-AU" dirty="0"/>
                    </a:p>
                  </a:txBody>
                  <a:tcPr/>
                </a:tc>
                <a:extLst>
                  <a:ext uri="{0D108BD9-81ED-4DB2-BD59-A6C34878D82A}">
                    <a16:rowId xmlns:a16="http://schemas.microsoft.com/office/drawing/2014/main" val="281408341"/>
                  </a:ext>
                </a:extLst>
              </a:tr>
            </a:tbl>
          </a:graphicData>
        </a:graphic>
      </p:graphicFrame>
      <p:graphicFrame>
        <p:nvGraphicFramePr>
          <p:cNvPr id="14" name="Table 13">
            <a:extLst>
              <a:ext uri="{FF2B5EF4-FFF2-40B4-BE49-F238E27FC236}">
                <a16:creationId xmlns:a16="http://schemas.microsoft.com/office/drawing/2014/main" id="{BDDFB31F-BD08-3CE9-EAD5-F5E3B59EBD42}"/>
              </a:ext>
            </a:extLst>
          </p:cNvPr>
          <p:cNvGraphicFramePr>
            <a:graphicFrameLocks noGrp="1"/>
          </p:cNvGraphicFramePr>
          <p:nvPr>
            <p:extLst>
              <p:ext uri="{D42A27DB-BD31-4B8C-83A1-F6EECF244321}">
                <p14:modId xmlns:p14="http://schemas.microsoft.com/office/powerpoint/2010/main" val="1684466559"/>
              </p:ext>
            </p:extLst>
          </p:nvPr>
        </p:nvGraphicFramePr>
        <p:xfrm>
          <a:off x="699654" y="2322713"/>
          <a:ext cx="7148946" cy="2042160"/>
        </p:xfrm>
        <a:graphic>
          <a:graphicData uri="http://schemas.openxmlformats.org/drawingml/2006/table">
            <a:tbl>
              <a:tblPr firstRow="1" bandRow="1">
                <a:tableStyleId>{5C22544A-7EE6-4342-B048-85BDC9FD1C3A}</a:tableStyleId>
              </a:tblPr>
              <a:tblGrid>
                <a:gridCol w="3255818">
                  <a:extLst>
                    <a:ext uri="{9D8B030D-6E8A-4147-A177-3AD203B41FA5}">
                      <a16:colId xmlns:a16="http://schemas.microsoft.com/office/drawing/2014/main" val="2700260581"/>
                    </a:ext>
                  </a:extLst>
                </a:gridCol>
                <a:gridCol w="1510146">
                  <a:extLst>
                    <a:ext uri="{9D8B030D-6E8A-4147-A177-3AD203B41FA5}">
                      <a16:colId xmlns:a16="http://schemas.microsoft.com/office/drawing/2014/main" val="1518429628"/>
                    </a:ext>
                  </a:extLst>
                </a:gridCol>
                <a:gridCol w="2382982">
                  <a:extLst>
                    <a:ext uri="{9D8B030D-6E8A-4147-A177-3AD203B41FA5}">
                      <a16:colId xmlns:a16="http://schemas.microsoft.com/office/drawing/2014/main" val="2407513238"/>
                    </a:ext>
                  </a:extLst>
                </a:gridCol>
              </a:tblGrid>
              <a:tr h="680364">
                <a:tc>
                  <a:txBody>
                    <a:bodyPr/>
                    <a:lstStyle/>
                    <a:p>
                      <a:r>
                        <a:rPr lang="en-AU" dirty="0"/>
                        <a:t>Reason for differences</a:t>
                      </a:r>
                    </a:p>
                  </a:txBody>
                  <a:tcPr/>
                </a:tc>
                <a:tc>
                  <a:txBody>
                    <a:bodyPr/>
                    <a:lstStyle/>
                    <a:p>
                      <a:r>
                        <a:rPr lang="en-AU" dirty="0"/>
                        <a:t>Impact on evidence requirements</a:t>
                      </a:r>
                    </a:p>
                  </a:txBody>
                  <a:tcPr/>
                </a:tc>
                <a:tc>
                  <a:txBody>
                    <a:bodyPr/>
                    <a:lstStyle/>
                    <a:p>
                      <a:r>
                        <a:rPr lang="en-AU" dirty="0"/>
                        <a:t>Outcome</a:t>
                      </a:r>
                    </a:p>
                  </a:txBody>
                  <a:tcPr/>
                </a:tc>
                <a:extLst>
                  <a:ext uri="{0D108BD9-81ED-4DB2-BD59-A6C34878D82A}">
                    <a16:rowId xmlns:a16="http://schemas.microsoft.com/office/drawing/2014/main" val="2657233342"/>
                  </a:ext>
                </a:extLst>
              </a:tr>
              <a:tr h="121898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000" dirty="0"/>
                        <a:t>Involved aggregation, prioritization, and communication of alarms from multiple primary medical devices to one SaMD, despite the fact that alarm prioritization and escalation criteria are typically established by healthcare providers according to local clinical protocols rather than being predetermined by the manufacturer.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AU" sz="1000" dirty="0"/>
                    </a:p>
                  </a:txBody>
                  <a:tcPr/>
                </a:tc>
                <a:tc>
                  <a:txBody>
                    <a:bodyPr/>
                    <a:lstStyle/>
                    <a:p>
                      <a:r>
                        <a:rPr lang="en-AU" sz="1000" dirty="0"/>
                        <a:t>Required generating different evidence requirements</a:t>
                      </a:r>
                    </a:p>
                  </a:txBody>
                  <a:tcPr/>
                </a:tc>
                <a:tc>
                  <a:txBody>
                    <a:bodyPr/>
                    <a:lstStyle/>
                    <a:p>
                      <a:r>
                        <a:rPr lang="en-AU" dirty="0"/>
                        <a:t>12-month difference in patient access</a:t>
                      </a:r>
                    </a:p>
                  </a:txBody>
                  <a:tcPr/>
                </a:tc>
                <a:extLst>
                  <a:ext uri="{0D108BD9-81ED-4DB2-BD59-A6C34878D82A}">
                    <a16:rowId xmlns:a16="http://schemas.microsoft.com/office/drawing/2014/main" val="1372255672"/>
                  </a:ext>
                </a:extLst>
              </a:tr>
            </a:tbl>
          </a:graphicData>
        </a:graphic>
      </p:graphicFrame>
    </p:spTree>
    <p:extLst>
      <p:ext uri="{BB962C8B-B14F-4D97-AF65-F5344CB8AC3E}">
        <p14:creationId xmlns:p14="http://schemas.microsoft.com/office/powerpoint/2010/main" val="273744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8E541-C04F-4E10-DD86-7FA807613D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3137A1-DA09-9197-F1C6-2F8C57D7BE00}"/>
              </a:ext>
            </a:extLst>
          </p:cNvPr>
          <p:cNvSpPr>
            <a:spLocks noGrp="1"/>
          </p:cNvSpPr>
          <p:nvPr>
            <p:ph type="title"/>
          </p:nvPr>
        </p:nvSpPr>
        <p:spPr>
          <a:xfrm>
            <a:off x="433436" y="206716"/>
            <a:ext cx="7243500" cy="428759"/>
          </a:xfrm>
        </p:spPr>
        <p:txBody>
          <a:bodyPr/>
          <a:lstStyle/>
          <a:p>
            <a:r>
              <a:rPr lang="en-US" b="0" kern="1200" dirty="0">
                <a:solidFill>
                  <a:srgbClr val="140F4B"/>
                </a:solidFill>
                <a:latin typeface="Avenir Next World Demi" panose="020B0703020202020204" pitchFamily="34" charset="0"/>
                <a:cs typeface="Avenir Next World Demi" panose="020B0703020202020204" pitchFamily="34" charset="0"/>
              </a:rPr>
              <a:t>Case Study 4 – Company B</a:t>
            </a:r>
            <a:br>
              <a:rPr lang="en-US" b="0" kern="1200" dirty="0">
                <a:solidFill>
                  <a:srgbClr val="140F4B"/>
                </a:solidFill>
                <a:latin typeface="Avenir Next World Demi" panose="020B0703020202020204" pitchFamily="34" charset="0"/>
                <a:cs typeface="Avenir Next World Demi" panose="020B0703020202020204" pitchFamily="34" charset="0"/>
              </a:rPr>
            </a:br>
            <a:endParaRPr lang="en-US" dirty="0"/>
          </a:p>
        </p:txBody>
      </p:sp>
      <p:sp>
        <p:nvSpPr>
          <p:cNvPr id="6" name="Text Placeholder 2">
            <a:extLst>
              <a:ext uri="{FF2B5EF4-FFF2-40B4-BE49-F238E27FC236}">
                <a16:creationId xmlns:a16="http://schemas.microsoft.com/office/drawing/2014/main" id="{700B5DF6-C46C-28FD-D97B-1AB83CD58AD1}"/>
              </a:ext>
            </a:extLst>
          </p:cNvPr>
          <p:cNvSpPr txBox="1">
            <a:spLocks/>
          </p:cNvSpPr>
          <p:nvPr/>
        </p:nvSpPr>
        <p:spPr>
          <a:xfrm>
            <a:off x="568145" y="601350"/>
            <a:ext cx="5803855"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spcBef>
                <a:spcPts val="2400"/>
              </a:spcBef>
            </a:pPr>
            <a:r>
              <a:rPr lang="en-AU" sz="1200" dirty="0">
                <a:solidFill>
                  <a:srgbClr val="00B050"/>
                </a:solidFill>
              </a:rPr>
              <a:t>Product – Medical Device Data System (MDDS) Software</a:t>
            </a:r>
          </a:p>
        </p:txBody>
      </p:sp>
      <p:graphicFrame>
        <p:nvGraphicFramePr>
          <p:cNvPr id="13" name="Table 12">
            <a:extLst>
              <a:ext uri="{FF2B5EF4-FFF2-40B4-BE49-F238E27FC236}">
                <a16:creationId xmlns:a16="http://schemas.microsoft.com/office/drawing/2014/main" id="{685A1027-CAED-F20C-14A3-E1093F14A0D4}"/>
              </a:ext>
            </a:extLst>
          </p:cNvPr>
          <p:cNvGraphicFramePr>
            <a:graphicFrameLocks noGrp="1"/>
          </p:cNvGraphicFramePr>
          <p:nvPr>
            <p:extLst>
              <p:ext uri="{D42A27DB-BD31-4B8C-83A1-F6EECF244321}">
                <p14:modId xmlns:p14="http://schemas.microsoft.com/office/powerpoint/2010/main" val="1506608012"/>
              </p:ext>
            </p:extLst>
          </p:nvPr>
        </p:nvGraphicFramePr>
        <p:xfrm>
          <a:off x="1191491" y="993200"/>
          <a:ext cx="5043056" cy="1341120"/>
        </p:xfrm>
        <a:graphic>
          <a:graphicData uri="http://schemas.openxmlformats.org/drawingml/2006/table">
            <a:tbl>
              <a:tblPr firstRow="1" bandRow="1">
                <a:tableStyleId>{5C22544A-7EE6-4342-B048-85BDC9FD1C3A}</a:tableStyleId>
              </a:tblPr>
              <a:tblGrid>
                <a:gridCol w="1260764">
                  <a:extLst>
                    <a:ext uri="{9D8B030D-6E8A-4147-A177-3AD203B41FA5}">
                      <a16:colId xmlns:a16="http://schemas.microsoft.com/office/drawing/2014/main" val="2749166799"/>
                    </a:ext>
                  </a:extLst>
                </a:gridCol>
                <a:gridCol w="1260764">
                  <a:extLst>
                    <a:ext uri="{9D8B030D-6E8A-4147-A177-3AD203B41FA5}">
                      <a16:colId xmlns:a16="http://schemas.microsoft.com/office/drawing/2014/main" val="4047471839"/>
                    </a:ext>
                  </a:extLst>
                </a:gridCol>
                <a:gridCol w="1260764">
                  <a:extLst>
                    <a:ext uri="{9D8B030D-6E8A-4147-A177-3AD203B41FA5}">
                      <a16:colId xmlns:a16="http://schemas.microsoft.com/office/drawing/2014/main" val="2933284381"/>
                    </a:ext>
                  </a:extLst>
                </a:gridCol>
                <a:gridCol w="1260764">
                  <a:extLst>
                    <a:ext uri="{9D8B030D-6E8A-4147-A177-3AD203B41FA5}">
                      <a16:colId xmlns:a16="http://schemas.microsoft.com/office/drawing/2014/main" val="3996212964"/>
                    </a:ext>
                  </a:extLst>
                </a:gridCol>
              </a:tblGrid>
              <a:tr h="656043">
                <a:tc>
                  <a:txBody>
                    <a:bodyPr/>
                    <a:lstStyle/>
                    <a:p>
                      <a:r>
                        <a:rPr lang="en-AU" dirty="0"/>
                        <a:t>IMDRF Regulator 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B</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C</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F</a:t>
                      </a:r>
                    </a:p>
                    <a:p>
                      <a:endParaRPr lang="en-AU" dirty="0"/>
                    </a:p>
                  </a:txBody>
                  <a:tcPr/>
                </a:tc>
                <a:extLst>
                  <a:ext uri="{0D108BD9-81ED-4DB2-BD59-A6C34878D82A}">
                    <a16:rowId xmlns:a16="http://schemas.microsoft.com/office/drawing/2014/main" val="1685120690"/>
                  </a:ext>
                </a:extLst>
              </a:tr>
              <a:tr h="546702">
                <a:tc>
                  <a:txBody>
                    <a:bodyPr/>
                    <a:lstStyle/>
                    <a:p>
                      <a:r>
                        <a:rPr lang="en-AU" sz="1000" dirty="0"/>
                        <a:t>Non-Medical Device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000" dirty="0"/>
                        <a:t>Non-Medical Device</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000" dirty="0"/>
                        <a:t>Non-Medical Device</a:t>
                      </a:r>
                    </a:p>
                    <a:p>
                      <a:endParaRPr lang="en-AU" dirty="0"/>
                    </a:p>
                  </a:txBody>
                  <a:tcPr/>
                </a:tc>
                <a:tc>
                  <a:txBody>
                    <a:bodyPr/>
                    <a:lstStyle/>
                    <a:p>
                      <a:r>
                        <a:rPr kumimoji="0" lang="en-AU" sz="1200" b="0" i="0" u="none" strike="noStrike" kern="0" cap="none" spc="0" normalizeH="0" baseline="0" noProof="0" dirty="0">
                          <a:ln>
                            <a:noFill/>
                          </a:ln>
                          <a:solidFill>
                            <a:srgbClr val="000000"/>
                          </a:solidFill>
                          <a:effectLst/>
                          <a:uLnTx/>
                          <a:uFillTx/>
                          <a:latin typeface="Arial"/>
                          <a:ea typeface="+mn-ea"/>
                          <a:cs typeface="+mn-cs"/>
                          <a:sym typeface="Arial"/>
                        </a:rPr>
                        <a:t>Class II</a:t>
                      </a:r>
                      <a:endParaRPr lang="en-AU" sz="1200" dirty="0"/>
                    </a:p>
                  </a:txBody>
                  <a:tcPr/>
                </a:tc>
                <a:extLst>
                  <a:ext uri="{0D108BD9-81ED-4DB2-BD59-A6C34878D82A}">
                    <a16:rowId xmlns:a16="http://schemas.microsoft.com/office/drawing/2014/main" val="281408341"/>
                  </a:ext>
                </a:extLst>
              </a:tr>
            </a:tbl>
          </a:graphicData>
        </a:graphic>
      </p:graphicFrame>
      <p:graphicFrame>
        <p:nvGraphicFramePr>
          <p:cNvPr id="14" name="Table 13">
            <a:extLst>
              <a:ext uri="{FF2B5EF4-FFF2-40B4-BE49-F238E27FC236}">
                <a16:creationId xmlns:a16="http://schemas.microsoft.com/office/drawing/2014/main" id="{82C388CE-7C8F-75E3-C9A5-1F2C5D315C42}"/>
              </a:ext>
            </a:extLst>
          </p:cNvPr>
          <p:cNvGraphicFramePr>
            <a:graphicFrameLocks noGrp="1"/>
          </p:cNvGraphicFramePr>
          <p:nvPr>
            <p:extLst>
              <p:ext uri="{D42A27DB-BD31-4B8C-83A1-F6EECF244321}">
                <p14:modId xmlns:p14="http://schemas.microsoft.com/office/powerpoint/2010/main" val="4055389715"/>
              </p:ext>
            </p:extLst>
          </p:nvPr>
        </p:nvGraphicFramePr>
        <p:xfrm>
          <a:off x="207818" y="2399591"/>
          <a:ext cx="7010400" cy="1889760"/>
        </p:xfrm>
        <a:graphic>
          <a:graphicData uri="http://schemas.openxmlformats.org/drawingml/2006/table">
            <a:tbl>
              <a:tblPr firstRow="1" bandRow="1">
                <a:tableStyleId>{5C22544A-7EE6-4342-B048-85BDC9FD1C3A}</a:tableStyleId>
              </a:tblPr>
              <a:tblGrid>
                <a:gridCol w="3192720">
                  <a:extLst>
                    <a:ext uri="{9D8B030D-6E8A-4147-A177-3AD203B41FA5}">
                      <a16:colId xmlns:a16="http://schemas.microsoft.com/office/drawing/2014/main" val="2700260581"/>
                    </a:ext>
                  </a:extLst>
                </a:gridCol>
                <a:gridCol w="1480879">
                  <a:extLst>
                    <a:ext uri="{9D8B030D-6E8A-4147-A177-3AD203B41FA5}">
                      <a16:colId xmlns:a16="http://schemas.microsoft.com/office/drawing/2014/main" val="1518429628"/>
                    </a:ext>
                  </a:extLst>
                </a:gridCol>
                <a:gridCol w="2336801">
                  <a:extLst>
                    <a:ext uri="{9D8B030D-6E8A-4147-A177-3AD203B41FA5}">
                      <a16:colId xmlns:a16="http://schemas.microsoft.com/office/drawing/2014/main" val="2407513238"/>
                    </a:ext>
                  </a:extLst>
                </a:gridCol>
              </a:tblGrid>
              <a:tr h="609798">
                <a:tc>
                  <a:txBody>
                    <a:bodyPr/>
                    <a:lstStyle/>
                    <a:p>
                      <a:r>
                        <a:rPr lang="en-AU" dirty="0"/>
                        <a:t>Reason for differences</a:t>
                      </a:r>
                    </a:p>
                  </a:txBody>
                  <a:tcPr/>
                </a:tc>
                <a:tc>
                  <a:txBody>
                    <a:bodyPr/>
                    <a:lstStyle/>
                    <a:p>
                      <a:r>
                        <a:rPr lang="en-AU" dirty="0"/>
                        <a:t>Impact on evidence requirements</a:t>
                      </a:r>
                    </a:p>
                  </a:txBody>
                  <a:tcPr/>
                </a:tc>
                <a:tc>
                  <a:txBody>
                    <a:bodyPr/>
                    <a:lstStyle/>
                    <a:p>
                      <a:r>
                        <a:rPr lang="en-AU" dirty="0"/>
                        <a:t>Outcome</a:t>
                      </a:r>
                    </a:p>
                  </a:txBody>
                  <a:tcPr/>
                </a:tc>
                <a:extLst>
                  <a:ext uri="{0D108BD9-81ED-4DB2-BD59-A6C34878D82A}">
                    <a16:rowId xmlns:a16="http://schemas.microsoft.com/office/drawing/2014/main" val="2657233342"/>
                  </a:ext>
                </a:extLst>
              </a:tr>
              <a:tr h="114091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000" b="0" i="0" u="none" strike="noStrike" cap="none" dirty="0">
                          <a:solidFill>
                            <a:schemeClr val="dk1"/>
                          </a:solidFill>
                          <a:effectLst/>
                          <a:latin typeface="+mn-lt"/>
                          <a:ea typeface="+mn-ea"/>
                          <a:cs typeface="+mn-cs"/>
                          <a:sym typeface="Arial"/>
                        </a:rPr>
                        <a:t>MDDS software is classified as medical software as this regulator considers medical device data handling as a medical function.</a:t>
                      </a:r>
                      <a:endParaRPr lang="en-AU" sz="1000" dirty="0"/>
                    </a:p>
                  </a:txBody>
                  <a:tcPr/>
                </a:tc>
                <a:tc>
                  <a:txBody>
                    <a:bodyPr/>
                    <a:lstStyle/>
                    <a:p>
                      <a:r>
                        <a:rPr lang="en-AU" sz="1000" dirty="0"/>
                        <a:t>Technical File with higher level of evidence requiring compliance to regulations is required compared to a non-medical device</a:t>
                      </a:r>
                    </a:p>
                  </a:txBody>
                  <a:tcPr/>
                </a:tc>
                <a:tc>
                  <a:txBody>
                    <a:bodyPr/>
                    <a:lstStyle/>
                    <a:p>
                      <a:r>
                        <a:rPr lang="en-AU" dirty="0"/>
                        <a:t>12-month difference in patient access</a:t>
                      </a:r>
                    </a:p>
                  </a:txBody>
                  <a:tcPr/>
                </a:tc>
                <a:extLst>
                  <a:ext uri="{0D108BD9-81ED-4DB2-BD59-A6C34878D82A}">
                    <a16:rowId xmlns:a16="http://schemas.microsoft.com/office/drawing/2014/main" val="1372255672"/>
                  </a:ext>
                </a:extLst>
              </a:tr>
            </a:tbl>
          </a:graphicData>
        </a:graphic>
      </p:graphicFrame>
    </p:spTree>
    <p:extLst>
      <p:ext uri="{BB962C8B-B14F-4D97-AF65-F5344CB8AC3E}">
        <p14:creationId xmlns:p14="http://schemas.microsoft.com/office/powerpoint/2010/main" val="3052344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01B48-78AF-2B90-F4D9-48DD8FA9243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459EE0-B669-56AF-9C85-5069CA2434D2}"/>
              </a:ext>
            </a:extLst>
          </p:cNvPr>
          <p:cNvSpPr>
            <a:spLocks noGrp="1"/>
          </p:cNvSpPr>
          <p:nvPr>
            <p:ph type="title"/>
          </p:nvPr>
        </p:nvSpPr>
        <p:spPr>
          <a:xfrm>
            <a:off x="433436" y="206716"/>
            <a:ext cx="7243500" cy="428759"/>
          </a:xfrm>
        </p:spPr>
        <p:txBody>
          <a:bodyPr/>
          <a:lstStyle/>
          <a:p>
            <a:r>
              <a:rPr lang="en-US" b="0" kern="1200" dirty="0">
                <a:solidFill>
                  <a:srgbClr val="140F4B"/>
                </a:solidFill>
                <a:latin typeface="Avenir Next World Demi" panose="020B0703020202020204" pitchFamily="34" charset="0"/>
                <a:cs typeface="Avenir Next World Demi" panose="020B0703020202020204" pitchFamily="34" charset="0"/>
              </a:rPr>
              <a:t>Case Study 5 – Company C</a:t>
            </a:r>
            <a:br>
              <a:rPr lang="en-US" b="0" kern="1200" dirty="0">
                <a:solidFill>
                  <a:srgbClr val="140F4B"/>
                </a:solidFill>
                <a:latin typeface="Avenir Next World Demi" panose="020B0703020202020204" pitchFamily="34" charset="0"/>
                <a:cs typeface="Avenir Next World Demi" panose="020B0703020202020204" pitchFamily="34" charset="0"/>
              </a:rPr>
            </a:br>
            <a:endParaRPr lang="en-US" dirty="0"/>
          </a:p>
        </p:txBody>
      </p:sp>
      <p:sp>
        <p:nvSpPr>
          <p:cNvPr id="6" name="Text Placeholder 2">
            <a:extLst>
              <a:ext uri="{FF2B5EF4-FFF2-40B4-BE49-F238E27FC236}">
                <a16:creationId xmlns:a16="http://schemas.microsoft.com/office/drawing/2014/main" id="{90B85FC6-6C79-7AC4-D58B-2CB5080F8585}"/>
              </a:ext>
            </a:extLst>
          </p:cNvPr>
          <p:cNvSpPr txBox="1">
            <a:spLocks/>
          </p:cNvSpPr>
          <p:nvPr/>
        </p:nvSpPr>
        <p:spPr>
          <a:xfrm>
            <a:off x="571854" y="624870"/>
            <a:ext cx="7751345" cy="303058"/>
          </a:xfrm>
          <a:prstGeom prst="rect">
            <a:avLst/>
          </a:prstGeom>
        </p:spPr>
        <p:txBody>
          <a:bodyPr vert="horz" wrap="square" lIns="0" tIns="45720" rIns="0" bIns="45720" rtlCol="0">
            <a:noAutofit/>
          </a:bodyPr>
          <a:lstStyle>
            <a:lvl1pPr marL="0" indent="0" algn="l" defTabSz="1097236" rtl="0" eaLnBrk="1" latinLnBrk="0" hangingPunct="1">
              <a:lnSpc>
                <a:spcPct val="100000"/>
              </a:lnSpc>
              <a:spcBef>
                <a:spcPts val="1200"/>
              </a:spcBef>
              <a:buFont typeface="Arial" panose="020B0604020202020204" pitchFamily="34" charset="0"/>
              <a:buNone/>
              <a:defRPr lang="en-US" sz="1800" b="0" kern="1200" dirty="0">
                <a:solidFill>
                  <a:schemeClr val="bg2"/>
                </a:solidFill>
                <a:latin typeface="Avenir Next World Demi" panose="020B0703020202020204" pitchFamily="34" charset="0"/>
                <a:ea typeface="+mn-ea"/>
                <a:cs typeface="Avenir Next World Demi" panose="020B0703020202020204" pitchFamily="34" charset="0"/>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46" indent="-182873" algn="l" defTabSz="1097236"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18" indent="-182873" algn="l" defTabSz="1097236"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491" indent="-182873" algn="l" defTabSz="1097236"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spcBef>
                <a:spcPts val="2400"/>
              </a:spcBef>
            </a:pPr>
            <a:r>
              <a:rPr lang="en-AU" sz="1200" dirty="0">
                <a:solidFill>
                  <a:srgbClr val="00B050"/>
                </a:solidFill>
              </a:rPr>
              <a:t>Product – Clinical Decision Support Software (CDSS) - Chronic disease follow-up assistant embedded in EHR</a:t>
            </a:r>
          </a:p>
        </p:txBody>
      </p:sp>
      <p:graphicFrame>
        <p:nvGraphicFramePr>
          <p:cNvPr id="13" name="Table 12">
            <a:extLst>
              <a:ext uri="{FF2B5EF4-FFF2-40B4-BE49-F238E27FC236}">
                <a16:creationId xmlns:a16="http://schemas.microsoft.com/office/drawing/2014/main" id="{C5A291A6-2426-65CD-2470-C0542D0256F2}"/>
              </a:ext>
            </a:extLst>
          </p:cNvPr>
          <p:cNvGraphicFramePr>
            <a:graphicFrameLocks noGrp="1"/>
          </p:cNvGraphicFramePr>
          <p:nvPr>
            <p:extLst>
              <p:ext uri="{D42A27DB-BD31-4B8C-83A1-F6EECF244321}">
                <p14:modId xmlns:p14="http://schemas.microsoft.com/office/powerpoint/2010/main" val="3192442519"/>
              </p:ext>
            </p:extLst>
          </p:nvPr>
        </p:nvGraphicFramePr>
        <p:xfrm>
          <a:off x="1191491" y="993200"/>
          <a:ext cx="5043056" cy="1341120"/>
        </p:xfrm>
        <a:graphic>
          <a:graphicData uri="http://schemas.openxmlformats.org/drawingml/2006/table">
            <a:tbl>
              <a:tblPr firstRow="1" bandRow="1">
                <a:tableStyleId>{5C22544A-7EE6-4342-B048-85BDC9FD1C3A}</a:tableStyleId>
              </a:tblPr>
              <a:tblGrid>
                <a:gridCol w="1260764">
                  <a:extLst>
                    <a:ext uri="{9D8B030D-6E8A-4147-A177-3AD203B41FA5}">
                      <a16:colId xmlns:a16="http://schemas.microsoft.com/office/drawing/2014/main" val="2749166799"/>
                    </a:ext>
                  </a:extLst>
                </a:gridCol>
                <a:gridCol w="1260764">
                  <a:extLst>
                    <a:ext uri="{9D8B030D-6E8A-4147-A177-3AD203B41FA5}">
                      <a16:colId xmlns:a16="http://schemas.microsoft.com/office/drawing/2014/main" val="4047471839"/>
                    </a:ext>
                  </a:extLst>
                </a:gridCol>
                <a:gridCol w="1260764">
                  <a:extLst>
                    <a:ext uri="{9D8B030D-6E8A-4147-A177-3AD203B41FA5}">
                      <a16:colId xmlns:a16="http://schemas.microsoft.com/office/drawing/2014/main" val="2933284381"/>
                    </a:ext>
                  </a:extLst>
                </a:gridCol>
                <a:gridCol w="1260764">
                  <a:extLst>
                    <a:ext uri="{9D8B030D-6E8A-4147-A177-3AD203B41FA5}">
                      <a16:colId xmlns:a16="http://schemas.microsoft.com/office/drawing/2014/main" val="3996212964"/>
                    </a:ext>
                  </a:extLst>
                </a:gridCol>
              </a:tblGrid>
              <a:tr h="656043">
                <a:tc>
                  <a:txBody>
                    <a:bodyPr/>
                    <a:lstStyle/>
                    <a:p>
                      <a:r>
                        <a:rPr lang="en-AU" dirty="0"/>
                        <a:t>IMDRF Regulator 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B</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C</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IMDRF Regulator G</a:t>
                      </a:r>
                    </a:p>
                    <a:p>
                      <a:endParaRPr lang="en-AU" dirty="0"/>
                    </a:p>
                  </a:txBody>
                  <a:tcPr/>
                </a:tc>
                <a:extLst>
                  <a:ext uri="{0D108BD9-81ED-4DB2-BD59-A6C34878D82A}">
                    <a16:rowId xmlns:a16="http://schemas.microsoft.com/office/drawing/2014/main" val="1685120690"/>
                  </a:ext>
                </a:extLst>
              </a:tr>
              <a:tr h="546702">
                <a:tc>
                  <a:txBody>
                    <a:bodyPr/>
                    <a:lstStyle/>
                    <a:p>
                      <a:r>
                        <a:rPr lang="en-AU" sz="1000" dirty="0"/>
                        <a:t>Exempt CDSS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000" dirty="0"/>
                        <a:t>Non-Medical Device</a:t>
                      </a:r>
                    </a:p>
                    <a:p>
                      <a:endParaRPr lang="en-AU"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000" dirty="0"/>
                        <a:t>Non-Medical Device</a:t>
                      </a:r>
                    </a:p>
                    <a:p>
                      <a:endParaRPr lang="en-AU" dirty="0"/>
                    </a:p>
                  </a:txBody>
                  <a:tcPr/>
                </a:tc>
                <a:tc>
                  <a:txBody>
                    <a:bodyPr/>
                    <a:lstStyle/>
                    <a:p>
                      <a:r>
                        <a:rPr kumimoji="0" lang="en-AU" sz="1200" b="0" i="0" u="none" strike="noStrike" kern="0" cap="none" spc="0" normalizeH="0" baseline="0" noProof="0" dirty="0">
                          <a:ln>
                            <a:noFill/>
                          </a:ln>
                          <a:solidFill>
                            <a:srgbClr val="000000"/>
                          </a:solidFill>
                          <a:effectLst/>
                          <a:uLnTx/>
                          <a:uFillTx/>
                          <a:latin typeface="Arial"/>
                          <a:ea typeface="+mn-ea"/>
                          <a:cs typeface="+mn-cs"/>
                          <a:sym typeface="Arial"/>
                        </a:rPr>
                        <a:t>Class II</a:t>
                      </a:r>
                      <a:endParaRPr lang="en-AU" sz="1200" dirty="0"/>
                    </a:p>
                  </a:txBody>
                  <a:tcPr/>
                </a:tc>
                <a:extLst>
                  <a:ext uri="{0D108BD9-81ED-4DB2-BD59-A6C34878D82A}">
                    <a16:rowId xmlns:a16="http://schemas.microsoft.com/office/drawing/2014/main" val="281408341"/>
                  </a:ext>
                </a:extLst>
              </a:tr>
            </a:tbl>
          </a:graphicData>
        </a:graphic>
      </p:graphicFrame>
      <p:graphicFrame>
        <p:nvGraphicFramePr>
          <p:cNvPr id="14" name="Table 13">
            <a:extLst>
              <a:ext uri="{FF2B5EF4-FFF2-40B4-BE49-F238E27FC236}">
                <a16:creationId xmlns:a16="http://schemas.microsoft.com/office/drawing/2014/main" id="{62B66FD1-7664-7DB9-B187-CBD5F886BB45}"/>
              </a:ext>
            </a:extLst>
          </p:cNvPr>
          <p:cNvGraphicFramePr>
            <a:graphicFrameLocks noGrp="1"/>
          </p:cNvGraphicFramePr>
          <p:nvPr>
            <p:extLst>
              <p:ext uri="{D42A27DB-BD31-4B8C-83A1-F6EECF244321}">
                <p14:modId xmlns:p14="http://schemas.microsoft.com/office/powerpoint/2010/main" val="3237179831"/>
              </p:ext>
            </p:extLst>
          </p:nvPr>
        </p:nvGraphicFramePr>
        <p:xfrm>
          <a:off x="1191490" y="2399592"/>
          <a:ext cx="5043056" cy="2042160"/>
        </p:xfrm>
        <a:graphic>
          <a:graphicData uri="http://schemas.openxmlformats.org/drawingml/2006/table">
            <a:tbl>
              <a:tblPr firstRow="1" bandRow="1">
                <a:tableStyleId>{5C22544A-7EE6-4342-B048-85BDC9FD1C3A}</a:tableStyleId>
              </a:tblPr>
              <a:tblGrid>
                <a:gridCol w="2296740">
                  <a:extLst>
                    <a:ext uri="{9D8B030D-6E8A-4147-A177-3AD203B41FA5}">
                      <a16:colId xmlns:a16="http://schemas.microsoft.com/office/drawing/2014/main" val="2700260581"/>
                    </a:ext>
                  </a:extLst>
                </a:gridCol>
                <a:gridCol w="1471697">
                  <a:extLst>
                    <a:ext uri="{9D8B030D-6E8A-4147-A177-3AD203B41FA5}">
                      <a16:colId xmlns:a16="http://schemas.microsoft.com/office/drawing/2014/main" val="1518429628"/>
                    </a:ext>
                  </a:extLst>
                </a:gridCol>
                <a:gridCol w="1274619">
                  <a:extLst>
                    <a:ext uri="{9D8B030D-6E8A-4147-A177-3AD203B41FA5}">
                      <a16:colId xmlns:a16="http://schemas.microsoft.com/office/drawing/2014/main" val="2407513238"/>
                    </a:ext>
                  </a:extLst>
                </a:gridCol>
              </a:tblGrid>
              <a:tr h="606372">
                <a:tc>
                  <a:txBody>
                    <a:bodyPr/>
                    <a:lstStyle/>
                    <a:p>
                      <a:r>
                        <a:rPr lang="en-AU" dirty="0"/>
                        <a:t>Reason for differences</a:t>
                      </a:r>
                    </a:p>
                  </a:txBody>
                  <a:tcPr/>
                </a:tc>
                <a:tc>
                  <a:txBody>
                    <a:bodyPr/>
                    <a:lstStyle/>
                    <a:p>
                      <a:r>
                        <a:rPr lang="en-AU" dirty="0"/>
                        <a:t>Impact on evidence requirements</a:t>
                      </a:r>
                    </a:p>
                  </a:txBody>
                  <a:tcPr/>
                </a:tc>
                <a:tc>
                  <a:txBody>
                    <a:bodyPr/>
                    <a:lstStyle/>
                    <a:p>
                      <a:r>
                        <a:rPr lang="en-AU" dirty="0"/>
                        <a:t>Outcome</a:t>
                      </a:r>
                    </a:p>
                  </a:txBody>
                  <a:tcPr/>
                </a:tc>
                <a:extLst>
                  <a:ext uri="{0D108BD9-81ED-4DB2-BD59-A6C34878D82A}">
                    <a16:rowId xmlns:a16="http://schemas.microsoft.com/office/drawing/2014/main" val="2657233342"/>
                  </a:ext>
                </a:extLst>
              </a:tr>
              <a:tr h="121274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000" b="0" i="0" u="none" strike="noStrike" cap="none" dirty="0">
                          <a:solidFill>
                            <a:schemeClr val="dk1"/>
                          </a:solidFill>
                          <a:effectLst/>
                          <a:latin typeface="+mn-lt"/>
                          <a:ea typeface="+mn-ea"/>
                          <a:cs typeface="+mn-cs"/>
                          <a:sym typeface="Arial"/>
                        </a:rPr>
                        <a:t>The software provides information used to take decisions with diagnosis or therapeutic purposes, the baseline classification is Class IIa</a:t>
                      </a:r>
                      <a:endParaRPr lang="en-AU" sz="1000" b="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1000" dirty="0"/>
                        <a:t>Technical File with higher level of evidence requiring compliance to regulations is required compared to a non-medical device</a:t>
                      </a:r>
                    </a:p>
                    <a:p>
                      <a:endParaRPr lang="en-AU" sz="10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dirty="0"/>
                        <a:t>12-month difference in patient access</a:t>
                      </a:r>
                    </a:p>
                    <a:p>
                      <a:endParaRPr lang="en-AU" dirty="0"/>
                    </a:p>
                  </a:txBody>
                  <a:tcPr/>
                </a:tc>
                <a:extLst>
                  <a:ext uri="{0D108BD9-81ED-4DB2-BD59-A6C34878D82A}">
                    <a16:rowId xmlns:a16="http://schemas.microsoft.com/office/drawing/2014/main" val="1372255672"/>
                  </a:ext>
                </a:extLst>
              </a:tr>
            </a:tbl>
          </a:graphicData>
        </a:graphic>
      </p:graphicFrame>
    </p:spTree>
    <p:extLst>
      <p:ext uri="{BB962C8B-B14F-4D97-AF65-F5344CB8AC3E}">
        <p14:creationId xmlns:p14="http://schemas.microsoft.com/office/powerpoint/2010/main" val="3511719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33C0F-2692-F9E2-AC7F-499972133B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D8A09C-465B-83CE-4D76-2A3C8FC40BA1}"/>
              </a:ext>
            </a:extLst>
          </p:cNvPr>
          <p:cNvSpPr>
            <a:spLocks noGrp="1"/>
          </p:cNvSpPr>
          <p:nvPr>
            <p:ph type="title"/>
          </p:nvPr>
        </p:nvSpPr>
        <p:spPr>
          <a:xfrm>
            <a:off x="433436" y="206716"/>
            <a:ext cx="7243500" cy="428759"/>
          </a:xfrm>
        </p:spPr>
        <p:txBody>
          <a:bodyPr/>
          <a:lstStyle/>
          <a:p>
            <a:r>
              <a:rPr lang="en-US" b="0" kern="1200" dirty="0">
                <a:solidFill>
                  <a:srgbClr val="140F4B"/>
                </a:solidFill>
                <a:latin typeface="Avenir Next World Demi" panose="020B0703020202020204" pitchFamily="34" charset="0"/>
                <a:cs typeface="Avenir Next World Demi" panose="020B0703020202020204" pitchFamily="34" charset="0"/>
              </a:rPr>
              <a:t>Theme arising from the Case Studies</a:t>
            </a:r>
            <a:br>
              <a:rPr lang="en-US" b="0" kern="1200" dirty="0">
                <a:solidFill>
                  <a:srgbClr val="140F4B"/>
                </a:solidFill>
                <a:latin typeface="Avenir Next World Demi" panose="020B0703020202020204" pitchFamily="34" charset="0"/>
                <a:cs typeface="Avenir Next World Demi" panose="020B0703020202020204" pitchFamily="34" charset="0"/>
              </a:rPr>
            </a:br>
            <a:endParaRPr lang="en-US" dirty="0"/>
          </a:p>
        </p:txBody>
      </p:sp>
      <p:sp>
        <p:nvSpPr>
          <p:cNvPr id="25" name="Oval 24">
            <a:extLst>
              <a:ext uri="{FF2B5EF4-FFF2-40B4-BE49-F238E27FC236}">
                <a16:creationId xmlns:a16="http://schemas.microsoft.com/office/drawing/2014/main" id="{40874D87-12A5-1698-7E9C-1C670B0902A8}"/>
              </a:ext>
            </a:extLst>
          </p:cNvPr>
          <p:cNvSpPr>
            <a:spLocks/>
          </p:cNvSpPr>
          <p:nvPr/>
        </p:nvSpPr>
        <p:spPr>
          <a:xfrm>
            <a:off x="416600" y="1653962"/>
            <a:ext cx="1554480" cy="1554480"/>
          </a:xfrm>
          <a:prstGeom prst="ellipse">
            <a:avLst/>
          </a:prstGeom>
          <a:solidFill>
            <a:srgbClr val="1010EB"/>
          </a:solidFill>
          <a:ln w="25400" cap="flat" cmpd="sng" algn="ctr">
            <a:noFill/>
            <a:prstDash val="sysDot"/>
            <a:miter lim="800000"/>
          </a:ln>
          <a:effectLst/>
        </p:spPr>
        <p:txBody>
          <a:bodyPr wrap="none" lIns="137160" tIns="137160" rIns="137160" bIns="13716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panose="020B0503020202020204" pitchFamily="34" charset="0"/>
                <a:ea typeface="+mn-ea"/>
                <a:cs typeface="Avenir Next World" panose="020B0503020202020204" pitchFamily="34" charset="0"/>
              </a:rPr>
              <a:t>Uncertainty/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panose="020B0503020202020204" pitchFamily="34" charset="0"/>
                <a:ea typeface="+mn-ea"/>
                <a:cs typeface="Avenir Next World" panose="020B0503020202020204" pitchFamily="34" charset="0"/>
              </a:rPr>
              <a:t>confusion</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panose="020B0503020202020204" pitchFamily="34" charset="0"/>
                <a:ea typeface="+mn-ea"/>
                <a:cs typeface="Avenir Next World" panose="020B0503020202020204" pitchFamily="34" charset="0"/>
              </a:rPr>
              <a:t>around level of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panose="020B0503020202020204" pitchFamily="34" charset="0"/>
                <a:ea typeface="+mn-ea"/>
                <a:cs typeface="Avenir Next World" panose="020B0503020202020204" pitchFamily="34" charset="0"/>
              </a:rPr>
              <a:t>evidence</a:t>
            </a:r>
          </a:p>
        </p:txBody>
      </p:sp>
      <p:sp>
        <p:nvSpPr>
          <p:cNvPr id="26" name="Arc 25">
            <a:extLst>
              <a:ext uri="{FF2B5EF4-FFF2-40B4-BE49-F238E27FC236}">
                <a16:creationId xmlns:a16="http://schemas.microsoft.com/office/drawing/2014/main" id="{929D85C6-84D1-9303-ACD4-4379EA2E9B58}"/>
              </a:ext>
              <a:ext uri="{C183D7F6-B498-43B3-948B-1728B52AA6E4}">
                <adec:decorative xmlns:adec="http://schemas.microsoft.com/office/drawing/2017/decorative" val="1"/>
              </a:ext>
            </a:extLst>
          </p:cNvPr>
          <p:cNvSpPr/>
          <p:nvPr/>
        </p:nvSpPr>
        <p:spPr>
          <a:xfrm>
            <a:off x="1468112" y="1444644"/>
            <a:ext cx="1708356" cy="1738712"/>
          </a:xfrm>
          <a:prstGeom prst="arc">
            <a:avLst>
              <a:gd name="adj1" fmla="val 13430995"/>
              <a:gd name="adj2" fmla="val 19281808"/>
            </a:avLst>
          </a:prstGeom>
          <a:noFill/>
          <a:ln w="31750" cap="rnd" cmpd="sng" algn="ctr">
            <a:solidFill>
              <a:srgbClr val="1010EB"/>
            </a:solidFill>
            <a:prstDash val="sysDot"/>
            <a:miter lim="800000"/>
            <a:tailEnd type="arrow" w="med" len="med"/>
          </a:ln>
          <a:effectLst/>
        </p:spPr>
        <p:txBody>
          <a:bodyPr lIns="137160" tIns="137160" rIns="137160" bIns="13716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venir Next World Thin" panose="020B0303020202020204" pitchFamily="34" charset="0"/>
              <a:ea typeface="+mn-ea"/>
              <a:cs typeface="Avenir Next World Thin" panose="020B0303020202020204" pitchFamily="34" charset="0"/>
            </a:endParaRPr>
          </a:p>
        </p:txBody>
      </p:sp>
      <p:sp>
        <p:nvSpPr>
          <p:cNvPr id="27" name="Oval 26">
            <a:extLst>
              <a:ext uri="{FF2B5EF4-FFF2-40B4-BE49-F238E27FC236}">
                <a16:creationId xmlns:a16="http://schemas.microsoft.com/office/drawing/2014/main" id="{5DE3FE2C-FC4F-DA66-4EFD-3007AF911D2A}"/>
              </a:ext>
            </a:extLst>
          </p:cNvPr>
          <p:cNvSpPr>
            <a:spLocks/>
          </p:cNvSpPr>
          <p:nvPr/>
        </p:nvSpPr>
        <p:spPr>
          <a:xfrm>
            <a:off x="2731408" y="1653962"/>
            <a:ext cx="1554480" cy="1554480"/>
          </a:xfrm>
          <a:prstGeom prst="ellipse">
            <a:avLst/>
          </a:prstGeom>
          <a:solidFill>
            <a:srgbClr val="1010EB"/>
          </a:solidFill>
          <a:ln w="25400" cap="flat" cmpd="sng" algn="ctr">
            <a:noFill/>
            <a:prstDash val="sysDot"/>
            <a:miter lim="800000"/>
          </a:ln>
          <a:effectLst/>
        </p:spPr>
        <p:txBody>
          <a:bodyPr wrap="none" lIns="137160" tIns="137160" rIns="137160" bIns="13716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Raising the bar</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for evidence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requirements</a:t>
            </a:r>
          </a:p>
        </p:txBody>
      </p:sp>
      <p:sp>
        <p:nvSpPr>
          <p:cNvPr id="28" name="Arc 27">
            <a:extLst>
              <a:ext uri="{FF2B5EF4-FFF2-40B4-BE49-F238E27FC236}">
                <a16:creationId xmlns:a16="http://schemas.microsoft.com/office/drawing/2014/main" id="{66A2ABCD-32D2-8145-611E-6891C9203D39}"/>
              </a:ext>
              <a:ext uri="{C183D7F6-B498-43B3-948B-1728B52AA6E4}">
                <adec:decorative xmlns:adec="http://schemas.microsoft.com/office/drawing/2017/decorative" val="1"/>
              </a:ext>
            </a:extLst>
          </p:cNvPr>
          <p:cNvSpPr/>
          <p:nvPr/>
        </p:nvSpPr>
        <p:spPr>
          <a:xfrm>
            <a:off x="5942944" y="1566949"/>
            <a:ext cx="1708356" cy="1738712"/>
          </a:xfrm>
          <a:prstGeom prst="arc">
            <a:avLst>
              <a:gd name="adj1" fmla="val 13729220"/>
              <a:gd name="adj2" fmla="val 18982457"/>
            </a:avLst>
          </a:prstGeom>
          <a:noFill/>
          <a:ln w="31750" cap="rnd" cmpd="sng" algn="ctr">
            <a:solidFill>
              <a:srgbClr val="1010EB"/>
            </a:solidFill>
            <a:prstDash val="sysDot"/>
            <a:miter lim="800000"/>
            <a:tailEnd type="arrow" w="med" len="med"/>
          </a:ln>
          <a:effectLst/>
        </p:spPr>
        <p:txBody>
          <a:bodyPr lIns="137160" tIns="137160" rIns="137160" bIns="13716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venir Next World Thin" panose="020B0303020202020204" pitchFamily="34" charset="0"/>
              <a:ea typeface="+mn-ea"/>
              <a:cs typeface="Avenir Next World Thin" panose="020B0303020202020204" pitchFamily="34" charset="0"/>
            </a:endParaRPr>
          </a:p>
        </p:txBody>
      </p:sp>
      <p:sp>
        <p:nvSpPr>
          <p:cNvPr id="29" name="Oval 28">
            <a:extLst>
              <a:ext uri="{FF2B5EF4-FFF2-40B4-BE49-F238E27FC236}">
                <a16:creationId xmlns:a16="http://schemas.microsoft.com/office/drawing/2014/main" id="{825A7B4A-6850-CC0A-5710-FC87A4FA1F23}"/>
              </a:ext>
            </a:extLst>
          </p:cNvPr>
          <p:cNvSpPr>
            <a:spLocks/>
          </p:cNvSpPr>
          <p:nvPr/>
        </p:nvSpPr>
        <p:spPr>
          <a:xfrm>
            <a:off x="4866844" y="1653962"/>
            <a:ext cx="1554480" cy="1554480"/>
          </a:xfrm>
          <a:prstGeom prst="ellipse">
            <a:avLst/>
          </a:prstGeom>
          <a:solidFill>
            <a:srgbClr val="1010EB"/>
          </a:solidFill>
          <a:ln w="25400" cap="flat" cmpd="sng" algn="ctr">
            <a:noFill/>
            <a:prstDash val="sysDot"/>
            <a:miter lim="800000"/>
          </a:ln>
          <a:effectLst/>
        </p:spPr>
        <p:txBody>
          <a:bodyPr wrap="none" lIns="137160" tIns="137160" rIns="137160" bIns="13716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Add in new +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inexperienced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manufacturers for</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SaMD</a:t>
            </a:r>
          </a:p>
        </p:txBody>
      </p:sp>
      <p:sp>
        <p:nvSpPr>
          <p:cNvPr id="30" name="Arc 29">
            <a:extLst>
              <a:ext uri="{FF2B5EF4-FFF2-40B4-BE49-F238E27FC236}">
                <a16:creationId xmlns:a16="http://schemas.microsoft.com/office/drawing/2014/main" id="{1EEE174A-0D1B-B77D-9CA0-F9F614CE8783}"/>
              </a:ext>
              <a:ext uri="{C183D7F6-B498-43B3-948B-1728B52AA6E4}">
                <adec:decorative xmlns:adec="http://schemas.microsoft.com/office/drawing/2017/decorative" val="1"/>
              </a:ext>
            </a:extLst>
          </p:cNvPr>
          <p:cNvSpPr/>
          <p:nvPr/>
        </p:nvSpPr>
        <p:spPr>
          <a:xfrm rot="10800000" flipH="1">
            <a:off x="3751399" y="1624420"/>
            <a:ext cx="1708356" cy="1738712"/>
          </a:xfrm>
          <a:prstGeom prst="arc">
            <a:avLst>
              <a:gd name="adj1" fmla="val 13622945"/>
              <a:gd name="adj2" fmla="val 18828455"/>
            </a:avLst>
          </a:prstGeom>
          <a:noFill/>
          <a:ln w="31750" cap="rnd" cmpd="sng" algn="ctr">
            <a:solidFill>
              <a:srgbClr val="1010EB"/>
            </a:solidFill>
            <a:prstDash val="sysDot"/>
            <a:miter lim="800000"/>
            <a:tailEnd type="arrow" w="med" len="med"/>
          </a:ln>
          <a:effectLst/>
        </p:spPr>
        <p:txBody>
          <a:bodyPr lIns="137160" tIns="137160" rIns="137160" bIns="13716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venir Next World Thin" panose="020B0303020202020204" pitchFamily="34" charset="0"/>
              <a:ea typeface="+mn-ea"/>
              <a:cs typeface="Avenir Next World Thin" panose="020B0303020202020204" pitchFamily="34" charset="0"/>
            </a:endParaRPr>
          </a:p>
        </p:txBody>
      </p:sp>
      <p:sp>
        <p:nvSpPr>
          <p:cNvPr id="31" name="Oval 30">
            <a:extLst>
              <a:ext uri="{FF2B5EF4-FFF2-40B4-BE49-F238E27FC236}">
                <a16:creationId xmlns:a16="http://schemas.microsoft.com/office/drawing/2014/main" id="{FD0B36D0-9EE8-5C97-A30D-8D9ADFC5C862}"/>
              </a:ext>
            </a:extLst>
          </p:cNvPr>
          <p:cNvSpPr>
            <a:spLocks/>
          </p:cNvSpPr>
          <p:nvPr/>
        </p:nvSpPr>
        <p:spPr>
          <a:xfrm>
            <a:off x="7230827" y="1653962"/>
            <a:ext cx="1554480" cy="1554480"/>
          </a:xfrm>
          <a:prstGeom prst="ellipse">
            <a:avLst/>
          </a:prstGeom>
          <a:solidFill>
            <a:srgbClr val="3C3C3C">
              <a:lumMod val="60000"/>
              <a:lumOff val="40000"/>
            </a:srgbClr>
          </a:solidFill>
          <a:ln w="25400" cap="flat" cmpd="sng" algn="ctr">
            <a:noFill/>
            <a:prstDash val="sysDot"/>
            <a:miter lim="800000"/>
          </a:ln>
          <a:effectLst/>
        </p:spPr>
        <p:txBody>
          <a:bodyPr wrap="none" lIns="137160" tIns="137160" rIns="137160" bIns="13716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Delayed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Avenir Next World"/>
                <a:ea typeface="+mn-ea"/>
                <a:cs typeface="Avenir Next World Thin" panose="020B0303020202020204" pitchFamily="34" charset="0"/>
              </a:rPr>
              <a:t>patient access</a:t>
            </a:r>
          </a:p>
        </p:txBody>
      </p:sp>
    </p:spTree>
    <p:extLst>
      <p:ext uri="{BB962C8B-B14F-4D97-AF65-F5344CB8AC3E}">
        <p14:creationId xmlns:p14="http://schemas.microsoft.com/office/powerpoint/2010/main" val="4047859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23DCD-43DD-CA4A-D0C4-F15C17E411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0820C1-4009-A542-8A8F-F3907A11E26E}"/>
              </a:ext>
            </a:extLst>
          </p:cNvPr>
          <p:cNvSpPr>
            <a:spLocks noGrp="1"/>
          </p:cNvSpPr>
          <p:nvPr>
            <p:ph type="title"/>
          </p:nvPr>
        </p:nvSpPr>
        <p:spPr>
          <a:xfrm>
            <a:off x="270165" y="951875"/>
            <a:ext cx="8806380" cy="951933"/>
          </a:xfrm>
        </p:spPr>
        <p:txBody>
          <a:bodyPr>
            <a:normAutofit/>
          </a:bodyPr>
          <a:lstStyle/>
          <a:p>
            <a:r>
              <a:rPr lang="en-US" sz="2800" dirty="0"/>
              <a:t>Path Forward and Opportunities for Convergence</a:t>
            </a:r>
          </a:p>
        </p:txBody>
      </p:sp>
    </p:spTree>
    <p:extLst>
      <p:ext uri="{BB962C8B-B14F-4D97-AF65-F5344CB8AC3E}">
        <p14:creationId xmlns:p14="http://schemas.microsoft.com/office/powerpoint/2010/main" val="254045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8A0F1-AB8A-422A-214D-B25372C086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91B13A-02A7-E148-6259-F76CB9A9D3EC}"/>
              </a:ext>
            </a:extLst>
          </p:cNvPr>
          <p:cNvSpPr>
            <a:spLocks noGrp="1"/>
          </p:cNvSpPr>
          <p:nvPr>
            <p:ph type="title"/>
          </p:nvPr>
        </p:nvSpPr>
        <p:spPr>
          <a:xfrm>
            <a:off x="433436" y="206716"/>
            <a:ext cx="7243500" cy="428759"/>
          </a:xfrm>
        </p:spPr>
        <p:txBody>
          <a:bodyPr/>
          <a:lstStyle/>
          <a:p>
            <a:r>
              <a:rPr lang="en-US" dirty="0"/>
              <a:t>Opportunities for Convergence</a:t>
            </a:r>
          </a:p>
        </p:txBody>
      </p:sp>
      <p:pic>
        <p:nvPicPr>
          <p:cNvPr id="9" name="Picture 8">
            <a:extLst>
              <a:ext uri="{FF2B5EF4-FFF2-40B4-BE49-F238E27FC236}">
                <a16:creationId xmlns:a16="http://schemas.microsoft.com/office/drawing/2014/main" id="{E25B425D-64A8-AB8B-7ADA-4375710339E3}"/>
              </a:ext>
            </a:extLst>
          </p:cNvPr>
          <p:cNvPicPr>
            <a:picLocks noChangeAspect="1"/>
          </p:cNvPicPr>
          <p:nvPr/>
        </p:nvPicPr>
        <p:blipFill>
          <a:blip r:embed="rId3"/>
          <a:stretch>
            <a:fillRect/>
          </a:stretch>
        </p:blipFill>
        <p:spPr>
          <a:xfrm flipH="1">
            <a:off x="661892" y="997850"/>
            <a:ext cx="530434" cy="3008314"/>
          </a:xfrm>
          <a:prstGeom prst="rect">
            <a:avLst/>
          </a:prstGeom>
        </p:spPr>
      </p:pic>
      <p:sp>
        <p:nvSpPr>
          <p:cNvPr id="2" name="Content Placeholder 3">
            <a:extLst>
              <a:ext uri="{FF2B5EF4-FFF2-40B4-BE49-F238E27FC236}">
                <a16:creationId xmlns:a16="http://schemas.microsoft.com/office/drawing/2014/main" id="{01533445-B9D2-52A2-C919-E6692EE8DACC}"/>
              </a:ext>
            </a:extLst>
          </p:cNvPr>
          <p:cNvSpPr txBox="1">
            <a:spLocks/>
          </p:cNvSpPr>
          <p:nvPr/>
        </p:nvSpPr>
        <p:spPr>
          <a:xfrm>
            <a:off x="1231072" y="997850"/>
            <a:ext cx="7393735" cy="314779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100" dirty="0">
                <a:solidFill>
                  <a:schemeClr val="tx1">
                    <a:lumMod val="75000"/>
                    <a:lumOff val="25000"/>
                  </a:schemeClr>
                </a:solidFill>
                <a:latin typeface="Avenir Next World Demi" panose="020B0703020202020204" pitchFamily="34" charset="0"/>
                <a:cs typeface="Avenir Next World Demi" panose="020B0703020202020204" pitchFamily="34" charset="0"/>
              </a:rPr>
              <a:t>Practice reliance despite classification differences</a:t>
            </a:r>
          </a:p>
          <a:p>
            <a:r>
              <a:rPr lang="en-US" sz="1050" dirty="0">
                <a:solidFill>
                  <a:schemeClr val="tx1">
                    <a:lumMod val="75000"/>
                    <a:lumOff val="25000"/>
                  </a:schemeClr>
                </a:solidFill>
              </a:rPr>
              <a:t>Support regulatory reliance when software characterization and supporting evidence are comparable, even if device classifications differ across jurisdictions, to reduce duplication while maintaining appropriate regulatory oversight.</a:t>
            </a:r>
          </a:p>
          <a:p>
            <a:endParaRPr lang="en-US" dirty="0">
              <a:solidFill>
                <a:schemeClr val="tx1">
                  <a:lumMod val="75000"/>
                  <a:lumOff val="25000"/>
                </a:schemeClr>
              </a:solidFill>
            </a:endParaRPr>
          </a:p>
          <a:p>
            <a:r>
              <a:rPr lang="en-US" sz="1100" dirty="0">
                <a:solidFill>
                  <a:schemeClr val="tx1">
                    <a:lumMod val="75000"/>
                    <a:lumOff val="25000"/>
                  </a:schemeClr>
                </a:solidFill>
                <a:latin typeface="Avenir Next World Demi" panose="020B0703020202020204" pitchFamily="34" charset="0"/>
                <a:cs typeface="Avenir Next World Demi" panose="020B0703020202020204" pitchFamily="34" charset="0"/>
              </a:rPr>
              <a:t>Shift the focus from classification to evidence</a:t>
            </a:r>
          </a:p>
          <a:p>
            <a:r>
              <a:rPr lang="en-US" sz="1050" dirty="0">
                <a:solidFill>
                  <a:schemeClr val="tx1">
                    <a:lumMod val="75000"/>
                    <a:lumOff val="25000"/>
                  </a:schemeClr>
                </a:solidFill>
              </a:rPr>
              <a:t>Promote flexible, risk-based reliance frameworks that evaluate the quality and relevance of the manufacturer's evidence based on the software-specific risk characterization, rather than relying solely on device classification.</a:t>
            </a:r>
          </a:p>
          <a:p>
            <a:r>
              <a:rPr lang="en-AU" sz="1050" dirty="0">
                <a:solidFill>
                  <a:schemeClr val="tx1">
                    <a:lumMod val="75000"/>
                    <a:lumOff val="25000"/>
                  </a:schemeClr>
                </a:solidFill>
              </a:rPr>
              <a:t>software that independently interprets clinical data or drives clinical actions may warrant higher classification; a </a:t>
            </a:r>
            <a:r>
              <a:rPr lang="en-AU" sz="1050" b="1" dirty="0">
                <a:solidFill>
                  <a:schemeClr val="tx1">
                    <a:lumMod val="75000"/>
                    <a:lumOff val="25000"/>
                  </a:schemeClr>
                </a:solidFill>
              </a:rPr>
              <a:t>distinction should be made for systems that operate using healthcare provider-defined rules and workflows.</a:t>
            </a:r>
            <a:endParaRPr lang="en-US" sz="1050" b="1" dirty="0">
              <a:solidFill>
                <a:schemeClr val="tx1">
                  <a:lumMod val="75000"/>
                  <a:lumOff val="25000"/>
                </a:schemeClr>
              </a:solidFill>
            </a:endParaRPr>
          </a:p>
          <a:p>
            <a:endParaRPr lang="en-US" dirty="0">
              <a:solidFill>
                <a:schemeClr val="tx1">
                  <a:lumMod val="75000"/>
                  <a:lumOff val="25000"/>
                </a:schemeClr>
              </a:solidFill>
            </a:endParaRPr>
          </a:p>
          <a:p>
            <a:r>
              <a:rPr lang="en-US" sz="1100" dirty="0">
                <a:solidFill>
                  <a:schemeClr val="tx1">
                    <a:lumMod val="75000"/>
                    <a:lumOff val="25000"/>
                  </a:schemeClr>
                </a:solidFill>
                <a:latin typeface="Avenir Next World Demi" panose="020B0703020202020204" pitchFamily="34" charset="0"/>
                <a:cs typeface="Avenir Next World Demi" panose="020B0703020202020204" pitchFamily="34" charset="0"/>
              </a:rPr>
              <a:t>Define pathways to bridge classification gaps</a:t>
            </a:r>
          </a:p>
          <a:p>
            <a:r>
              <a:rPr lang="en-US" sz="1050" dirty="0">
                <a:solidFill>
                  <a:schemeClr val="tx1">
                    <a:lumMod val="75000"/>
                    <a:lumOff val="25000"/>
                  </a:schemeClr>
                </a:solidFill>
              </a:rPr>
              <a:t>Develop guidance describing how additional evidence, such as </a:t>
            </a:r>
            <a:r>
              <a:rPr lang="en-US" sz="1050" b="1" dirty="0">
                <a:solidFill>
                  <a:schemeClr val="tx1">
                    <a:lumMod val="75000"/>
                    <a:lumOff val="25000"/>
                  </a:schemeClr>
                </a:solidFill>
              </a:rPr>
              <a:t>real-world evidence </a:t>
            </a:r>
            <a:r>
              <a:rPr lang="en-US" sz="1050" dirty="0">
                <a:solidFill>
                  <a:schemeClr val="tx1">
                    <a:lumMod val="75000"/>
                    <a:lumOff val="25000"/>
                  </a:schemeClr>
                </a:solidFill>
              </a:rPr>
              <a:t>or supplementary conformity assessment documentation, can support reliance when classifications differ.</a:t>
            </a:r>
          </a:p>
          <a:p>
            <a:endParaRPr lang="en-US" dirty="0">
              <a:solidFill>
                <a:schemeClr val="tx1">
                  <a:lumMod val="75000"/>
                  <a:lumOff val="25000"/>
                </a:schemeClr>
              </a:solidFill>
            </a:endParaRPr>
          </a:p>
          <a:p>
            <a:r>
              <a:rPr lang="en-US" sz="1100" dirty="0">
                <a:solidFill>
                  <a:schemeClr val="tx1">
                    <a:lumMod val="75000"/>
                    <a:lumOff val="25000"/>
                  </a:schemeClr>
                </a:solidFill>
                <a:latin typeface="Avenir Next World Demi" panose="020B0703020202020204" pitchFamily="34" charset="0"/>
                <a:cs typeface="Avenir Next World Demi" panose="020B0703020202020204" pitchFamily="34" charset="0"/>
              </a:rPr>
              <a:t>Promote consistent implementation</a:t>
            </a:r>
          </a:p>
          <a:p>
            <a:r>
              <a:rPr lang="en-US" sz="1050" dirty="0">
                <a:solidFill>
                  <a:schemeClr val="tx1">
                    <a:lumMod val="75000"/>
                    <a:lumOff val="25000"/>
                  </a:schemeClr>
                </a:solidFill>
              </a:rPr>
              <a:t>Support capacity building, best practices, and shared interpretation to promote more </a:t>
            </a:r>
            <a:r>
              <a:rPr lang="en-US" sz="1050" b="1" dirty="0">
                <a:solidFill>
                  <a:schemeClr val="tx1">
                    <a:lumMod val="75000"/>
                    <a:lumOff val="25000"/>
                  </a:schemeClr>
                </a:solidFill>
              </a:rPr>
              <a:t>consistent interpretation / implementation </a:t>
            </a:r>
            <a:r>
              <a:rPr lang="en-US" sz="1050" dirty="0">
                <a:solidFill>
                  <a:schemeClr val="tx1">
                    <a:lumMod val="75000"/>
                    <a:lumOff val="25000"/>
                  </a:schemeClr>
                </a:solidFill>
              </a:rPr>
              <a:t>of IMDRF N12 and N81 across jurisdictions.</a:t>
            </a:r>
          </a:p>
          <a:p>
            <a:endParaRPr lang="en-US" sz="1050" dirty="0">
              <a:solidFill>
                <a:schemeClr val="tx1">
                  <a:lumMod val="75000"/>
                  <a:lumOff val="25000"/>
                </a:schemeClr>
              </a:solidFill>
            </a:endParaRPr>
          </a:p>
          <a:p>
            <a:endParaRPr lang="en-US" sz="1100" dirty="0">
              <a:solidFill>
                <a:schemeClr val="tx1">
                  <a:lumMod val="75000"/>
                  <a:lumOff val="25000"/>
                </a:schemeClr>
              </a:solidFill>
            </a:endParaRPr>
          </a:p>
        </p:txBody>
      </p:sp>
    </p:spTree>
    <p:extLst>
      <p:ext uri="{BB962C8B-B14F-4D97-AF65-F5344CB8AC3E}">
        <p14:creationId xmlns:p14="http://schemas.microsoft.com/office/powerpoint/2010/main" val="3747114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80860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xml version="1.0" encoding="utf-8" standalone="yes"?>
<Relationships xmlns="http://schemas.openxmlformats.org/package/2006/relationships">
  <Relationship Id="rId1" Type="http://schemas.openxmlformats.org/officeDocument/2006/relationships/customXmlProps" Target="itemProps3.xml" />
</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0b4a26-a0a6-442a-a800-f5fe1d9f3f5b" xsi:nil="true"/>
    <lcf76f155ced4ddcb4097134ff3c332f xmlns="aa60239c-d8ec-4988-a710-3ef7270f1a8e">
      <Terms xmlns="http://schemas.microsoft.com/office/infopath/2007/PartnerControls"/>
    </lcf76f155ced4ddcb4097134ff3c332f>
    <Status xmlns="aa60239c-d8ec-4988-a710-3ef7270f1a8e">To Do</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6035B2-B9A8-4413-9DFD-C19E67638DE3}">
  <ds:schemaRefs>
    <ds:schemaRef ds:uri="http://schemas.microsoft.com/office/2006/metadata/properties"/>
    <ds:schemaRef ds:uri="http://schemas.microsoft.com/office/infopath/2007/PartnerControls"/>
    <ds:schemaRef ds:uri="4c47b4a0-7834-4d81-8cf0-a84176e5b5f3"/>
    <ds:schemaRef ds:uri="42c7575c-7ace-4f24-998e-8dfdb3a285a0"/>
  </ds:schemaRefs>
</ds:datastoreItem>
</file>

<file path=customXml/itemProps2.xml><?xml version="1.0" encoding="utf-8"?>
<ds:datastoreItem xmlns:ds="http://schemas.openxmlformats.org/officeDocument/2006/customXml" ds:itemID="{231C4DCD-654B-4E4C-B13C-1156ED31195E}"/>
</file>

<file path=customXml/itemProps3.xml><?xml version="1.0" encoding="utf-8"?>
<ds:datastoreItem xmlns:ds="http://schemas.openxmlformats.org/officeDocument/2006/customXml" ds:itemID="{868B223E-0679-4FF4-90AD-919F8A115103}"/>
</file>

<file path=docProps/app.xml><?xml version="1.0" encoding="utf-8"?>
<Properties xmlns="http://schemas.openxmlformats.org/officeDocument/2006/extended-properties" xmlns:vt="http://schemas.openxmlformats.org/officeDocument/2006/docPropsVTypes">
  <TotalTime>253</TotalTime>
  <Words>1110</Words>
  <Application>Microsoft Office PowerPoint</Application>
  <PresentationFormat>On-screen Show (16:9)</PresentationFormat>
  <Paragraphs>181</Paragraphs>
  <Slides>21</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Avenir Next World Demi</vt:lpstr>
      <vt:lpstr>Helvetical.TStd-BoldCond</vt:lpstr>
      <vt:lpstr>Avenir Next World Thin</vt:lpstr>
      <vt:lpstr>Avenir Next World</vt:lpstr>
      <vt:lpstr>Arial</vt:lpstr>
      <vt:lpstr>Simple Light</vt:lpstr>
      <vt:lpstr>PowerPoint Presentation</vt:lpstr>
      <vt:lpstr>Software Characterization and Risk Categorization – From Guidance to Practice</vt:lpstr>
      <vt:lpstr>AGENDA</vt:lpstr>
      <vt:lpstr>IMDRF Frameworks for  Software Characterisation</vt:lpstr>
      <vt:lpstr>Aim is to establish a common foundation for SaMD classification and characterisation </vt:lpstr>
      <vt:lpstr>IMDRF N12</vt:lpstr>
      <vt:lpstr>IMDRF N12</vt:lpstr>
      <vt:lpstr>IMDRF N81</vt:lpstr>
      <vt:lpstr>IMDRF N81</vt:lpstr>
      <vt:lpstr>Regulatory Implementation across Judistrictions</vt:lpstr>
      <vt:lpstr>Regulatory implementation across judistrictions </vt:lpstr>
      <vt:lpstr>Industry Experience and Impact on Patient Access</vt:lpstr>
      <vt:lpstr>Case Study 1 – Company A </vt:lpstr>
      <vt:lpstr>Case Study 2 – Company A </vt:lpstr>
      <vt:lpstr>Case Study 3 – Company B </vt:lpstr>
      <vt:lpstr>Case Study 4 – Company B </vt:lpstr>
      <vt:lpstr>Case Study 5 – Company C </vt:lpstr>
      <vt:lpstr>Theme arising from the Case Studies </vt:lpstr>
      <vt:lpstr>Path Forward and Opportunities for Convergence</vt:lpstr>
      <vt:lpstr>Opportunities for Convergence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Datar, Mahesh</cp:lastModifiedBy>
  <cp:revision>13</cp:revision>
  <dcterms:modified xsi:type="dcterms:W3CDTF">2026-09-03T22:32:41Z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2026-01-19T06:05:10Z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46a74f2a-1b25-4073-9ea9-b6b53650c213</vt:lpwstr>
  </property>
  <property fmtid="{D5CDD505-2E9C-101B-9397-08002B2CF9AE}" pid="8" name="MSIP_Label_153db910-0838-4c35-bb3a-1ee21aa199ac_ContentBits">
    <vt:lpwstr>0</vt:lpwstr>
  </property>
  <property fmtid="{D5CDD505-2E9C-101B-9397-08002B2CF9AE}" pid="9" name="MSIP_Label_153db910-0838-4c35-bb3a-1ee21aa199ac_Tag">
    <vt:lpwstr>10, 0, 1, 1</vt:lpwstr>
  </property>
  <property fmtid="{D5CDD505-2E9C-101B-9397-08002B2CF9AE}" pid="10" name="ContentTypeId">
    <vt:lpwstr>0x01010041FAF80269BD9C4DB8E73E2F46C69880</vt:lpwstr>
  </property>
</Properties>
</file>