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6"/>
  </p:sldMasterIdLst>
  <p:notesMasterIdLst>
    <p:notesMasterId r:id="rId24"/>
  </p:notesMasterIdLst>
  <p:sldIdLst>
    <p:sldId id="297" r:id="rId7"/>
    <p:sldId id="270" r:id="rId8"/>
    <p:sldId id="306" r:id="rId9"/>
    <p:sldId id="310" r:id="rId10"/>
    <p:sldId id="311" r:id="rId11"/>
    <p:sldId id="312" r:id="rId12"/>
    <p:sldId id="319" r:id="rId13"/>
    <p:sldId id="322" r:id="rId14"/>
    <p:sldId id="323" r:id="rId15"/>
    <p:sldId id="320" r:id="rId16"/>
    <p:sldId id="324" r:id="rId17"/>
    <p:sldId id="325" r:id="rId18"/>
    <p:sldId id="326" r:id="rId19"/>
    <p:sldId id="327" r:id="rId20"/>
    <p:sldId id="328" r:id="rId21"/>
    <p:sldId id="329" r:id="rId22"/>
    <p:sldId id="301" r:id="rId23"/>
  </p:sldIdLst>
  <p:sldSz cx="9144000" cy="5143500" type="screen16x9"/>
  <p:notesSz cx="6858000" cy="9144000"/>
  <p:embeddedFontLst>
    <p:embeddedFont>
      <p:font typeface="Tahoma" panose="020B0604030504040204" pitchFamily="34" charset="0"/>
      <p:regular r:id="rId25"/>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62A534-DA17-141C-171C-7FA84585D6FD}" name="Yoon, Daniel (HC/SC)" initials="DY" userId="S::daniel.yoon@hc-sc.gc.ca::ebdcb533-327b-4a5a-9fea-1d2a359b0911" providerId="AD"/>
  <p188:author id="{41B0E154-8133-E1E5-E557-B3E0912AE733}" name="Hendry, Janet (HC/SC)" initials="JH" userId="S::janet.hendry@hc-sc.gc.ca::9f2a7e05-5d0c-4c67-b76a-014994b8e3a8" providerId="AD"/>
  <p188:author id="{B10D0F8B-D7BB-CE08-0655-9200E1D31174}" name="Prawdzik, Sally (HC/SC)" initials="SP" userId="S::sally.prawdzik@hc-sc.gc.ca::1c085d74-8971-4bba-b11f-128f4ba72a34" providerId="AD"/>
  <p188:author id="{981137A5-B1E9-FDB4-C8E6-FFD00A59AFEB}" name="Buljan, Martina (HC/SC)" initials="MB" userId="S::martina.buljan@hc-sc.gc.ca::cf413557-7c79-4e8b-b615-21f1abba5d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394"/>
    <a:srgbClr val="0097A7"/>
    <a:srgbClr val="595959"/>
    <a:srgbClr val="D8E6FC"/>
    <a:srgbClr val="0044AD"/>
    <a:srgbClr val="0448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4660"/>
  </p:normalViewPr>
  <p:slideViewPr>
    <p:cSldViewPr snapToGrid="0">
      <p:cViewPr varScale="1">
        <p:scale>
          <a:sx n="84" d="100"/>
          <a:sy n="84" d="100"/>
        </p:scale>
        <p:origin x="656"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1.fntdata"/><Relationship Id="rId29" Type="http://schemas.openxmlformats.org/officeDocument/2006/relationships/theme" Target="theme/theme1.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notesMaster" Target="notesMasters/notesMaster1.xml"/><Relationship Id="rId28" Type="http://schemas.openxmlformats.org/officeDocument/2006/relationships/viewProps" Target="viewProps.xml"/><Relationship Id="rId15" Type="http://schemas.openxmlformats.org/officeDocument/2006/relationships/slide" Target="slides/slide9.xml"/><Relationship Id="rId23" Type="http://schemas.openxmlformats.org/officeDocument/2006/relationships/slide" Target="slides/slide17.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249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A890F4E2-D3CE-06D2-1F2A-8AC994D5FBBF}"/>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CEAABA4C-717F-A9A0-A4CF-6A850F4979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F44B0ED-BCD8-7033-86F9-41F0EA50B70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196286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1602433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2085276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4269148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2964785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2985641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1611557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3764186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3731926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318966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2544493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2976921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2820978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230006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1929472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C95D4-DB28-1FD1-01C7-C04026C03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60D890-5BC6-3F33-7620-F0A3CDEEC41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2605AD0-C9FD-C92F-76EF-EBFE84EAC4E2}"/>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3511554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
        <p:nvSpPr>
          <p:cNvPr id="3" name="TextBox 2">
            <a:extLst>
              <a:ext uri="{FF2B5EF4-FFF2-40B4-BE49-F238E27FC236}">
                <a16:creationId xmlns:a16="http://schemas.microsoft.com/office/drawing/2014/main" id="{6DDF9B96-7774-6932-57C7-099D95A788F3}"/>
              </a:ext>
            </a:extLst>
          </p:cNvPr>
          <p:cNvSpPr txBox="1"/>
          <p:nvPr userDrawn="1">
            <p:extLst>
              <p:ext uri="{1162E1C5-73C7-4A58-AE30-91384D911F3F}">
                <p184:classification xmlns:p184="http://schemas.microsoft.com/office/powerpoint/2018/4/main" val="hdr"/>
              </p:ext>
            </p:extLst>
          </p:nvPr>
        </p:nvSpPr>
        <p:spPr>
          <a:xfrm>
            <a:off x="7285038" y="63500"/>
            <a:ext cx="1827212" cy="182880"/>
          </a:xfrm>
          <a:prstGeom prst="rect">
            <a:avLst/>
          </a:prstGeom>
        </p:spPr>
        <p:txBody>
          <a:bodyPr horzOverflow="overflow" lIns="0" tIns="0" rIns="0" bIns="0">
            <a:spAutoFit/>
          </a:bodyPr>
          <a:lstStyle/>
          <a:p>
            <a:pPr algn="l"/>
            <a:r>
              <a:rPr lang="en-CA" sz="1200">
                <a:solidFill>
                  <a:srgbClr val="000000">
                    <a:alpha val="50000"/>
                  </a:srgbClr>
                </a:solidFill>
                <a:latin typeface="Aptos" panose="020B0004020202020204" pitchFamily="34" charset="0"/>
              </a:rPr>
              <a:t>Unclassified / Non classifié</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 name="Picture 1" descr="cover-bg.png"/>
          <p:cNvPicPr>
            <a:picLocks noChangeAspect="1"/>
          </p:cNvPicPr>
          <p:nvPr/>
        </p:nvPicPr>
        <p:blipFill>
          <a:blip r:embed="rId3"/>
          <a:stretch>
            <a:fillRect/>
          </a:stretch>
        </p:blipFill>
        <p:spPr>
          <a:xfrm>
            <a:off x="566443" y="299406"/>
            <a:ext cx="9144000" cy="5143500"/>
          </a:xfrm>
          <a:prstGeom prst="rect">
            <a:avLst/>
          </a:prstGeom>
        </p:spPr>
      </p:pic>
      <p:pic>
        <p:nvPicPr>
          <p:cNvPr id="3" name="Picture 2" descr="cover-title.png"/>
          <p:cNvPicPr>
            <a:picLocks noChangeAspect="1"/>
          </p:cNvPicPr>
          <p:nvPr/>
        </p:nvPicPr>
        <p:blipFill>
          <a:blip r:embed="rId4"/>
          <a:stretch>
            <a:fillRect/>
          </a:stretch>
        </p:blipFill>
        <p:spPr>
          <a:xfrm>
            <a:off x="1990648" y="1475841"/>
            <a:ext cx="5162702" cy="1513332"/>
          </a:xfrm>
          <a:prstGeom prst="rect">
            <a:avLst/>
          </a:prstGeom>
        </p:spPr>
      </p:pic>
      <p:sp>
        <p:nvSpPr>
          <p:cNvPr id="4" name="TextBox 3"/>
          <p:cNvSpPr txBox="1"/>
          <p:nvPr/>
        </p:nvSpPr>
        <p:spPr>
          <a:xfrm>
            <a:off x="0" y="2956255"/>
            <a:ext cx="9144000" cy="338328"/>
          </a:xfrm>
          <a:prstGeom prst="rect">
            <a:avLst/>
          </a:prstGeom>
          <a:noFill/>
        </p:spPr>
        <p:txBody>
          <a:bodyPr wrap="square">
            <a:spAutoFit/>
          </a:bodyPr>
          <a:lstStyle/>
          <a:p>
            <a:pPr algn="ctr"/>
            <a:r>
              <a:rPr sz="1600" b="1">
                <a:latin typeface="Helvetical.TStd-BoldCond"/>
              </a:rPr>
              <a:t>Day 1 IMDRF Industry Joint Workshop | 14 September 2026</a:t>
            </a:r>
          </a:p>
        </p:txBody>
      </p:sp>
      <p:pic>
        <p:nvPicPr>
          <p:cNvPr id="5" name="Picture 4" descr="cover-logo-1.png"/>
          <p:cNvPicPr>
            <a:picLocks noChangeAspect="1"/>
          </p:cNvPicPr>
          <p:nvPr/>
        </p:nvPicPr>
        <p:blipFill>
          <a:blip r:embed="rId5"/>
          <a:stretch>
            <a:fillRect/>
          </a:stretch>
        </p:blipFill>
        <p:spPr>
          <a:xfrm>
            <a:off x="2186330" y="1281074"/>
            <a:ext cx="2638044" cy="269748"/>
          </a:xfrm>
          <a:prstGeom prst="rect">
            <a:avLst/>
          </a:prstGeom>
        </p:spPr>
      </p:pic>
      <p:pic>
        <p:nvPicPr>
          <p:cNvPr id="6" name="Picture 5" descr="cover-logo-2.png"/>
          <p:cNvPicPr>
            <a:picLocks noChangeAspect="1"/>
          </p:cNvPicPr>
          <p:nvPr/>
        </p:nvPicPr>
        <p:blipFill>
          <a:blip r:embed="rId6"/>
          <a:stretch>
            <a:fillRect/>
          </a:stretch>
        </p:blipFill>
        <p:spPr>
          <a:xfrm>
            <a:off x="5031943" y="1149400"/>
            <a:ext cx="1976018" cy="53309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7FCBDD41-AFF0-3BF6-1FF6-CA838113C612}"/>
            </a:ext>
          </a:extLst>
        </p:cNvPr>
        <p:cNvGrpSpPr/>
        <p:nvPr/>
      </p:nvGrpSpPr>
      <p:grpSpPr>
        <a:xfrm>
          <a:off x="0" y="0"/>
          <a:ext cx="0" cy="0"/>
          <a:chOff x="0" y="0"/>
          <a:chExt cx="0" cy="0"/>
        </a:xfrm>
      </p:grpSpPr>
      <p:sp>
        <p:nvSpPr>
          <p:cNvPr id="21" name="Rectangle 20"/>
          <p:cNvSpPr/>
          <p:nvPr/>
        </p:nvSpPr>
        <p:spPr>
          <a:xfrm>
            <a:off x="0" y="932688"/>
            <a:ext cx="9144000" cy="1444752"/>
          </a:xfrm>
          <a:prstGeom prst="rect">
            <a:avLst/>
          </a:prstGeom>
          <a:solidFill>
            <a:srgbClr val="0B539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0" y="2359152"/>
            <a:ext cx="9144000" cy="54864"/>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60120" y="975756"/>
            <a:ext cx="7086600" cy="1005840"/>
          </a:xfrm>
          <a:prstGeom prst="rect">
            <a:avLst/>
          </a:prstGeom>
          <a:noFill/>
        </p:spPr>
        <p:txBody>
          <a:bodyPr wrap="square" lIns="18288" tIns="18288" rIns="18288" bIns="18288" anchor="t">
            <a:noAutofit/>
          </a:bodyPr>
          <a:lstStyle/>
          <a:p>
            <a:pPr algn="l">
              <a:spcAft>
                <a:spcPts val="0"/>
              </a:spcAft>
            </a:pPr>
            <a:r>
              <a:rPr lang="en-CA" sz="2800" b="1" i="0" dirty="0">
                <a:solidFill>
                  <a:srgbClr val="FFFFFF"/>
                </a:solidFill>
                <a:latin typeface="Arial"/>
              </a:rPr>
              <a:t>Software Classification/Characterization and Risk Categorization – Europe -</a:t>
            </a:r>
          </a:p>
        </p:txBody>
      </p:sp>
      <p:sp>
        <p:nvSpPr>
          <p:cNvPr id="24" name="Rectangle 23"/>
          <p:cNvSpPr/>
          <p:nvPr/>
        </p:nvSpPr>
        <p:spPr>
          <a:xfrm>
            <a:off x="960120" y="2880360"/>
            <a:ext cx="64008" cy="93268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226348" y="3191256"/>
            <a:ext cx="6309360" cy="265176"/>
          </a:xfrm>
          <a:prstGeom prst="rect">
            <a:avLst/>
          </a:prstGeom>
          <a:noFill/>
        </p:spPr>
        <p:txBody>
          <a:bodyPr wrap="square" lIns="0" tIns="18288" rIns="0" bIns="18288" anchor="t">
            <a:noAutofit/>
          </a:bodyPr>
          <a:lstStyle/>
          <a:p>
            <a:pPr algn="l">
              <a:spcAft>
                <a:spcPts val="0"/>
              </a:spcAft>
            </a:pPr>
            <a:r>
              <a:rPr lang="en-CA" sz="1600" b="0" i="0" dirty="0">
                <a:solidFill>
                  <a:srgbClr val="595959"/>
                </a:solidFill>
                <a:latin typeface="Arial"/>
              </a:rPr>
              <a:t>Unit - Medical Devices Law</a:t>
            </a:r>
          </a:p>
        </p:txBody>
      </p:sp>
      <p:sp>
        <p:nvSpPr>
          <p:cNvPr id="27" name="TextBox 26"/>
          <p:cNvSpPr txBox="1"/>
          <p:nvPr/>
        </p:nvSpPr>
        <p:spPr>
          <a:xfrm>
            <a:off x="1234440" y="3465576"/>
            <a:ext cx="6309360" cy="265176"/>
          </a:xfrm>
          <a:prstGeom prst="rect">
            <a:avLst/>
          </a:prstGeom>
          <a:noFill/>
        </p:spPr>
        <p:txBody>
          <a:bodyPr wrap="square" lIns="0" tIns="18288" rIns="0" bIns="18288" anchor="t">
            <a:noAutofit/>
          </a:bodyPr>
          <a:lstStyle/>
          <a:p>
            <a:pPr algn="l">
              <a:spcAft>
                <a:spcPts val="0"/>
              </a:spcAft>
            </a:pPr>
            <a:r>
              <a:rPr lang="en-CA" sz="1600" b="0" i="0" dirty="0">
                <a:solidFill>
                  <a:srgbClr val="595959"/>
                </a:solidFill>
                <a:latin typeface="Arial"/>
              </a:rPr>
              <a:t>Federal Ministry of Health Germany</a:t>
            </a:r>
          </a:p>
        </p:txBody>
      </p:sp>
      <p:sp>
        <p:nvSpPr>
          <p:cNvPr id="28" name="TextBox 27"/>
          <p:cNvSpPr txBox="1"/>
          <p:nvPr/>
        </p:nvSpPr>
        <p:spPr>
          <a:xfrm>
            <a:off x="960120" y="4041648"/>
            <a:ext cx="5588164" cy="228600"/>
          </a:xfrm>
          <a:prstGeom prst="rect">
            <a:avLst/>
          </a:prstGeom>
          <a:noFill/>
        </p:spPr>
        <p:txBody>
          <a:bodyPr wrap="square" lIns="0" tIns="18288" rIns="0" bIns="18288" anchor="t">
            <a:noAutofit/>
          </a:bodyPr>
          <a:lstStyle/>
          <a:p>
            <a:pPr algn="l">
              <a:spcAft>
                <a:spcPts val="0"/>
              </a:spcAft>
            </a:pPr>
            <a:r>
              <a:rPr lang="en-CA" sz="1400" b="1" i="0">
                <a:solidFill>
                  <a:srgbClr val="007684"/>
                </a:solidFill>
                <a:latin typeface="Arial"/>
              </a:rPr>
              <a:t>Day 1 </a:t>
            </a:r>
            <a:r>
              <a:rPr sz="1400" b="1" i="0">
                <a:solidFill>
                  <a:srgbClr val="007684"/>
                </a:solidFill>
                <a:latin typeface="Arial"/>
              </a:rPr>
              <a:t>IMDRF </a:t>
            </a:r>
            <a:r>
              <a:rPr lang="en-CA" sz="1400" b="1" i="0">
                <a:solidFill>
                  <a:srgbClr val="007684"/>
                </a:solidFill>
                <a:latin typeface="Arial"/>
              </a:rPr>
              <a:t>Industry Joint Workshop  </a:t>
            </a:r>
            <a:r>
              <a:rPr sz="1400" b="1" i="0">
                <a:solidFill>
                  <a:srgbClr val="007684"/>
                </a:solidFill>
                <a:latin typeface="Arial"/>
              </a:rPr>
              <a:t>| </a:t>
            </a:r>
            <a:r>
              <a:rPr lang="en-CA" sz="1400" b="1" i="0">
                <a:solidFill>
                  <a:srgbClr val="007684"/>
                </a:solidFill>
                <a:latin typeface="Arial"/>
              </a:rPr>
              <a:t> 14</a:t>
            </a:r>
            <a:r>
              <a:rPr sz="1400" b="1" i="0">
                <a:solidFill>
                  <a:srgbClr val="007684"/>
                </a:solidFill>
                <a:latin typeface="Arial"/>
              </a:rPr>
              <a:t> September 2026</a:t>
            </a:r>
          </a:p>
        </p:txBody>
      </p:sp>
      <p:pic>
        <p:nvPicPr>
          <p:cNvPr id="29" name="Picture 28" descr="footer-bg.jpg"/>
          <p:cNvPicPr>
            <a:picLocks noChangeAspect="1"/>
          </p:cNvPicPr>
          <p:nvPr/>
        </p:nvPicPr>
        <p:blipFill>
          <a:blip r:embed="rId3"/>
          <a:stretch>
            <a:fillRect/>
          </a:stretch>
        </p:blipFill>
        <p:spPr>
          <a:xfrm>
            <a:off x="0" y="4562856"/>
            <a:ext cx="9144000" cy="594360"/>
          </a:xfrm>
          <a:prstGeom prst="rect">
            <a:avLst/>
          </a:prstGeom>
        </p:spPr>
      </p:pic>
      <p:pic>
        <p:nvPicPr>
          <p:cNvPr id="30" name="Picture 29" descr="cover-logo-1.png"/>
          <p:cNvPicPr>
            <a:picLocks noChangeAspect="1"/>
          </p:cNvPicPr>
          <p:nvPr/>
        </p:nvPicPr>
        <p:blipFill>
          <a:blip r:embed="rId4"/>
          <a:stretch>
            <a:fillRect/>
          </a:stretch>
        </p:blipFill>
        <p:spPr>
          <a:xfrm>
            <a:off x="211226" y="4759452"/>
            <a:ext cx="2428646" cy="248716"/>
          </a:xfrm>
          <a:prstGeom prst="rect">
            <a:avLst/>
          </a:prstGeom>
        </p:spPr>
      </p:pic>
      <p:pic>
        <p:nvPicPr>
          <p:cNvPr id="31" name="Picture 30" descr="cover-logo-2.png"/>
          <p:cNvPicPr>
            <a:picLocks noChangeAspect="1"/>
          </p:cNvPicPr>
          <p:nvPr/>
        </p:nvPicPr>
        <p:blipFill>
          <a:blip r:embed="rId5"/>
          <a:stretch>
            <a:fillRect/>
          </a:stretch>
        </p:blipFill>
        <p:spPr>
          <a:xfrm>
            <a:off x="2851099" y="4628692"/>
            <a:ext cx="1668780" cy="449884"/>
          </a:xfrm>
          <a:prstGeom prst="rect">
            <a:avLst/>
          </a:prstGeom>
        </p:spPr>
      </p:pic>
      <p:sp>
        <p:nvSpPr>
          <p:cNvPr id="32" name="Snip and Round Single Corner Rectangle 31"/>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3" name="Picture 32" descr="cover-title.png"/>
          <p:cNvPicPr>
            <a:picLocks noChangeAspect="1"/>
          </p:cNvPicPr>
          <p:nvPr/>
        </p:nvPicPr>
        <p:blipFill>
          <a:blip r:embed="rId6"/>
          <a:stretch>
            <a:fillRect/>
          </a:stretch>
        </p:blipFill>
        <p:spPr>
          <a:xfrm>
            <a:off x="8103412" y="21945"/>
            <a:ext cx="951890" cy="278892"/>
          </a:xfrm>
          <a:prstGeom prst="rect">
            <a:avLst/>
          </a:prstGeom>
        </p:spPr>
      </p:pic>
      <p:sp>
        <p:nvSpPr>
          <p:cNvPr id="2" name="TextBox 24">
            <a:extLst>
              <a:ext uri="{FF2B5EF4-FFF2-40B4-BE49-F238E27FC236}">
                <a16:creationId xmlns:a16="http://schemas.microsoft.com/office/drawing/2014/main" id="{5879B89C-EF63-5BBA-2B63-405AC77D356F}"/>
              </a:ext>
            </a:extLst>
          </p:cNvPr>
          <p:cNvSpPr txBox="1"/>
          <p:nvPr/>
        </p:nvSpPr>
        <p:spPr>
          <a:xfrm>
            <a:off x="1234440" y="2820075"/>
            <a:ext cx="6309360" cy="426045"/>
          </a:xfrm>
          <a:prstGeom prst="rect">
            <a:avLst/>
          </a:prstGeom>
          <a:noFill/>
        </p:spPr>
        <p:txBody>
          <a:bodyPr wrap="square" lIns="18288" tIns="18288" rIns="18288" bIns="18288"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spcBef>
                <a:spcPts val="0"/>
              </a:spcBef>
              <a:spcAft>
                <a:spcPts val="0"/>
              </a:spcAft>
            </a:pPr>
            <a:r>
              <a:rPr lang="en-CA" sz="2000" b="1" i="0" dirty="0">
                <a:solidFill>
                  <a:srgbClr val="0B5394"/>
                </a:solidFill>
                <a:latin typeface="Arial"/>
              </a:rPr>
              <a:t>Dr. Matthias </a:t>
            </a:r>
            <a:r>
              <a:rPr lang="en-CA" sz="2000" b="1" dirty="0">
                <a:solidFill>
                  <a:srgbClr val="0B5394"/>
                </a:solidFill>
              </a:rPr>
              <a:t>Neumann</a:t>
            </a:r>
            <a:endParaRPr sz="2000" b="1" i="0" dirty="0">
              <a:solidFill>
                <a:srgbClr val="0B5394"/>
              </a:solidFill>
              <a:latin typeface="Arial"/>
            </a:endParaRPr>
          </a:p>
        </p:txBody>
      </p:sp>
    </p:spTree>
    <p:extLst>
      <p:ext uri="{BB962C8B-B14F-4D97-AF65-F5344CB8AC3E}">
        <p14:creationId xmlns:p14="http://schemas.microsoft.com/office/powerpoint/2010/main" val="3982544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8" name="TextBox 67">
            <a:extLst>
              <a:ext uri="{FF2B5EF4-FFF2-40B4-BE49-F238E27FC236}">
                <a16:creationId xmlns:a16="http://schemas.microsoft.com/office/drawing/2014/main" id="{ACFA87C2-532A-0651-53D1-2C2E0C2258AB}"/>
              </a:ext>
            </a:extLst>
          </p:cNvPr>
          <p:cNvSpPr txBox="1">
            <a:spLocks/>
          </p:cNvSpPr>
          <p:nvPr/>
        </p:nvSpPr>
        <p:spPr>
          <a:xfrm>
            <a:off x="566928" y="438912"/>
            <a:ext cx="6812280" cy="393192"/>
          </a:xfrm>
          <a:prstGeom prst="rect">
            <a:avLst/>
          </a:prstGeom>
          <a:noFill/>
        </p:spPr>
        <p:txBody>
          <a:bodyPr wrap="square" lIns="18288" tIns="18288" rIns="18288" bIns="18288" anchor="ctr">
            <a:noAutofit/>
          </a:bodyPr>
          <a:lstStyle/>
          <a:p>
            <a:pPr algn="l">
              <a:lnSpc>
                <a:spcPct val="100000"/>
              </a:lnSpc>
              <a:spcBef>
                <a:spcPts val="0"/>
              </a:spcBef>
              <a:spcAft>
                <a:spcPts val="0"/>
              </a:spcAft>
            </a:pPr>
            <a:r>
              <a:rPr lang="en-CA" sz="2500" b="1" i="0" dirty="0">
                <a:solidFill>
                  <a:srgbClr val="0B5394"/>
                </a:solidFill>
                <a:latin typeface="Arial"/>
              </a:rPr>
              <a:t>Overview</a:t>
            </a:r>
          </a:p>
        </p:txBody>
      </p:sp>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1156856" y="1170432"/>
            <a:ext cx="6296890" cy="292608"/>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Historic development of the software classification rules</a:t>
            </a:r>
          </a:p>
          <a:p>
            <a:pPr>
              <a:spcAft>
                <a:spcPts val="1200"/>
              </a:spcAft>
            </a:pPr>
            <a:endParaRPr lang="en-CA" sz="1600" b="1" dirty="0">
              <a:solidFill>
                <a:schemeClr val="tx1"/>
              </a:solidFill>
            </a:endParaRPr>
          </a:p>
          <a:p>
            <a:pPr>
              <a:spcAft>
                <a:spcPts val="1200"/>
              </a:spcAft>
            </a:pPr>
            <a:r>
              <a:rPr lang="en-CA" sz="1600" b="1" dirty="0">
                <a:solidFill>
                  <a:schemeClr val="tx1"/>
                </a:solidFill>
              </a:rPr>
              <a:t>Current Rules and Guidance</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a:p>
            <a:pPr>
              <a:spcAft>
                <a:spcPts val="1200"/>
              </a:spcAft>
            </a:pPr>
            <a:r>
              <a:rPr lang="en-CA" sz="1600" b="1" dirty="0">
                <a:solidFill>
                  <a:schemeClr val="tx1"/>
                </a:solidFill>
              </a:rPr>
              <a:t>Possible Changes and specific considerations for AI classification</a:t>
            </a:r>
          </a:p>
          <a:p>
            <a:pPr>
              <a:spcAft>
                <a:spcPts val="1200"/>
              </a:spcAft>
            </a:pPr>
            <a:endParaRPr lang="en-CA" sz="1600"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4" name="Oval 3">
            <a:extLst>
              <a:ext uri="{FF2B5EF4-FFF2-40B4-BE49-F238E27FC236}">
                <a16:creationId xmlns:a16="http://schemas.microsoft.com/office/drawing/2014/main" id="{D839EA2F-C97C-7376-DD12-3551D5F527B8}"/>
              </a:ext>
            </a:extLst>
          </p:cNvPr>
          <p:cNvSpPr/>
          <p:nvPr/>
        </p:nvSpPr>
        <p:spPr>
          <a:xfrm>
            <a:off x="694945" y="1205024"/>
            <a:ext cx="310896" cy="310896"/>
          </a:xfrm>
          <a:prstGeom prst="ellipse">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spcAft>
                <a:spcPts val="0"/>
              </a:spcAft>
            </a:pPr>
            <a:r>
              <a:rPr sz="1200" b="1" dirty="0">
                <a:solidFill>
                  <a:srgbClr val="FFFFFF"/>
                </a:solidFill>
                <a:latin typeface="Arial"/>
              </a:rPr>
              <a:t>1</a:t>
            </a:r>
          </a:p>
        </p:txBody>
      </p:sp>
      <p:sp>
        <p:nvSpPr>
          <p:cNvPr id="13" name="Oval 3">
            <a:extLst>
              <a:ext uri="{FF2B5EF4-FFF2-40B4-BE49-F238E27FC236}">
                <a16:creationId xmlns:a16="http://schemas.microsoft.com/office/drawing/2014/main" id="{2594423D-DD97-4DE1-B548-F599D970CA52}"/>
              </a:ext>
            </a:extLst>
          </p:cNvPr>
          <p:cNvSpPr/>
          <p:nvPr/>
        </p:nvSpPr>
        <p:spPr>
          <a:xfrm>
            <a:off x="731520" y="2033730"/>
            <a:ext cx="310896" cy="310896"/>
          </a:xfrm>
          <a:prstGeom prst="ellipse">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spcAft>
                <a:spcPts val="0"/>
              </a:spcAft>
            </a:pPr>
            <a:r>
              <a:rPr lang="de-DE" sz="1200" b="1" dirty="0">
                <a:solidFill>
                  <a:srgbClr val="FFFFFF"/>
                </a:solidFill>
                <a:latin typeface="Arial"/>
              </a:rPr>
              <a:t>2</a:t>
            </a:r>
            <a:endParaRPr sz="1200" b="1" dirty="0">
              <a:solidFill>
                <a:srgbClr val="FFFFFF"/>
              </a:solidFill>
              <a:latin typeface="Arial"/>
            </a:endParaRPr>
          </a:p>
        </p:txBody>
      </p:sp>
      <p:sp>
        <p:nvSpPr>
          <p:cNvPr id="14" name="Oval 3">
            <a:extLst>
              <a:ext uri="{FF2B5EF4-FFF2-40B4-BE49-F238E27FC236}">
                <a16:creationId xmlns:a16="http://schemas.microsoft.com/office/drawing/2014/main" id="{E1BE2F08-DAE8-4038-AB7F-2DBA42880E7A}"/>
              </a:ext>
            </a:extLst>
          </p:cNvPr>
          <p:cNvSpPr/>
          <p:nvPr/>
        </p:nvSpPr>
        <p:spPr>
          <a:xfrm>
            <a:off x="768096" y="3192866"/>
            <a:ext cx="310896" cy="310896"/>
          </a:xfrm>
          <a:prstGeom prst="ellipse">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spcAft>
                <a:spcPts val="0"/>
              </a:spcAft>
            </a:pPr>
            <a:r>
              <a:rPr lang="de-DE" sz="1200" b="1" dirty="0">
                <a:solidFill>
                  <a:srgbClr val="FFFFFF"/>
                </a:solidFill>
                <a:latin typeface="Arial"/>
              </a:rPr>
              <a:t>3</a:t>
            </a:r>
            <a:endParaRPr sz="1200" b="1" dirty="0">
              <a:solidFill>
                <a:srgbClr val="FFFFFF"/>
              </a:solidFill>
              <a:latin typeface="Arial"/>
            </a:endParaRPr>
          </a:p>
        </p:txBody>
      </p:sp>
    </p:spTree>
    <p:extLst>
      <p:ext uri="{BB962C8B-B14F-4D97-AF65-F5344CB8AC3E}">
        <p14:creationId xmlns:p14="http://schemas.microsoft.com/office/powerpoint/2010/main" val="270772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6911409" cy="275433"/>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Historic development of the software classification rules</a:t>
            </a:r>
          </a:p>
          <a:p>
            <a:pPr>
              <a:spcAft>
                <a:spcPts val="1200"/>
              </a:spcAft>
            </a:pPr>
            <a:endParaRPr lang="en-CA" sz="1600" b="1" dirty="0">
              <a:solidFill>
                <a:schemeClr val="tx1"/>
              </a:solidFill>
            </a:endParaRPr>
          </a:p>
          <a:p>
            <a:pPr algn="l"/>
            <a:r>
              <a:rPr lang="en-CA" sz="1600" b="1" dirty="0">
                <a:solidFill>
                  <a:schemeClr val="tx1"/>
                </a:solidFill>
              </a:rPr>
              <a:t>1993: </a:t>
            </a:r>
            <a:r>
              <a:rPr lang="en-US" sz="1600" b="0" i="0" dirty="0">
                <a:solidFill>
                  <a:srgbClr val="000000"/>
                </a:solidFill>
                <a:effectLst/>
                <a:latin typeface="Tahoma" panose="020B0604030504040204" pitchFamily="34" charset="0"/>
              </a:rPr>
              <a:t>(a) 'medical device' means any instrument, apparatus, appliance, material or other </a:t>
            </a:r>
            <a:r>
              <a:rPr lang="en-US" sz="1600" b="1" i="0" dirty="0">
                <a:solidFill>
                  <a:srgbClr val="000000"/>
                </a:solidFill>
                <a:effectLst/>
                <a:latin typeface="Tahoma" panose="020B0604030504040204" pitchFamily="34" charset="0"/>
              </a:rPr>
              <a:t>article, </a:t>
            </a:r>
            <a:r>
              <a:rPr lang="en-US" sz="1600" b="0" i="0" dirty="0">
                <a:solidFill>
                  <a:srgbClr val="000000"/>
                </a:solidFill>
                <a:effectLst/>
                <a:latin typeface="Tahoma" panose="020B0604030504040204" pitchFamily="34" charset="0"/>
              </a:rPr>
              <a:t>whether used alone or in combination, including </a:t>
            </a:r>
            <a:r>
              <a:rPr lang="en-US" sz="1600" b="0" i="0" dirty="0">
                <a:solidFill>
                  <a:srgbClr val="000000"/>
                </a:solidFill>
                <a:effectLst/>
                <a:highlight>
                  <a:srgbClr val="FFFF00"/>
                </a:highlight>
                <a:latin typeface="Tahoma" panose="020B0604030504040204" pitchFamily="34" charset="0"/>
              </a:rPr>
              <a:t>the software </a:t>
            </a:r>
            <a:r>
              <a:rPr lang="en-US" sz="1600" b="0" i="0" dirty="0">
                <a:solidFill>
                  <a:srgbClr val="000000"/>
                </a:solidFill>
                <a:effectLst/>
                <a:latin typeface="Tahoma" panose="020B0604030504040204" pitchFamily="34" charset="0"/>
              </a:rPr>
              <a:t>necessary for its proper application intended by the manufacturer to be used for human beings for the purpose of:</a:t>
            </a:r>
          </a:p>
          <a:p>
            <a:pPr marL="285750" indent="-285750" algn="l">
              <a:buFontTx/>
              <a:buChar char="-"/>
            </a:pPr>
            <a:r>
              <a:rPr lang="en-US" sz="1600" b="0" i="0" dirty="0">
                <a:solidFill>
                  <a:srgbClr val="000000"/>
                </a:solidFill>
                <a:effectLst/>
                <a:latin typeface="Tahoma" panose="020B0604030504040204" pitchFamily="34" charset="0"/>
              </a:rPr>
              <a:t>diagnosis, prevention, monitoring, treatment or alleviation of disease, ……….</a:t>
            </a:r>
          </a:p>
          <a:p>
            <a:pPr marL="285750" indent="-285750" algn="l">
              <a:buFontTx/>
              <a:buChar char="-"/>
            </a:pPr>
            <a:endParaRPr lang="en-US" sz="1600" dirty="0">
              <a:latin typeface="Tahoma" panose="020B0604030504040204" pitchFamily="34" charset="0"/>
            </a:endParaRPr>
          </a:p>
          <a:p>
            <a:pPr algn="l"/>
            <a:endParaRPr lang="en-US" sz="1600" b="0" i="0" dirty="0">
              <a:solidFill>
                <a:srgbClr val="000000"/>
              </a:solidFill>
              <a:effectLst/>
              <a:latin typeface="Tahoma" panose="020B0604030504040204" pitchFamily="34" charset="0"/>
            </a:endParaRPr>
          </a:p>
          <a:p>
            <a:pPr>
              <a:spcAft>
                <a:spcPts val="1200"/>
              </a:spcAft>
            </a:pPr>
            <a:r>
              <a:rPr lang="en-CA" sz="1600" b="1" dirty="0">
                <a:solidFill>
                  <a:schemeClr val="tx1"/>
                </a:solidFill>
              </a:rPr>
              <a:t>Standalone Software was missing</a:t>
            </a:r>
          </a:p>
          <a:p>
            <a:pPr>
              <a:spcAft>
                <a:spcPts val="1200"/>
              </a:spcAft>
            </a:pPr>
            <a:r>
              <a:rPr lang="en-CA" sz="1600" b="1" dirty="0">
                <a:solidFill>
                  <a:schemeClr val="tx1"/>
                </a:solidFill>
              </a:rPr>
              <a:t>Placing on the market was only possible as part of a hardware device (integrated in an active device or running on a “medical” computer)</a:t>
            </a: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028" name="Picture 4" descr="Used GUIDANT 3120 pacemaker programmer Pacemaker For Sale - DOTmed Listing #4261656:">
            <a:extLst>
              <a:ext uri="{FF2B5EF4-FFF2-40B4-BE49-F238E27FC236}">
                <a16:creationId xmlns:a16="http://schemas.microsoft.com/office/drawing/2014/main" id="{666C0EC8-7867-478A-8917-5CDAB2695C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8337" y="1586608"/>
            <a:ext cx="1515741" cy="1800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881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Historic development of the software classification rules</a:t>
            </a:r>
          </a:p>
          <a:p>
            <a:pPr>
              <a:spcAft>
                <a:spcPts val="1200"/>
              </a:spcAft>
            </a:pPr>
            <a:endParaRPr lang="en-CA" sz="1600" b="1" dirty="0">
              <a:solidFill>
                <a:schemeClr val="tx1"/>
              </a:solidFill>
            </a:endParaRPr>
          </a:p>
          <a:p>
            <a:pPr algn="l"/>
            <a:r>
              <a:rPr lang="en-CA" sz="1600" b="1" dirty="0">
                <a:solidFill>
                  <a:schemeClr val="tx1"/>
                </a:solidFill>
              </a:rPr>
              <a:t>2007: </a:t>
            </a:r>
            <a:r>
              <a:rPr lang="en-US" sz="1600" dirty="0"/>
              <a:t>‘medical device’ means any instrument, apparatus, appliance, </a:t>
            </a:r>
            <a:r>
              <a:rPr lang="en-US" sz="1600" dirty="0">
                <a:highlight>
                  <a:srgbClr val="FFFF00"/>
                </a:highlight>
              </a:rPr>
              <a:t>software</a:t>
            </a:r>
            <a:r>
              <a:rPr lang="en-US" sz="1600" dirty="0"/>
              <a:t>, material or other article, whether used alone or in combination, </a:t>
            </a:r>
            <a:r>
              <a:rPr lang="en-US" sz="1600" dirty="0">
                <a:highlight>
                  <a:srgbClr val="FFFF00"/>
                </a:highlight>
              </a:rPr>
              <a:t>including the software </a:t>
            </a:r>
            <a:r>
              <a:rPr lang="en-US" sz="1600" dirty="0"/>
              <a:t>intended by its manufacturer to be used specifically for diagnostic and/or therapeutic purposes and necessary for its proper application, intended by the manufacturer to be used for human beings for the purpose of: </a:t>
            </a:r>
          </a:p>
          <a:p>
            <a:pPr algn="l"/>
            <a:r>
              <a:rPr lang="en-US" sz="1600" dirty="0"/>
              <a:t>— diagnosis, prevention, monitoring, treatment or alleviation of disease</a:t>
            </a:r>
            <a:r>
              <a:rPr lang="en-US" sz="2000" dirty="0"/>
              <a:t>,</a:t>
            </a:r>
            <a:endParaRPr lang="en-US" sz="1600" dirty="0">
              <a:latin typeface="Tahoma" panose="020B0604030504040204" pitchFamily="34" charset="0"/>
            </a:endParaRPr>
          </a:p>
          <a:p>
            <a:pPr algn="l"/>
            <a:endParaRPr lang="en-US" sz="1600" b="0" i="0" dirty="0">
              <a:solidFill>
                <a:srgbClr val="000000"/>
              </a:solidFill>
              <a:effectLst/>
              <a:latin typeface="Tahoma" panose="020B0604030504040204" pitchFamily="34" charset="0"/>
            </a:endParaRPr>
          </a:p>
          <a:p>
            <a:pPr>
              <a:spcAft>
                <a:spcPts val="1200"/>
              </a:spcAft>
            </a:pPr>
            <a:r>
              <a:rPr lang="en-CA" sz="1600" b="1" dirty="0" err="1">
                <a:solidFill>
                  <a:schemeClr val="tx1"/>
                </a:solidFill>
              </a:rPr>
              <a:t>SaMD</a:t>
            </a:r>
            <a:r>
              <a:rPr lang="en-CA" sz="1600" b="1" dirty="0">
                <a:solidFill>
                  <a:schemeClr val="tx1"/>
                </a:solidFill>
              </a:rPr>
              <a:t> Software as Medical Device - Standalone Software – may run on PC, notebooks, smartphones etc.</a:t>
            </a:r>
          </a:p>
          <a:p>
            <a:pPr>
              <a:spcAft>
                <a:spcPts val="1200"/>
              </a:spcAft>
            </a:pPr>
            <a:r>
              <a:rPr lang="en-CA" sz="1600" b="1" dirty="0" err="1">
                <a:solidFill>
                  <a:schemeClr val="tx1"/>
                </a:solidFill>
              </a:rPr>
              <a:t>SiMD</a:t>
            </a:r>
            <a:r>
              <a:rPr lang="en-CA" sz="1600" b="1" dirty="0">
                <a:solidFill>
                  <a:schemeClr val="tx1"/>
                </a:solidFill>
              </a:rPr>
              <a:t> Software in a medical device can be placed on the market as a separate medical device (if the software has a medical purpose)</a:t>
            </a: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304162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Historic development of the software classification rules</a:t>
            </a:r>
          </a:p>
          <a:p>
            <a:pPr>
              <a:spcAft>
                <a:spcPts val="1200"/>
              </a:spcAft>
            </a:pPr>
            <a:endParaRPr lang="en-CA" sz="1600" b="1" dirty="0">
              <a:solidFill>
                <a:schemeClr val="tx1"/>
              </a:solidFill>
            </a:endParaRPr>
          </a:p>
          <a:p>
            <a:pPr algn="l"/>
            <a:r>
              <a:rPr lang="en-CA" sz="1600" b="1" dirty="0">
                <a:solidFill>
                  <a:schemeClr val="tx1"/>
                </a:solidFill>
              </a:rPr>
              <a:t>2007:   </a:t>
            </a:r>
          </a:p>
          <a:p>
            <a:pPr marL="342900" indent="-342900" algn="l">
              <a:buFont typeface="+mj-lt"/>
              <a:buAutoNum type="arabicPeriod"/>
            </a:pPr>
            <a:r>
              <a:rPr lang="de-DE" sz="1600" dirty="0" err="1"/>
              <a:t>SaMD</a:t>
            </a:r>
            <a:r>
              <a:rPr lang="de-DE" sz="1600" dirty="0"/>
              <a:t> and </a:t>
            </a:r>
            <a:r>
              <a:rPr lang="de-DE" sz="1600" dirty="0" err="1"/>
              <a:t>SiMD</a:t>
            </a:r>
            <a:r>
              <a:rPr lang="de-DE" sz="1600" dirty="0"/>
              <a:t> </a:t>
            </a:r>
            <a:r>
              <a:rPr lang="de-DE" sz="1600" dirty="0" err="1"/>
              <a:t>defined</a:t>
            </a:r>
            <a:endParaRPr lang="de-DE" sz="1600" dirty="0"/>
          </a:p>
          <a:p>
            <a:pPr marL="342900" indent="-342900" algn="l">
              <a:buFont typeface="+mj-lt"/>
              <a:buAutoNum type="arabicPeriod"/>
            </a:pPr>
            <a:r>
              <a:rPr lang="de-DE" sz="1600" dirty="0"/>
              <a:t>First time </a:t>
            </a:r>
            <a:r>
              <a:rPr lang="de-DE" sz="1600" dirty="0" err="1"/>
              <a:t>ever</a:t>
            </a:r>
            <a:r>
              <a:rPr lang="de-DE" sz="1600" dirty="0"/>
              <a:t>: a </a:t>
            </a:r>
            <a:r>
              <a:rPr lang="de-DE" sz="1600" dirty="0" err="1"/>
              <a:t>regulatory</a:t>
            </a:r>
            <a:r>
              <a:rPr lang="de-DE" sz="1600" dirty="0"/>
              <a:t> essential </a:t>
            </a:r>
            <a:r>
              <a:rPr lang="de-DE" sz="1600" dirty="0" err="1"/>
              <a:t>requirement</a:t>
            </a:r>
            <a:r>
              <a:rPr lang="de-DE" sz="1600" dirty="0"/>
              <a:t> on </a:t>
            </a:r>
            <a:r>
              <a:rPr lang="de-DE" sz="1600" dirty="0" err="1"/>
              <a:t>safety</a:t>
            </a:r>
            <a:r>
              <a:rPr lang="de-DE" sz="1600" dirty="0"/>
              <a:t> and </a:t>
            </a:r>
            <a:r>
              <a:rPr lang="de-DE" sz="1600" dirty="0" err="1"/>
              <a:t>performance</a:t>
            </a:r>
            <a:r>
              <a:rPr lang="de-DE" sz="1600" dirty="0"/>
              <a:t> </a:t>
            </a:r>
            <a:r>
              <a:rPr lang="de-DE" sz="1600" dirty="0" err="1"/>
              <a:t>of</a:t>
            </a:r>
            <a:r>
              <a:rPr lang="de-DE" sz="1600" dirty="0"/>
              <a:t> </a:t>
            </a:r>
            <a:r>
              <a:rPr lang="de-DE" sz="1600" dirty="0" err="1"/>
              <a:t>software</a:t>
            </a:r>
            <a:r>
              <a:rPr lang="de-DE" sz="1600" dirty="0"/>
              <a:t> was </a:t>
            </a:r>
            <a:r>
              <a:rPr lang="de-DE" sz="1600" dirty="0" err="1"/>
              <a:t>introduced</a:t>
            </a:r>
            <a:r>
              <a:rPr lang="de-DE" sz="1600" dirty="0"/>
              <a:t> (</a:t>
            </a:r>
            <a:r>
              <a:rPr lang="de-DE" sz="1600" dirty="0" err="1"/>
              <a:t>software</a:t>
            </a:r>
            <a:r>
              <a:rPr lang="de-DE" sz="1600" dirty="0"/>
              <a:t> </a:t>
            </a:r>
            <a:r>
              <a:rPr lang="de-DE" sz="1600" dirty="0" err="1"/>
              <a:t>validation</a:t>
            </a:r>
            <a:r>
              <a:rPr lang="de-DE" sz="1600" dirty="0"/>
              <a:t>, </a:t>
            </a:r>
            <a:r>
              <a:rPr lang="de-DE" sz="1600" dirty="0" err="1"/>
              <a:t>lifecycle</a:t>
            </a:r>
            <a:r>
              <a:rPr lang="de-DE" sz="1600" dirty="0"/>
              <a:t> </a:t>
            </a:r>
            <a:r>
              <a:rPr lang="de-DE" sz="1600" dirty="0" err="1"/>
              <a:t>approach</a:t>
            </a:r>
            <a:r>
              <a:rPr lang="de-DE" sz="1600" dirty="0"/>
              <a:t> </a:t>
            </a:r>
            <a:r>
              <a:rPr lang="de-DE" sz="1600" dirty="0" err="1"/>
              <a:t>etc</a:t>
            </a:r>
            <a:r>
              <a:rPr lang="de-DE" sz="1600" dirty="0"/>
              <a:t>,)  </a:t>
            </a:r>
            <a:r>
              <a:rPr lang="de-DE" sz="1600" dirty="0" err="1"/>
              <a:t>the</a:t>
            </a:r>
            <a:r>
              <a:rPr lang="de-DE" sz="1600" dirty="0"/>
              <a:t> same </a:t>
            </a:r>
            <a:r>
              <a:rPr lang="de-DE" sz="1600" dirty="0" err="1"/>
              <a:t>requirement</a:t>
            </a:r>
            <a:r>
              <a:rPr lang="de-DE" sz="1600" dirty="0"/>
              <a:t> was 5 </a:t>
            </a:r>
            <a:r>
              <a:rPr lang="de-DE" sz="1600" dirty="0" err="1"/>
              <a:t>years</a:t>
            </a:r>
            <a:r>
              <a:rPr lang="de-DE" sz="1600" dirty="0"/>
              <a:t> </a:t>
            </a:r>
            <a:r>
              <a:rPr lang="de-DE" sz="1600" dirty="0" err="1"/>
              <a:t>later</a:t>
            </a:r>
            <a:r>
              <a:rPr lang="de-DE" sz="1600" dirty="0"/>
              <a:t> </a:t>
            </a:r>
            <a:r>
              <a:rPr lang="de-DE" sz="1600" dirty="0" err="1"/>
              <a:t>added</a:t>
            </a:r>
            <a:r>
              <a:rPr lang="de-DE" sz="1600" dirty="0"/>
              <a:t> </a:t>
            </a:r>
            <a:r>
              <a:rPr lang="de-DE" sz="1600" dirty="0" err="1"/>
              <a:t>to</a:t>
            </a:r>
            <a:r>
              <a:rPr lang="de-DE" sz="1600" dirty="0"/>
              <a:t> GHTF essential </a:t>
            </a:r>
            <a:r>
              <a:rPr lang="de-DE" sz="1600" dirty="0" err="1"/>
              <a:t>requirement</a:t>
            </a:r>
            <a:r>
              <a:rPr lang="de-DE" sz="1600" dirty="0"/>
              <a:t> </a:t>
            </a:r>
            <a:r>
              <a:rPr lang="de-DE" sz="1600" dirty="0" err="1"/>
              <a:t>document</a:t>
            </a:r>
            <a:r>
              <a:rPr lang="de-DE" sz="1600" dirty="0"/>
              <a:t> </a:t>
            </a:r>
          </a:p>
          <a:p>
            <a:pPr marL="342900" indent="-342900" algn="l">
              <a:buFont typeface="+mj-lt"/>
              <a:buAutoNum type="arabicPeriod"/>
            </a:pPr>
            <a:endParaRPr lang="de-DE" sz="1600" dirty="0"/>
          </a:p>
          <a:p>
            <a:pPr marL="342900" indent="-342900" algn="l">
              <a:buFont typeface="+mj-lt"/>
              <a:buAutoNum type="arabicPeriod"/>
            </a:pPr>
            <a:r>
              <a:rPr lang="de-DE" sz="1600" dirty="0"/>
              <a:t>But </a:t>
            </a:r>
            <a:r>
              <a:rPr lang="de-DE" sz="1600" dirty="0" err="1"/>
              <a:t>no</a:t>
            </a:r>
            <a:r>
              <a:rPr lang="de-DE" sz="1600" dirty="0"/>
              <a:t> </a:t>
            </a:r>
            <a:r>
              <a:rPr lang="de-DE" sz="1600" dirty="0" err="1"/>
              <a:t>specific</a:t>
            </a:r>
            <a:r>
              <a:rPr lang="de-DE" sz="1600" dirty="0"/>
              <a:t> </a:t>
            </a:r>
            <a:r>
              <a:rPr lang="de-DE" sz="1600" dirty="0" err="1"/>
              <a:t>classification</a:t>
            </a:r>
            <a:r>
              <a:rPr lang="de-DE" sz="1600" dirty="0"/>
              <a:t> </a:t>
            </a:r>
            <a:r>
              <a:rPr lang="de-DE" sz="1600" dirty="0" err="1"/>
              <a:t>rule</a:t>
            </a:r>
            <a:r>
              <a:rPr lang="de-DE" sz="1600" dirty="0"/>
              <a:t>(s)</a:t>
            </a:r>
          </a:p>
          <a:p>
            <a:pPr marL="342900" indent="-342900" algn="l">
              <a:buFont typeface="+mj-lt"/>
              <a:buAutoNum type="arabicPeriod"/>
            </a:pPr>
            <a:r>
              <a:rPr lang="de-DE" sz="1600" dirty="0"/>
              <a:t>Implementation </a:t>
            </a:r>
            <a:r>
              <a:rPr lang="de-DE" sz="1600" dirty="0" err="1"/>
              <a:t>rule</a:t>
            </a:r>
            <a:r>
              <a:rPr lang="de-DE" sz="1600" dirty="0"/>
              <a:t> Annex VIII </a:t>
            </a:r>
            <a:r>
              <a:rPr lang="en-US" sz="1600" b="0" i="0" dirty="0">
                <a:solidFill>
                  <a:srgbClr val="000000"/>
                </a:solidFill>
                <a:effectLst/>
                <a:latin typeface="+mn-lt"/>
              </a:rPr>
              <a:t>2.3.: Software, which drives a device or influences the use of a device, falls automatically in the same class.</a:t>
            </a:r>
            <a:r>
              <a:rPr lang="de-DE" sz="1600" dirty="0">
                <a:latin typeface="+mn-lt"/>
              </a:rPr>
              <a:t> </a:t>
            </a:r>
          </a:p>
          <a:p>
            <a:pPr marL="342900" indent="-342900" algn="l">
              <a:buFont typeface="+mj-lt"/>
              <a:buAutoNum type="arabicPeriod"/>
            </a:pPr>
            <a:r>
              <a:rPr lang="de-DE" sz="1600" dirty="0">
                <a:latin typeface="+mn-lt"/>
              </a:rPr>
              <a:t>Rules </a:t>
            </a:r>
            <a:r>
              <a:rPr lang="de-DE" sz="1600" dirty="0" err="1">
                <a:latin typeface="+mn-lt"/>
              </a:rPr>
              <a:t>for</a:t>
            </a:r>
            <a:r>
              <a:rPr lang="de-DE" sz="1600" dirty="0">
                <a:latin typeface="+mn-lt"/>
              </a:rPr>
              <a:t> </a:t>
            </a:r>
            <a:r>
              <a:rPr lang="de-DE" sz="1600" dirty="0" err="1">
                <a:latin typeface="+mn-lt"/>
              </a:rPr>
              <a:t>active</a:t>
            </a:r>
            <a:r>
              <a:rPr lang="de-DE" sz="1600" dirty="0">
                <a:latin typeface="+mn-lt"/>
              </a:rPr>
              <a:t> </a:t>
            </a:r>
            <a:r>
              <a:rPr lang="de-DE" sz="1600" dirty="0" err="1">
                <a:latin typeface="+mn-lt"/>
              </a:rPr>
              <a:t>devices</a:t>
            </a:r>
            <a:r>
              <a:rPr lang="de-DE" sz="1600" dirty="0">
                <a:latin typeface="+mn-lt"/>
              </a:rPr>
              <a:t> (Annex VIII </a:t>
            </a:r>
            <a:r>
              <a:rPr lang="de-DE" sz="1600" dirty="0" err="1">
                <a:latin typeface="+mn-lt"/>
              </a:rPr>
              <a:t>rules</a:t>
            </a:r>
            <a:r>
              <a:rPr lang="de-DE" sz="1600" dirty="0">
                <a:latin typeface="+mn-lt"/>
              </a:rPr>
              <a:t> 9-12 ) </a:t>
            </a:r>
            <a:r>
              <a:rPr lang="de-DE" sz="1600" dirty="0" err="1">
                <a:latin typeface="+mn-lt"/>
              </a:rPr>
              <a:t>have</a:t>
            </a:r>
            <a:r>
              <a:rPr lang="de-DE" sz="1600" dirty="0">
                <a:latin typeface="+mn-lt"/>
              </a:rPr>
              <a:t> </a:t>
            </a:r>
            <a:r>
              <a:rPr lang="de-DE" sz="1600" dirty="0" err="1">
                <a:latin typeface="+mn-lt"/>
              </a:rPr>
              <a:t>been</a:t>
            </a:r>
            <a:r>
              <a:rPr lang="de-DE" sz="1600" dirty="0">
                <a:latin typeface="+mn-lt"/>
              </a:rPr>
              <a:t> </a:t>
            </a:r>
            <a:r>
              <a:rPr lang="de-DE" sz="1600" dirty="0" err="1">
                <a:latin typeface="+mn-lt"/>
              </a:rPr>
              <a:t>used</a:t>
            </a:r>
            <a:r>
              <a:rPr lang="de-DE" sz="1600" dirty="0">
                <a:latin typeface="+mn-lt"/>
              </a:rPr>
              <a:t> </a:t>
            </a:r>
            <a:r>
              <a:rPr lang="de-DE" sz="1600" dirty="0" err="1">
                <a:latin typeface="+mn-lt"/>
              </a:rPr>
              <a:t>for</a:t>
            </a:r>
            <a:r>
              <a:rPr lang="de-DE" sz="1600" dirty="0">
                <a:latin typeface="+mn-lt"/>
              </a:rPr>
              <a:t> </a:t>
            </a:r>
            <a:r>
              <a:rPr lang="de-DE" sz="1600" dirty="0" err="1">
                <a:latin typeface="+mn-lt"/>
              </a:rPr>
              <a:t>medical</a:t>
            </a:r>
            <a:r>
              <a:rPr lang="de-DE" sz="1600" dirty="0">
                <a:latin typeface="+mn-lt"/>
              </a:rPr>
              <a:t> </a:t>
            </a:r>
            <a:r>
              <a:rPr lang="de-DE" sz="1600" dirty="0" err="1">
                <a:latin typeface="+mn-lt"/>
              </a:rPr>
              <a:t>software</a:t>
            </a:r>
            <a:endParaRPr lang="de-DE" sz="1600" dirty="0">
              <a:latin typeface="+mn-lt"/>
            </a:endParaRPr>
          </a:p>
          <a:p>
            <a:pPr marL="342900" indent="-342900" algn="l">
              <a:buFont typeface="+mj-lt"/>
              <a:buAutoNum type="arabicPeriod"/>
            </a:pPr>
            <a:r>
              <a:rPr lang="de-DE" sz="1600" dirty="0">
                <a:latin typeface="+mn-lt"/>
              </a:rPr>
              <a:t>Rule 9 </a:t>
            </a:r>
            <a:r>
              <a:rPr lang="de-DE" sz="1600" dirty="0" err="1">
                <a:latin typeface="+mn-lt"/>
              </a:rPr>
              <a:t>diagnostic</a:t>
            </a:r>
            <a:r>
              <a:rPr lang="de-DE" sz="1600" dirty="0">
                <a:latin typeface="+mn-lt"/>
              </a:rPr>
              <a:t> </a:t>
            </a:r>
            <a:r>
              <a:rPr lang="de-DE" sz="1600" dirty="0" err="1">
                <a:latin typeface="+mn-lt"/>
              </a:rPr>
              <a:t>devices</a:t>
            </a:r>
            <a:r>
              <a:rPr lang="de-DE" sz="1600" dirty="0">
                <a:latin typeface="+mn-lt"/>
              </a:rPr>
              <a:t> (</a:t>
            </a:r>
            <a:r>
              <a:rPr lang="de-DE" sz="1600" dirty="0" err="1">
                <a:latin typeface="+mn-lt"/>
              </a:rPr>
              <a:t>IIa</a:t>
            </a:r>
            <a:r>
              <a:rPr lang="de-DE" sz="1600" dirty="0">
                <a:latin typeface="+mn-lt"/>
              </a:rPr>
              <a:t>- </a:t>
            </a:r>
            <a:r>
              <a:rPr lang="de-DE" sz="1600" dirty="0" err="1">
                <a:latin typeface="+mn-lt"/>
              </a:rPr>
              <a:t>IIb</a:t>
            </a:r>
            <a:r>
              <a:rPr lang="de-DE" sz="1600" dirty="0">
                <a:latin typeface="+mn-lt"/>
              </a:rPr>
              <a:t>) , </a:t>
            </a:r>
            <a:r>
              <a:rPr lang="de-DE" sz="1600" dirty="0" err="1">
                <a:latin typeface="+mn-lt"/>
              </a:rPr>
              <a:t>rule</a:t>
            </a:r>
            <a:r>
              <a:rPr lang="de-DE" sz="1600" dirty="0">
                <a:latin typeface="+mn-lt"/>
              </a:rPr>
              <a:t> 10 </a:t>
            </a:r>
            <a:r>
              <a:rPr lang="de-DE" sz="1600" dirty="0" err="1">
                <a:latin typeface="+mn-lt"/>
              </a:rPr>
              <a:t>therapeutic</a:t>
            </a:r>
            <a:r>
              <a:rPr lang="de-DE" sz="1600" dirty="0">
                <a:latin typeface="+mn-lt"/>
              </a:rPr>
              <a:t> </a:t>
            </a:r>
            <a:r>
              <a:rPr lang="de-DE" sz="1600" dirty="0" err="1">
                <a:latin typeface="+mn-lt"/>
              </a:rPr>
              <a:t>devices</a:t>
            </a:r>
            <a:r>
              <a:rPr lang="de-DE" sz="1600" dirty="0">
                <a:latin typeface="+mn-lt"/>
              </a:rPr>
              <a:t> (</a:t>
            </a:r>
            <a:r>
              <a:rPr lang="de-DE" sz="1600" dirty="0" err="1">
                <a:latin typeface="+mn-lt"/>
              </a:rPr>
              <a:t>IIa-IIb</a:t>
            </a:r>
            <a:r>
              <a:rPr lang="de-DE" sz="1600" dirty="0">
                <a:latin typeface="+mn-lt"/>
              </a:rPr>
              <a:t>), </a:t>
            </a:r>
            <a:r>
              <a:rPr lang="de-DE" sz="1600" dirty="0" err="1">
                <a:latin typeface="+mn-lt"/>
              </a:rPr>
              <a:t>rule</a:t>
            </a:r>
            <a:r>
              <a:rPr lang="de-DE" sz="1600" dirty="0">
                <a:latin typeface="+mn-lt"/>
              </a:rPr>
              <a:t> 11 </a:t>
            </a:r>
            <a:r>
              <a:rPr lang="de-DE" sz="1600" dirty="0" err="1">
                <a:latin typeface="+mn-lt"/>
              </a:rPr>
              <a:t>devices</a:t>
            </a:r>
            <a:r>
              <a:rPr lang="de-DE" sz="1600" dirty="0">
                <a:latin typeface="+mn-lt"/>
              </a:rPr>
              <a:t> </a:t>
            </a:r>
            <a:r>
              <a:rPr lang="de-DE" sz="1600" dirty="0" err="1">
                <a:latin typeface="+mn-lt"/>
              </a:rPr>
              <a:t>administrating</a:t>
            </a:r>
            <a:r>
              <a:rPr lang="de-DE" sz="1600" dirty="0">
                <a:latin typeface="+mn-lt"/>
              </a:rPr>
              <a:t>/</a:t>
            </a:r>
            <a:r>
              <a:rPr lang="de-DE" sz="1600" dirty="0" err="1">
                <a:latin typeface="+mn-lt"/>
              </a:rPr>
              <a:t>removing</a:t>
            </a:r>
            <a:r>
              <a:rPr lang="de-DE" sz="1600" dirty="0">
                <a:latin typeface="+mn-lt"/>
              </a:rPr>
              <a:t> </a:t>
            </a:r>
            <a:r>
              <a:rPr lang="de-DE" sz="1600" dirty="0" err="1">
                <a:latin typeface="+mn-lt"/>
              </a:rPr>
              <a:t>medicines</a:t>
            </a:r>
            <a:r>
              <a:rPr lang="de-DE" sz="1600" dirty="0">
                <a:latin typeface="+mn-lt"/>
              </a:rPr>
              <a:t>/</a:t>
            </a:r>
            <a:r>
              <a:rPr lang="de-DE" sz="1600" dirty="0" err="1">
                <a:latin typeface="+mn-lt"/>
              </a:rPr>
              <a:t>substances</a:t>
            </a:r>
            <a:r>
              <a:rPr lang="de-DE" sz="1600" dirty="0">
                <a:latin typeface="+mn-lt"/>
              </a:rPr>
              <a:t> etc. (</a:t>
            </a:r>
            <a:r>
              <a:rPr lang="de-DE" sz="1600" dirty="0" err="1">
                <a:latin typeface="+mn-lt"/>
              </a:rPr>
              <a:t>IIa-IIb</a:t>
            </a:r>
            <a:r>
              <a:rPr lang="de-DE" sz="1600" dirty="0">
                <a:latin typeface="+mn-lt"/>
              </a:rPr>
              <a:t>), </a:t>
            </a:r>
            <a:r>
              <a:rPr lang="de-DE" sz="1600" dirty="0" err="1">
                <a:latin typeface="+mn-lt"/>
              </a:rPr>
              <a:t>rule</a:t>
            </a:r>
            <a:r>
              <a:rPr lang="de-DE" sz="1600" dirty="0">
                <a:latin typeface="+mn-lt"/>
              </a:rPr>
              <a:t> 12 all </a:t>
            </a:r>
            <a:r>
              <a:rPr lang="de-DE" sz="1600" dirty="0" err="1">
                <a:latin typeface="+mn-lt"/>
              </a:rPr>
              <a:t>other</a:t>
            </a:r>
            <a:r>
              <a:rPr lang="de-DE" sz="1600" dirty="0">
                <a:latin typeface="+mn-lt"/>
              </a:rPr>
              <a:t> </a:t>
            </a:r>
            <a:r>
              <a:rPr lang="de-DE" sz="1600" dirty="0" err="1">
                <a:latin typeface="+mn-lt"/>
              </a:rPr>
              <a:t>active</a:t>
            </a:r>
            <a:r>
              <a:rPr lang="de-DE" sz="1600" dirty="0">
                <a:latin typeface="+mn-lt"/>
              </a:rPr>
              <a:t> </a:t>
            </a:r>
            <a:r>
              <a:rPr lang="de-DE" sz="1600" dirty="0" err="1">
                <a:latin typeface="+mn-lt"/>
              </a:rPr>
              <a:t>devices</a:t>
            </a:r>
            <a:r>
              <a:rPr lang="de-DE" sz="1600" dirty="0">
                <a:latin typeface="+mn-lt"/>
              </a:rPr>
              <a:t> </a:t>
            </a:r>
            <a:r>
              <a:rPr lang="de-DE" sz="1600" dirty="0" err="1">
                <a:latin typeface="+mn-lt"/>
              </a:rPr>
              <a:t>class</a:t>
            </a:r>
            <a:r>
              <a:rPr lang="de-DE" sz="1600" dirty="0">
                <a:latin typeface="+mn-lt"/>
              </a:rPr>
              <a:t> I</a:t>
            </a:r>
          </a:p>
          <a:p>
            <a:pPr algn="l"/>
            <a:endParaRPr lang="en-CA" sz="1600" b="1" dirty="0">
              <a:solidFill>
                <a:schemeClr val="tx1"/>
              </a:solidFill>
              <a:latin typeface="+mn-lt"/>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4" name="Grafik 3">
            <a:extLst>
              <a:ext uri="{FF2B5EF4-FFF2-40B4-BE49-F238E27FC236}">
                <a16:creationId xmlns:a16="http://schemas.microsoft.com/office/drawing/2014/main" id="{ABC61646-518B-42A6-A809-2B9573BC10DF}"/>
              </a:ext>
            </a:extLst>
          </p:cNvPr>
          <p:cNvPicPr>
            <a:picLocks noChangeAspect="1"/>
          </p:cNvPicPr>
          <p:nvPr/>
        </p:nvPicPr>
        <p:blipFill>
          <a:blip r:embed="rId7"/>
          <a:stretch>
            <a:fillRect/>
          </a:stretch>
        </p:blipFill>
        <p:spPr>
          <a:xfrm>
            <a:off x="5003674" y="705565"/>
            <a:ext cx="4051628" cy="893255"/>
          </a:xfrm>
          <a:prstGeom prst="rect">
            <a:avLst/>
          </a:prstGeom>
        </p:spPr>
      </p:pic>
    </p:spTree>
    <p:extLst>
      <p:ext uri="{BB962C8B-B14F-4D97-AF65-F5344CB8AC3E}">
        <p14:creationId xmlns:p14="http://schemas.microsoft.com/office/powerpoint/2010/main" val="24842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9"/>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clickEffect">
                                  <p:stCondLst>
                                    <p:cond delay="3000"/>
                                  </p:stCondLst>
                                  <p:childTnLst>
                                    <p:set>
                                      <p:cBhvr>
                                        <p:cTn id="13"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Current software classification rules MDR (EU) 2017/745</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 name="Textfeld 2">
            <a:extLst>
              <a:ext uri="{FF2B5EF4-FFF2-40B4-BE49-F238E27FC236}">
                <a16:creationId xmlns:a16="http://schemas.microsoft.com/office/drawing/2014/main" id="{6ACFCDF4-1598-4C98-891E-0B1411414C0D}"/>
              </a:ext>
            </a:extLst>
          </p:cNvPr>
          <p:cNvSpPr txBox="1"/>
          <p:nvPr/>
        </p:nvSpPr>
        <p:spPr>
          <a:xfrm>
            <a:off x="275898" y="1158614"/>
            <a:ext cx="8458200" cy="3108543"/>
          </a:xfrm>
          <a:prstGeom prst="rect">
            <a:avLst/>
          </a:prstGeom>
          <a:noFill/>
        </p:spPr>
        <p:txBody>
          <a:bodyPr wrap="square" rtlCol="0">
            <a:spAutoFit/>
          </a:bodyPr>
          <a:lstStyle/>
          <a:p>
            <a:r>
              <a:rPr lang="en-US" dirty="0"/>
              <a:t>New Rule 11 states: </a:t>
            </a:r>
          </a:p>
          <a:p>
            <a:pPr marL="285750" indent="-285750">
              <a:buFont typeface="Arial" panose="020B0604020202020204" pitchFamily="34" charset="0"/>
              <a:buChar char="•"/>
            </a:pPr>
            <a:r>
              <a:rPr lang="en-US" dirty="0"/>
              <a:t>Software intended to provide information which is used to take decisions with diagnosis or therapeutic purposes is classified as class </a:t>
            </a:r>
            <a:r>
              <a:rPr lang="en-US" b="1" u="sng" dirty="0" err="1"/>
              <a:t>IIa</a:t>
            </a:r>
            <a:r>
              <a:rPr lang="en-US" dirty="0"/>
              <a:t>, except if such decisions have an impact that may cause: </a:t>
            </a:r>
          </a:p>
          <a:p>
            <a:pPr marL="285750" indent="-285750">
              <a:buFont typeface="Arial" panose="020B0604020202020204" pitchFamily="34" charset="0"/>
              <a:buChar char="•"/>
            </a:pPr>
            <a:endParaRPr lang="en-US" dirty="0"/>
          </a:p>
          <a:p>
            <a:pPr marL="285750" lvl="3" indent="-285750">
              <a:buFont typeface="Arial" panose="020B0604020202020204" pitchFamily="34" charset="0"/>
              <a:buChar char="•"/>
            </a:pPr>
            <a:r>
              <a:rPr lang="en-US" dirty="0"/>
              <a:t>death or an irreversible deterioration of a person's state of health, in which case it is in </a:t>
            </a:r>
            <a:r>
              <a:rPr lang="en-US" b="1" u="sng" dirty="0"/>
              <a:t>class III</a:t>
            </a:r>
            <a:r>
              <a:rPr lang="en-US" dirty="0"/>
              <a:t>; </a:t>
            </a:r>
          </a:p>
          <a:p>
            <a:pPr marL="285750" lvl="3" indent="-285750">
              <a:buFont typeface="Arial" panose="020B0604020202020204" pitchFamily="34" charset="0"/>
              <a:buChar char="•"/>
            </a:pPr>
            <a:endParaRPr lang="en-US" dirty="0"/>
          </a:p>
          <a:p>
            <a:pPr marL="285750" lvl="3" indent="-285750">
              <a:buFont typeface="Arial" panose="020B0604020202020204" pitchFamily="34" charset="0"/>
              <a:buChar char="•"/>
            </a:pPr>
            <a:r>
              <a:rPr lang="en-US" dirty="0"/>
              <a:t>or a serious deterioration of a person's state of health or a surgical intervention, in which case it is classified as class </a:t>
            </a:r>
            <a:r>
              <a:rPr lang="en-US" b="1" dirty="0"/>
              <a:t>IIb</a:t>
            </a:r>
            <a:r>
              <a:rPr lang="en-US" dirty="0"/>
              <a:t>. </a:t>
            </a:r>
          </a:p>
          <a:p>
            <a:pPr marL="285750" lvl="3"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Software intended to monitor physiological processes is classified as </a:t>
            </a:r>
            <a:r>
              <a:rPr lang="en-US" b="1" u="sng" dirty="0"/>
              <a:t>class </a:t>
            </a:r>
            <a:r>
              <a:rPr lang="en-US" b="1" u="sng" dirty="0" err="1"/>
              <a:t>IIa</a:t>
            </a:r>
            <a:r>
              <a:rPr lang="en-US" dirty="0"/>
              <a:t>, except if it is intended for monitoring of vital physiological parameters, where the nature of variations of those parameters is such that it could result in immediate danger to the patient, in which case it is classified as </a:t>
            </a:r>
            <a:r>
              <a:rPr lang="en-US" b="1" u="sng" dirty="0"/>
              <a:t>class IIb</a:t>
            </a:r>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All other software is classified as </a:t>
            </a:r>
            <a:r>
              <a:rPr lang="en-US" b="1" u="sng" dirty="0"/>
              <a:t>class I</a:t>
            </a:r>
            <a:endParaRPr lang="de-DE" b="1" u="sng" dirty="0"/>
          </a:p>
        </p:txBody>
      </p:sp>
    </p:spTree>
    <p:extLst>
      <p:ext uri="{BB962C8B-B14F-4D97-AF65-F5344CB8AC3E}">
        <p14:creationId xmlns:p14="http://schemas.microsoft.com/office/powerpoint/2010/main" val="1494877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Guidance on current software classification rules MDR (EU) 2017/745</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326042" y="1741682"/>
            <a:ext cx="1888112" cy="17985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CA" dirty="0">
                <a:solidFill>
                  <a:srgbClr val="212121"/>
                </a:solidFill>
              </a:rPr>
              <a:t>Guidance document that provides software</a:t>
            </a:r>
            <a:r>
              <a:rPr lang="en-CA" dirty="0">
                <a:solidFill>
                  <a:srgbClr val="FF0000"/>
                </a:solidFill>
              </a:rPr>
              <a:t> </a:t>
            </a:r>
            <a:r>
              <a:rPr lang="en-CA" dirty="0">
                <a:solidFill>
                  <a:srgbClr val="212121"/>
                </a:solidFill>
              </a:rPr>
              <a:t>examples and case studies to help determine if it is a medical device and how the classification rules should be applied.</a:t>
            </a:r>
            <a:endParaRPr lang="de-DE" dirty="0"/>
          </a:p>
        </p:txBody>
      </p:sp>
      <p:pic>
        <p:nvPicPr>
          <p:cNvPr id="5" name="Grafik 4">
            <a:extLst>
              <a:ext uri="{FF2B5EF4-FFF2-40B4-BE49-F238E27FC236}">
                <a16:creationId xmlns:a16="http://schemas.microsoft.com/office/drawing/2014/main" id="{9F2BEDDD-7338-4FE3-ADA2-22B013CEA9A1}"/>
              </a:ext>
            </a:extLst>
          </p:cNvPr>
          <p:cNvPicPr>
            <a:picLocks noChangeAspect="1"/>
          </p:cNvPicPr>
          <p:nvPr/>
        </p:nvPicPr>
        <p:blipFill>
          <a:blip r:embed="rId7"/>
          <a:stretch>
            <a:fillRect/>
          </a:stretch>
        </p:blipFill>
        <p:spPr>
          <a:xfrm>
            <a:off x="2773680" y="1008460"/>
            <a:ext cx="4991240" cy="3210034"/>
          </a:xfrm>
          <a:prstGeom prst="rect">
            <a:avLst/>
          </a:prstGeom>
        </p:spPr>
      </p:pic>
    </p:spTree>
    <p:extLst>
      <p:ext uri="{BB962C8B-B14F-4D97-AF65-F5344CB8AC3E}">
        <p14:creationId xmlns:p14="http://schemas.microsoft.com/office/powerpoint/2010/main" val="738007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Guidance on current software classification rules MDR (EU) 2017/745</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20619" y="4602694"/>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 name="Textfeld 2">
            <a:extLst>
              <a:ext uri="{FF2B5EF4-FFF2-40B4-BE49-F238E27FC236}">
                <a16:creationId xmlns:a16="http://schemas.microsoft.com/office/drawing/2014/main" id="{6ACFCDF4-1598-4C98-891E-0B1411414C0D}"/>
              </a:ext>
            </a:extLst>
          </p:cNvPr>
          <p:cNvSpPr txBox="1"/>
          <p:nvPr/>
        </p:nvSpPr>
        <p:spPr>
          <a:xfrm>
            <a:off x="395023" y="1048816"/>
            <a:ext cx="8458200" cy="2339102"/>
          </a:xfrm>
          <a:prstGeom prst="rect">
            <a:avLst/>
          </a:prstGeom>
          <a:noFill/>
        </p:spPr>
        <p:txBody>
          <a:bodyPr wrap="square" rtlCol="0">
            <a:spAutoFit/>
          </a:bodyPr>
          <a:lstStyle/>
          <a:p>
            <a:r>
              <a:rPr lang="en-US" b="1" dirty="0"/>
              <a:t>Definition – Medical device software -</a:t>
            </a:r>
          </a:p>
          <a:p>
            <a:endParaRPr lang="en-US" b="1" dirty="0"/>
          </a:p>
          <a:p>
            <a:r>
              <a:rPr lang="en-US" dirty="0"/>
              <a:t>the term “standalone software” which was used under the Medical Devices Directive , is no longer used in the context of the Medical Device Regulations. The rationale of the change is that software should be qualified and classified depending on its intended purpose uniquely, regardless of its location (i.e. embedded, operating on a platform, on the cloud, etc.).</a:t>
            </a:r>
          </a:p>
          <a:p>
            <a:endParaRPr lang="en-US" dirty="0"/>
          </a:p>
          <a:p>
            <a:r>
              <a:rPr lang="en-US" sz="1600" b="1" u="sng" dirty="0"/>
              <a:t>Medical Device Software (MDSW) MDSW</a:t>
            </a:r>
            <a:r>
              <a:rPr lang="en-US" sz="1600" dirty="0"/>
              <a:t>: is software that is intended to be used, alone or in combination, for a purpose as specified in the definition of a “medical device” in the medical devices regulation or in vitro diagnostic medical devices regulation. </a:t>
            </a:r>
            <a:endParaRPr lang="de-DE" sz="1600" dirty="0"/>
          </a:p>
        </p:txBody>
      </p:sp>
    </p:spTree>
    <p:extLst>
      <p:ext uri="{BB962C8B-B14F-4D97-AF65-F5344CB8AC3E}">
        <p14:creationId xmlns:p14="http://schemas.microsoft.com/office/powerpoint/2010/main" val="3093788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Guidance on current software classification rules MDR (EU) 2017/745</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20619" y="4602694"/>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 name="Textfeld 2">
            <a:extLst>
              <a:ext uri="{FF2B5EF4-FFF2-40B4-BE49-F238E27FC236}">
                <a16:creationId xmlns:a16="http://schemas.microsoft.com/office/drawing/2014/main" id="{6ACFCDF4-1598-4C98-891E-0B1411414C0D}"/>
              </a:ext>
            </a:extLst>
          </p:cNvPr>
          <p:cNvSpPr txBox="1"/>
          <p:nvPr/>
        </p:nvSpPr>
        <p:spPr>
          <a:xfrm>
            <a:off x="395023" y="1048816"/>
            <a:ext cx="8458200" cy="3447098"/>
          </a:xfrm>
          <a:prstGeom prst="rect">
            <a:avLst/>
          </a:prstGeom>
          <a:noFill/>
        </p:spPr>
        <p:txBody>
          <a:bodyPr wrap="square" rtlCol="0">
            <a:spAutoFit/>
          </a:bodyPr>
          <a:lstStyle/>
          <a:p>
            <a:r>
              <a:rPr lang="en-US" b="1" dirty="0"/>
              <a:t>Special considerations on Implementing Rule 3.3 and 3.5 of Annex VIII</a:t>
            </a:r>
          </a:p>
          <a:p>
            <a:r>
              <a:rPr lang="en-US" dirty="0"/>
              <a:t>The first sentence clarifies the regime applicable to software driving or influencing the use of a device: </a:t>
            </a:r>
          </a:p>
          <a:p>
            <a:r>
              <a:rPr lang="en-US" dirty="0"/>
              <a:t>‘Software, which drives or influences the use of a device, shall fall within the same class as the device’ </a:t>
            </a:r>
          </a:p>
          <a:p>
            <a:endParaRPr lang="en-US" dirty="0"/>
          </a:p>
          <a:p>
            <a:r>
              <a:rPr lang="en-US" dirty="0"/>
              <a:t>The second sentence clarifies that the regime applicable to Independent MDSW: ‘If software is independent of any other device, it shall be classified in its own right’</a:t>
            </a:r>
          </a:p>
          <a:p>
            <a:endParaRPr lang="en-US" dirty="0"/>
          </a:p>
          <a:p>
            <a:r>
              <a:rPr lang="en-US" sz="1200" dirty="0"/>
              <a:t>Implementing rule 3.5 states that ‘If several rules, or if, within the same rule, several sub-rules, apply to the same device based on the device’s intended purpose, the strictest rule and sub-rule resulting in higher classification will apply’ </a:t>
            </a:r>
          </a:p>
          <a:p>
            <a:endParaRPr lang="en-US" sz="1200" dirty="0"/>
          </a:p>
          <a:p>
            <a:r>
              <a:rPr lang="en-US" sz="1200" dirty="0"/>
              <a:t>Example:</a:t>
            </a:r>
          </a:p>
          <a:p>
            <a:r>
              <a:rPr lang="en-US" sz="1200" dirty="0"/>
              <a:t>Melanoma image analysis software intended to be used with a near-infrared laser light scanner, which is considered class </a:t>
            </a:r>
            <a:r>
              <a:rPr lang="en-US" sz="1200" dirty="0" err="1"/>
              <a:t>IIa</a:t>
            </a:r>
            <a:r>
              <a:rPr lang="en-US" sz="1200" dirty="0"/>
              <a:t> per Rule 10. The software “drives or influences the use of” the near-infrared laser light scanner as it is intended to take control of the scanner by letting it execute proprietary multi-exposure programs for the detection of melanoma. As such, implementing rule 3.3 applies. However, Rule 11 would also apply based on the intended medical purpose of the software e.g. cancer diagnosis. The MDSW would be classified as class III based on Rule 11 and per implementing rule 3.5 of Annex VIII.</a:t>
            </a:r>
            <a:endParaRPr lang="de-DE" sz="1200" dirty="0"/>
          </a:p>
        </p:txBody>
      </p:sp>
    </p:spTree>
    <p:extLst>
      <p:ext uri="{BB962C8B-B14F-4D97-AF65-F5344CB8AC3E}">
        <p14:creationId xmlns:p14="http://schemas.microsoft.com/office/powerpoint/2010/main" val="2814092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Guidance on current software classification rules MDR (EU) 2017/745</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20619" y="4602694"/>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2" name="Grafik 11">
            <a:extLst>
              <a:ext uri="{FF2B5EF4-FFF2-40B4-BE49-F238E27FC236}">
                <a16:creationId xmlns:a16="http://schemas.microsoft.com/office/drawing/2014/main" id="{ADD45A94-1012-4131-B944-16CE9273CDE5}"/>
              </a:ext>
            </a:extLst>
          </p:cNvPr>
          <p:cNvPicPr>
            <a:picLocks noChangeAspect="1"/>
          </p:cNvPicPr>
          <p:nvPr/>
        </p:nvPicPr>
        <p:blipFill>
          <a:blip r:embed="rId7"/>
          <a:stretch>
            <a:fillRect/>
          </a:stretch>
        </p:blipFill>
        <p:spPr>
          <a:xfrm>
            <a:off x="3336914" y="565824"/>
            <a:ext cx="5431401" cy="4117733"/>
          </a:xfrm>
          <a:prstGeom prst="rect">
            <a:avLst/>
          </a:prstGeom>
        </p:spPr>
      </p:pic>
      <p:sp>
        <p:nvSpPr>
          <p:cNvPr id="4" name="Textfeld 3">
            <a:extLst>
              <a:ext uri="{FF2B5EF4-FFF2-40B4-BE49-F238E27FC236}">
                <a16:creationId xmlns:a16="http://schemas.microsoft.com/office/drawing/2014/main" id="{C47FCF38-E4BB-4BBF-9216-F0A66989D473}"/>
              </a:ext>
            </a:extLst>
          </p:cNvPr>
          <p:cNvSpPr txBox="1"/>
          <p:nvPr/>
        </p:nvSpPr>
        <p:spPr>
          <a:xfrm>
            <a:off x="469824" y="1356360"/>
            <a:ext cx="2732977" cy="1169551"/>
          </a:xfrm>
          <a:prstGeom prst="rect">
            <a:avLst/>
          </a:prstGeom>
          <a:noFill/>
        </p:spPr>
        <p:txBody>
          <a:bodyPr wrap="square" rtlCol="0">
            <a:spAutoFit/>
          </a:bodyPr>
          <a:lstStyle/>
          <a:p>
            <a:r>
              <a:rPr lang="en-CA" sz="1400" b="1" i="0" dirty="0">
                <a:solidFill>
                  <a:srgbClr val="0B5394"/>
                </a:solidFill>
                <a:latin typeface="Arial"/>
              </a:rPr>
              <a:t>N12: Software as a Medical Device: Possible framework for risk categorization and corresponding considerations</a:t>
            </a:r>
          </a:p>
          <a:p>
            <a:endParaRPr lang="en-GB" dirty="0"/>
          </a:p>
        </p:txBody>
      </p:sp>
    </p:spTree>
    <p:extLst>
      <p:ext uri="{BB962C8B-B14F-4D97-AF65-F5344CB8AC3E}">
        <p14:creationId xmlns:p14="http://schemas.microsoft.com/office/powerpoint/2010/main" val="4181749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Possible changes on software classification rules MDR (EU) 2017/745</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20619" y="4602694"/>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 name="Textfeld 2">
            <a:extLst>
              <a:ext uri="{FF2B5EF4-FFF2-40B4-BE49-F238E27FC236}">
                <a16:creationId xmlns:a16="http://schemas.microsoft.com/office/drawing/2014/main" id="{31B069A4-4086-4D9D-B391-5B567A1A1D0C}"/>
              </a:ext>
            </a:extLst>
          </p:cNvPr>
          <p:cNvSpPr txBox="1"/>
          <p:nvPr/>
        </p:nvSpPr>
        <p:spPr>
          <a:xfrm>
            <a:off x="469824" y="1232216"/>
            <a:ext cx="8331276" cy="3323987"/>
          </a:xfrm>
          <a:prstGeom prst="rect">
            <a:avLst/>
          </a:prstGeom>
          <a:noFill/>
        </p:spPr>
        <p:txBody>
          <a:bodyPr wrap="square" rtlCol="0">
            <a:spAutoFit/>
          </a:bodyPr>
          <a:lstStyle/>
          <a:p>
            <a:pPr marL="114300" indent="0">
              <a:buNone/>
            </a:pPr>
            <a:r>
              <a:rPr lang="en-US" dirty="0"/>
              <a:t>Rule 11 </a:t>
            </a:r>
          </a:p>
          <a:p>
            <a:pPr marL="114300" indent="0">
              <a:buNone/>
            </a:pPr>
            <a:r>
              <a:rPr lang="en-US" dirty="0"/>
              <a:t>Software which is intended to generate an output that confers a clinical benefit and </a:t>
            </a:r>
          </a:p>
          <a:p>
            <a:pPr marL="114300" indent="0">
              <a:buNone/>
            </a:pPr>
            <a:r>
              <a:rPr lang="en-US" dirty="0"/>
              <a:t>is used for diagnosis, treatment, prevention, monitoring, prediction, prognosis, </a:t>
            </a:r>
          </a:p>
          <a:p>
            <a:pPr marL="114300" indent="0">
              <a:buNone/>
            </a:pPr>
            <a:r>
              <a:rPr lang="en-US" dirty="0"/>
              <a:t>compensation or alleviation of a disease or condition is classified </a:t>
            </a:r>
            <a:r>
              <a:rPr lang="en-US" b="1" u="sng" dirty="0"/>
              <a:t>as class I</a:t>
            </a:r>
            <a:r>
              <a:rPr lang="en-US" dirty="0"/>
              <a:t>, unless </a:t>
            </a:r>
          </a:p>
          <a:p>
            <a:pPr marL="114300" indent="0">
              <a:buNone/>
            </a:pPr>
            <a:r>
              <a:rPr lang="en-US" dirty="0"/>
              <a:t>the output is intended for a disease or condition: </a:t>
            </a:r>
          </a:p>
          <a:p>
            <a:pPr marL="114300" indent="0">
              <a:buNone/>
            </a:pPr>
            <a:r>
              <a:rPr lang="en-US" dirty="0"/>
              <a:t>  </a:t>
            </a:r>
          </a:p>
          <a:p>
            <a:pPr marL="114300" indent="0">
              <a:buNone/>
            </a:pPr>
            <a:r>
              <a:rPr lang="en-US" dirty="0"/>
              <a:t>– in a critical situation with a risk of causing death or an irreversible </a:t>
            </a:r>
          </a:p>
          <a:p>
            <a:pPr marL="114300" indent="0">
              <a:buNone/>
            </a:pPr>
            <a:r>
              <a:rPr lang="en-US" dirty="0"/>
              <a:t>deterioration of a person's state of health, in which case it is classified as </a:t>
            </a:r>
            <a:r>
              <a:rPr lang="en-US" b="1" u="sng" dirty="0"/>
              <a:t>class III</a:t>
            </a:r>
            <a:r>
              <a:rPr lang="en-US" dirty="0"/>
              <a:t>; </a:t>
            </a:r>
          </a:p>
          <a:p>
            <a:pPr marL="114300" indent="0">
              <a:buNone/>
            </a:pPr>
            <a:r>
              <a:rPr lang="en-US" dirty="0"/>
              <a:t>– in a serious situation with a risk of causing a serious deterioration of a </a:t>
            </a:r>
          </a:p>
          <a:p>
            <a:pPr marL="114300" indent="0">
              <a:buNone/>
            </a:pPr>
            <a:r>
              <a:rPr lang="en-US" dirty="0"/>
              <a:t>person's state of health or a surgical intervention, or to drive clinical management </a:t>
            </a:r>
          </a:p>
          <a:p>
            <a:pPr marL="114300" indent="0">
              <a:buNone/>
            </a:pPr>
            <a:r>
              <a:rPr lang="en-US" dirty="0"/>
              <a:t>in a critical situation in which cases it is classified as class </a:t>
            </a:r>
            <a:r>
              <a:rPr lang="en-US" b="1" u="sng" dirty="0"/>
              <a:t>IIb</a:t>
            </a:r>
            <a:r>
              <a:rPr lang="en-US" dirty="0"/>
              <a:t>; </a:t>
            </a:r>
          </a:p>
          <a:p>
            <a:pPr marL="114300" indent="0">
              <a:buNone/>
            </a:pPr>
            <a:r>
              <a:rPr lang="en-US" dirty="0"/>
              <a:t>– in a non-serious situation, or to drive clinical management in a serious </a:t>
            </a:r>
          </a:p>
          <a:p>
            <a:pPr marL="114300" indent="0">
              <a:buNone/>
            </a:pPr>
            <a:r>
              <a:rPr lang="en-US" dirty="0"/>
              <a:t>situation or to inform clinical management in a critical or serious situation in which </a:t>
            </a:r>
          </a:p>
          <a:p>
            <a:pPr marL="114300" indent="0">
              <a:buNone/>
            </a:pPr>
            <a:r>
              <a:rPr lang="en-US" dirty="0"/>
              <a:t>cases it is classified as class </a:t>
            </a:r>
            <a:r>
              <a:rPr lang="en-US" b="1" u="sng" dirty="0" err="1"/>
              <a:t>IIa</a:t>
            </a:r>
            <a:r>
              <a:rPr lang="en-US" b="1" dirty="0"/>
              <a:t>.’; </a:t>
            </a:r>
          </a:p>
          <a:p>
            <a:endParaRPr lang="en-GB" dirty="0"/>
          </a:p>
        </p:txBody>
      </p:sp>
    </p:spTree>
    <p:extLst>
      <p:ext uri="{BB962C8B-B14F-4D97-AF65-F5344CB8AC3E}">
        <p14:creationId xmlns:p14="http://schemas.microsoft.com/office/powerpoint/2010/main" val="1960207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Possible changes on software classification rules MDR (EU) 2017/745</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20619" y="4602694"/>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 name="Textfeld 2">
            <a:extLst>
              <a:ext uri="{FF2B5EF4-FFF2-40B4-BE49-F238E27FC236}">
                <a16:creationId xmlns:a16="http://schemas.microsoft.com/office/drawing/2014/main" id="{31B069A4-4086-4D9D-B391-5B567A1A1D0C}"/>
              </a:ext>
            </a:extLst>
          </p:cNvPr>
          <p:cNvSpPr txBox="1"/>
          <p:nvPr/>
        </p:nvSpPr>
        <p:spPr>
          <a:xfrm>
            <a:off x="211226" y="1008460"/>
            <a:ext cx="8589874" cy="3118226"/>
          </a:xfrm>
          <a:prstGeom prst="rect">
            <a:avLst/>
          </a:prstGeom>
          <a:noFill/>
        </p:spPr>
        <p:txBody>
          <a:bodyPr wrap="square" rtlCol="0">
            <a:spAutoFit/>
          </a:bodyPr>
          <a:lstStyle/>
          <a:p>
            <a:pPr>
              <a:lnSpc>
                <a:spcPct val="107000"/>
              </a:lnSpc>
              <a:spcAft>
                <a:spcPts val="800"/>
              </a:spcAft>
            </a:pPr>
            <a:r>
              <a:rPr lang="en-GB" sz="1600" dirty="0">
                <a:effectLst/>
                <a:latin typeface="+mn-lt"/>
                <a:ea typeface="Aptos" panose="020B0004020202020204"/>
                <a:cs typeface="Times New Roman" panose="02020603050405020304" pitchFamily="18" charset="0"/>
              </a:rPr>
              <a:t>Medical device AI systems (both those intended to be used as a safety component or those which are themselves AI systems) are classified as </a:t>
            </a:r>
            <a:r>
              <a:rPr lang="en-GB" sz="1600" b="1" u="sng" dirty="0">
                <a:effectLst/>
                <a:latin typeface="+mn-lt"/>
                <a:ea typeface="Aptos" panose="020B0004020202020204"/>
                <a:cs typeface="Times New Roman" panose="02020603050405020304" pitchFamily="18" charset="0"/>
              </a:rPr>
              <a:t>class </a:t>
            </a:r>
            <a:r>
              <a:rPr lang="en-GB" sz="1600" b="1" u="sng" dirty="0" err="1">
                <a:effectLst/>
                <a:latin typeface="+mn-lt"/>
                <a:ea typeface="Aptos" panose="020B0004020202020204"/>
                <a:cs typeface="Times New Roman" panose="02020603050405020304" pitchFamily="18" charset="0"/>
              </a:rPr>
              <a:t>IIa</a:t>
            </a:r>
            <a:r>
              <a:rPr lang="en-GB" sz="1600" dirty="0">
                <a:effectLst/>
                <a:latin typeface="+mn-lt"/>
                <a:ea typeface="Calibri" panose="020F0502020204030204" pitchFamily="34" charset="0"/>
                <a:cs typeface="Arial" panose="020B0604020202020204" pitchFamily="34" charset="0"/>
              </a:rPr>
              <a:t>, except</a:t>
            </a:r>
            <a:r>
              <a:rPr lang="en-GB" sz="1600" dirty="0">
                <a:effectLst/>
                <a:latin typeface="+mn-lt"/>
                <a:ea typeface="Aptos" panose="020B0004020202020204"/>
                <a:cs typeface="Times New Roman" panose="02020603050405020304" pitchFamily="18" charset="0"/>
              </a:rPr>
              <a:t>:</a:t>
            </a:r>
            <a:endParaRPr lang="de-DE" sz="1600" dirty="0">
              <a:effectLst/>
              <a:latin typeface="+mn-lt"/>
              <a:ea typeface="Aptos" panose="020B0004020202020204"/>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600" dirty="0">
                <a:effectLst/>
                <a:latin typeface="+mn-lt"/>
                <a:ea typeface="Aptos" panose="020B0004020202020204"/>
                <a:cs typeface="Times New Roman" panose="02020603050405020304" pitchFamily="18" charset="0"/>
              </a:rPr>
              <a:t>if they are continuously learning in the field and are overseen by the intended user, they are classified as </a:t>
            </a:r>
            <a:r>
              <a:rPr lang="en-GB" sz="1600" b="1" u="sng" dirty="0">
                <a:effectLst/>
                <a:latin typeface="+mn-lt"/>
                <a:ea typeface="Aptos" panose="020B0004020202020204"/>
                <a:cs typeface="Times New Roman" panose="02020603050405020304" pitchFamily="18" charset="0"/>
              </a:rPr>
              <a:t>class IIb</a:t>
            </a:r>
            <a:r>
              <a:rPr lang="en-GB" sz="1600" dirty="0">
                <a:effectLst/>
                <a:latin typeface="+mn-lt"/>
                <a:ea typeface="Aptos" panose="020B0004020202020204"/>
                <a:cs typeface="Times New Roman" panose="02020603050405020304" pitchFamily="18" charset="0"/>
              </a:rPr>
              <a:t>;</a:t>
            </a:r>
            <a:endParaRPr lang="de-DE" sz="1600" dirty="0">
              <a:effectLst/>
              <a:latin typeface="+mn-lt"/>
              <a:ea typeface="Aptos" panose="020B0004020202020204"/>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600" dirty="0">
                <a:effectLst/>
                <a:latin typeface="+mn-lt"/>
                <a:ea typeface="Aptos" panose="020B0004020202020204"/>
                <a:cs typeface="Times New Roman" panose="02020603050405020304" pitchFamily="18" charset="0"/>
              </a:rPr>
              <a:t>if they are continuously learning in the field and operate conditionally independent or independent from the intended user’s oversight, they are classified as </a:t>
            </a:r>
            <a:r>
              <a:rPr lang="en-GB" sz="1600" b="1" u="sng" dirty="0">
                <a:effectLst/>
                <a:latin typeface="+mn-lt"/>
                <a:ea typeface="Aptos" panose="020B0004020202020204"/>
                <a:cs typeface="Times New Roman" panose="02020603050405020304" pitchFamily="18" charset="0"/>
              </a:rPr>
              <a:t>class III</a:t>
            </a:r>
            <a:r>
              <a:rPr lang="en-GB" sz="1600" dirty="0">
                <a:effectLst/>
                <a:latin typeface="+mn-lt"/>
                <a:ea typeface="Aptos" panose="020B0004020202020204"/>
                <a:cs typeface="Times New Roman" panose="02020603050405020304" pitchFamily="18" charset="0"/>
              </a:rPr>
              <a:t>.’;</a:t>
            </a:r>
            <a:endParaRPr lang="de-DE" sz="1600" dirty="0">
              <a:effectLst/>
              <a:latin typeface="+mn-lt"/>
              <a:ea typeface="Aptos" panose="020B0004020202020204"/>
              <a:cs typeface="Times New Roman" panose="02020603050405020304" pitchFamily="18" charset="0"/>
            </a:endParaRPr>
          </a:p>
          <a:p>
            <a:pPr>
              <a:lnSpc>
                <a:spcPct val="107000"/>
              </a:lnSpc>
              <a:spcAft>
                <a:spcPts val="800"/>
              </a:spcAft>
            </a:pPr>
            <a:r>
              <a:rPr lang="en-IE" sz="1600" u="sng" dirty="0">
                <a:effectLst/>
                <a:latin typeface="+mn-lt"/>
                <a:ea typeface="Aptos" panose="020B0004020202020204"/>
                <a:cs typeface="Times New Roman" panose="02020603050405020304" pitchFamily="18" charset="0"/>
              </a:rPr>
              <a:t>Rationale</a:t>
            </a:r>
            <a:endParaRPr lang="de-DE" sz="1600" dirty="0">
              <a:effectLst/>
              <a:latin typeface="+mn-lt"/>
              <a:ea typeface="Aptos" panose="020B0004020202020204"/>
              <a:cs typeface="Times New Roman" panose="02020603050405020304" pitchFamily="18" charset="0"/>
            </a:endParaRPr>
          </a:p>
          <a:p>
            <a:pPr>
              <a:lnSpc>
                <a:spcPct val="107000"/>
              </a:lnSpc>
              <a:spcAft>
                <a:spcPts val="800"/>
              </a:spcAft>
            </a:pPr>
            <a:r>
              <a:rPr lang="en-GB" sz="1600" dirty="0">
                <a:effectLst/>
                <a:latin typeface="+mn-lt"/>
                <a:ea typeface="Aptos" panose="020B0004020202020204"/>
                <a:cs typeface="Times New Roman" panose="02020603050405020304" pitchFamily="18" charset="0"/>
              </a:rPr>
              <a:t>The European AI-Act requires for critical AI Systems the involvement of a Notified Body into the conformity assessment procedures. To ensure the same/similar level of regulatory </a:t>
            </a:r>
            <a:r>
              <a:rPr lang="en-GB" sz="1600" dirty="0">
                <a:latin typeface="+mn-lt"/>
                <a:ea typeface="Aptos" panose="020B0004020202020204"/>
                <a:cs typeface="Times New Roman" panose="02020603050405020304" pitchFamily="18" charset="0"/>
              </a:rPr>
              <a:t>control also MD-AI must be classified at least as a class </a:t>
            </a:r>
            <a:r>
              <a:rPr lang="en-GB" sz="1600" dirty="0" err="1">
                <a:latin typeface="+mn-lt"/>
                <a:ea typeface="Aptos" panose="020B0004020202020204"/>
                <a:cs typeface="Times New Roman" panose="02020603050405020304" pitchFamily="18" charset="0"/>
              </a:rPr>
              <a:t>IIa</a:t>
            </a:r>
            <a:endParaRPr lang="en-GB" dirty="0"/>
          </a:p>
        </p:txBody>
      </p:sp>
    </p:spTree>
    <p:extLst>
      <p:ext uri="{BB962C8B-B14F-4D97-AF65-F5344CB8AC3E}">
        <p14:creationId xmlns:p14="http://schemas.microsoft.com/office/powerpoint/2010/main" val="1348471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211226" y="315864"/>
            <a:ext cx="8422976"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Why are differences in risk classification causing delays in patient access for more than 6 to 24 months ?</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20619" y="4602694"/>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 name="Textfeld 2">
            <a:extLst>
              <a:ext uri="{FF2B5EF4-FFF2-40B4-BE49-F238E27FC236}">
                <a16:creationId xmlns:a16="http://schemas.microsoft.com/office/drawing/2014/main" id="{31B069A4-4086-4D9D-B391-5B567A1A1D0C}"/>
              </a:ext>
            </a:extLst>
          </p:cNvPr>
          <p:cNvSpPr txBox="1"/>
          <p:nvPr/>
        </p:nvSpPr>
        <p:spPr>
          <a:xfrm>
            <a:off x="211226" y="1008460"/>
            <a:ext cx="8589874" cy="5157246"/>
          </a:xfrm>
          <a:prstGeom prst="rect">
            <a:avLst/>
          </a:prstGeom>
          <a:noFill/>
        </p:spPr>
        <p:txBody>
          <a:bodyPr wrap="square" rtlCol="0">
            <a:spAutoFit/>
          </a:bodyPr>
          <a:lstStyle/>
          <a:p>
            <a:pPr>
              <a:lnSpc>
                <a:spcPct val="107000"/>
              </a:lnSpc>
              <a:spcAft>
                <a:spcPts val="800"/>
              </a:spcAft>
            </a:pPr>
            <a:r>
              <a:rPr lang="de-DE" dirty="0" err="1">
                <a:effectLst/>
                <a:latin typeface="+mn-lt"/>
                <a:ea typeface="Aptos" panose="020B0004020202020204"/>
                <a:cs typeface="Times New Roman" panose="02020603050405020304" pitchFamily="18" charset="0"/>
              </a:rPr>
              <a:t>Is</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it</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really</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the</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classification</a:t>
            </a:r>
            <a:r>
              <a:rPr lang="de-DE" dirty="0">
                <a:effectLst/>
                <a:latin typeface="+mn-lt"/>
                <a:ea typeface="Aptos" panose="020B0004020202020204"/>
                <a:cs typeface="Times New Roman" panose="02020603050405020304" pitchFamily="18" charset="0"/>
              </a:rPr>
              <a:t> and </a:t>
            </a:r>
            <a:r>
              <a:rPr lang="de-DE" dirty="0" err="1">
                <a:effectLst/>
                <a:latin typeface="+mn-lt"/>
                <a:ea typeface="Aptos" panose="020B0004020202020204"/>
                <a:cs typeface="Times New Roman" panose="02020603050405020304" pitchFamily="18" charset="0"/>
              </a:rPr>
              <a:t>the</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resulting</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regulatory</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pathway</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self-declaration</a:t>
            </a:r>
            <a:r>
              <a:rPr lang="de-DE" dirty="0">
                <a:effectLst/>
                <a:latin typeface="+mn-lt"/>
                <a:ea typeface="Aptos" panose="020B0004020202020204"/>
                <a:cs typeface="Times New Roman" panose="02020603050405020304" pitchFamily="18" charset="0"/>
              </a:rPr>
              <a:t>, QMS </a:t>
            </a:r>
            <a:r>
              <a:rPr lang="de-DE" dirty="0" err="1">
                <a:effectLst/>
                <a:latin typeface="+mn-lt"/>
                <a:ea typeface="Aptos" panose="020B0004020202020204"/>
                <a:cs typeface="Times New Roman" panose="02020603050405020304" pitchFamily="18" charset="0"/>
              </a:rPr>
              <a:t>certificate</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Pre-market</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approval</a:t>
            </a:r>
            <a:r>
              <a:rPr lang="de-DE" dirty="0">
                <a:effectLst/>
                <a:latin typeface="+mn-lt"/>
                <a:ea typeface="Aptos" panose="020B0004020202020204"/>
                <a:cs typeface="Times New Roman" panose="02020603050405020304" pitchFamily="18" charset="0"/>
              </a:rPr>
              <a:t>, TD-Assessment </a:t>
            </a:r>
            <a:r>
              <a:rPr lang="de-DE" dirty="0" err="1">
                <a:effectLst/>
                <a:latin typeface="+mn-lt"/>
                <a:ea typeface="Aptos" panose="020B0004020202020204"/>
                <a:cs typeface="Times New Roman" panose="02020603050405020304" pitchFamily="18" charset="0"/>
              </a:rPr>
              <a:t>by</a:t>
            </a:r>
            <a:r>
              <a:rPr lang="de-DE" dirty="0">
                <a:effectLst/>
                <a:latin typeface="+mn-lt"/>
                <a:ea typeface="Aptos" panose="020B0004020202020204"/>
                <a:cs typeface="Times New Roman" panose="02020603050405020304" pitchFamily="18" charset="0"/>
              </a:rPr>
              <a:t> a </a:t>
            </a:r>
            <a:r>
              <a:rPr lang="de-DE" dirty="0" err="1">
                <a:effectLst/>
                <a:latin typeface="+mn-lt"/>
                <a:ea typeface="Aptos" panose="020B0004020202020204"/>
                <a:cs typeface="Times New Roman" panose="02020603050405020304" pitchFamily="18" charset="0"/>
              </a:rPr>
              <a:t>Notified</a:t>
            </a:r>
            <a:r>
              <a:rPr lang="de-DE" dirty="0">
                <a:effectLst/>
                <a:latin typeface="+mn-lt"/>
                <a:ea typeface="Aptos" panose="020B0004020202020204"/>
                <a:cs typeface="Times New Roman" panose="02020603050405020304" pitchFamily="18" charset="0"/>
              </a:rPr>
              <a:t> Body)?</a:t>
            </a:r>
          </a:p>
          <a:p>
            <a:pPr>
              <a:lnSpc>
                <a:spcPct val="107000"/>
              </a:lnSpc>
              <a:spcAft>
                <a:spcPts val="800"/>
              </a:spcAft>
            </a:pPr>
            <a:r>
              <a:rPr lang="de-DE" dirty="0" err="1">
                <a:effectLst/>
                <a:latin typeface="+mn-lt"/>
                <a:ea typeface="Aptos" panose="020B0004020202020204"/>
                <a:cs typeface="Times New Roman" panose="02020603050405020304" pitchFamily="18" charset="0"/>
              </a:rPr>
              <a:t>No</a:t>
            </a:r>
            <a:r>
              <a:rPr lang="de-DE" dirty="0">
                <a:effectLst/>
                <a:latin typeface="+mn-lt"/>
                <a:ea typeface="Aptos" panose="020B0004020202020204"/>
                <a:cs typeface="Times New Roman" panose="02020603050405020304" pitchFamily="18" charset="0"/>
              </a:rPr>
              <a:t>, ?</a:t>
            </a:r>
          </a:p>
          <a:p>
            <a:pPr>
              <a:lnSpc>
                <a:spcPct val="107000"/>
              </a:lnSpc>
              <a:spcAft>
                <a:spcPts val="800"/>
              </a:spcAft>
            </a:pPr>
            <a:r>
              <a:rPr lang="de-DE" sz="1200" dirty="0">
                <a:effectLst/>
                <a:latin typeface="+mn-lt"/>
                <a:ea typeface="Aptos" panose="020B0004020202020204"/>
                <a:cs typeface="Times New Roman" panose="02020603050405020304" pitchFamily="18" charset="0"/>
              </a:rPr>
              <a:t>E.g. </a:t>
            </a:r>
            <a:r>
              <a:rPr lang="de-DE" sz="1200" dirty="0" err="1">
                <a:effectLst/>
                <a:latin typeface="+mn-lt"/>
                <a:ea typeface="Aptos" panose="020B0004020202020204"/>
                <a:cs typeface="Times New Roman" panose="02020603050405020304" pitchFamily="18" charset="0"/>
              </a:rPr>
              <a:t>with</a:t>
            </a:r>
            <a:r>
              <a:rPr lang="de-DE" sz="1200" dirty="0">
                <a:effectLst/>
                <a:latin typeface="+mn-lt"/>
                <a:ea typeface="Aptos" panose="020B0004020202020204"/>
                <a:cs typeface="Times New Roman" panose="02020603050405020304" pitchFamily="18" charset="0"/>
              </a:rPr>
              <a:t> </a:t>
            </a:r>
            <a:r>
              <a:rPr lang="de-DE" sz="1200" dirty="0" err="1">
                <a:effectLst/>
                <a:latin typeface="+mn-lt"/>
                <a:ea typeface="Aptos" panose="020B0004020202020204"/>
                <a:cs typeface="Times New Roman" panose="02020603050405020304" pitchFamily="18" charset="0"/>
              </a:rPr>
              <a:t>the</a:t>
            </a:r>
            <a:r>
              <a:rPr lang="de-DE" sz="1200" dirty="0">
                <a:effectLst/>
                <a:latin typeface="+mn-lt"/>
                <a:ea typeface="Aptos" panose="020B0004020202020204"/>
                <a:cs typeface="Times New Roman" panose="02020603050405020304" pitchFamily="18" charset="0"/>
              </a:rPr>
              <a:t> </a:t>
            </a:r>
            <a:r>
              <a:rPr lang="de-DE" sz="1200" dirty="0" err="1">
                <a:effectLst/>
                <a:latin typeface="+mn-lt"/>
                <a:ea typeface="Aptos" panose="020B0004020202020204"/>
                <a:cs typeface="Times New Roman" panose="02020603050405020304" pitchFamily="18" charset="0"/>
              </a:rPr>
              <a:t>new</a:t>
            </a:r>
            <a:r>
              <a:rPr lang="de-DE" sz="1200" dirty="0">
                <a:effectLst/>
                <a:latin typeface="+mn-lt"/>
                <a:ea typeface="Aptos" panose="020B0004020202020204"/>
                <a:cs typeface="Times New Roman" panose="02020603050405020304" pitchFamily="18" charset="0"/>
              </a:rPr>
              <a:t> Regulation </a:t>
            </a:r>
            <a:r>
              <a:rPr lang="en-GB" sz="1200" dirty="0">
                <a:latin typeface="+mn-lt"/>
              </a:rPr>
              <a:t>(EU) 2026/977 </a:t>
            </a:r>
            <a:r>
              <a:rPr lang="en-GB" sz="1200" dirty="0">
                <a:effectLst/>
                <a:latin typeface="+mn-lt"/>
                <a:ea typeface="Aptos" panose="020B0004020202020204"/>
                <a:cs typeface="Times New Roman" panose="02020603050405020304" pitchFamily="18" charset="0"/>
              </a:rPr>
              <a:t>The Notified Body must complete the assessment (and issue a certificate)  within </a:t>
            </a:r>
            <a:r>
              <a:rPr lang="en-GB" sz="1200" dirty="0">
                <a:latin typeface="+mn-lt"/>
                <a:ea typeface="Aptos" panose="020B0004020202020204"/>
                <a:cs typeface="Times New Roman" panose="02020603050405020304" pitchFamily="18" charset="0"/>
              </a:rPr>
              <a:t>a maximum of 120 days from the date of a complete submission.</a:t>
            </a:r>
          </a:p>
          <a:p>
            <a:pPr>
              <a:lnSpc>
                <a:spcPct val="107000"/>
              </a:lnSpc>
              <a:spcAft>
                <a:spcPts val="800"/>
              </a:spcAft>
            </a:pPr>
            <a:r>
              <a:rPr lang="en-GB" dirty="0">
                <a:latin typeface="+mn-lt"/>
                <a:ea typeface="Aptos" panose="020B0004020202020204"/>
                <a:cs typeface="Times New Roman" panose="02020603050405020304" pitchFamily="18" charset="0"/>
              </a:rPr>
              <a:t>Are different classifications causing different levels of clinical evaluation or different levels of expectations on the clinical evidence?  </a:t>
            </a:r>
          </a:p>
          <a:p>
            <a:pPr>
              <a:lnSpc>
                <a:spcPct val="107000"/>
              </a:lnSpc>
              <a:spcAft>
                <a:spcPts val="800"/>
              </a:spcAft>
            </a:pPr>
            <a:r>
              <a:rPr lang="en-GB" dirty="0">
                <a:latin typeface="+mn-lt"/>
                <a:ea typeface="Aptos" panose="020B0004020202020204"/>
                <a:cs typeface="Times New Roman" panose="02020603050405020304" pitchFamily="18" charset="0"/>
              </a:rPr>
              <a:t>No?</a:t>
            </a:r>
          </a:p>
          <a:p>
            <a:pPr>
              <a:lnSpc>
                <a:spcPct val="107000"/>
              </a:lnSpc>
              <a:spcAft>
                <a:spcPts val="800"/>
              </a:spcAft>
            </a:pPr>
            <a:r>
              <a:rPr lang="en-GB" dirty="0">
                <a:latin typeface="+mn-lt"/>
                <a:ea typeface="Aptos" panose="020B0004020202020204"/>
                <a:cs typeface="Times New Roman" panose="02020603050405020304" pitchFamily="18" charset="0"/>
              </a:rPr>
              <a:t>Clinical evaluation is always</a:t>
            </a:r>
          </a:p>
          <a:p>
            <a:pPr>
              <a:lnSpc>
                <a:spcPct val="107000"/>
              </a:lnSpc>
              <a:spcAft>
                <a:spcPts val="800"/>
              </a:spcAft>
            </a:pPr>
            <a:r>
              <a:rPr lang="en-GB" dirty="0">
                <a:latin typeface="+mn-lt"/>
                <a:ea typeface="Aptos" panose="020B0004020202020204"/>
                <a:cs typeface="Times New Roman" panose="02020603050405020304" pitchFamily="18" charset="0"/>
              </a:rPr>
              <a:t>necessary.</a:t>
            </a:r>
          </a:p>
          <a:p>
            <a:pPr>
              <a:lnSpc>
                <a:spcPct val="107000"/>
              </a:lnSpc>
              <a:spcAft>
                <a:spcPts val="800"/>
              </a:spcAft>
            </a:pPr>
            <a:r>
              <a:rPr lang="en-GB" dirty="0">
                <a:latin typeface="+mn-lt"/>
                <a:ea typeface="Aptos" panose="020B0004020202020204"/>
                <a:cs typeface="Times New Roman" panose="02020603050405020304" pitchFamily="18" charset="0"/>
              </a:rPr>
              <a:t>Also a clinical evidence and</a:t>
            </a:r>
          </a:p>
          <a:p>
            <a:pPr>
              <a:lnSpc>
                <a:spcPct val="107000"/>
              </a:lnSpc>
              <a:spcAft>
                <a:spcPts val="800"/>
              </a:spcAft>
            </a:pPr>
            <a:r>
              <a:rPr lang="en-GB" dirty="0">
                <a:latin typeface="+mn-lt"/>
                <a:ea typeface="Aptos" panose="020B0004020202020204"/>
                <a:cs typeface="Times New Roman" panose="02020603050405020304" pitchFamily="18" charset="0"/>
              </a:rPr>
              <a:t>an acceptable benefit/risk ration</a:t>
            </a:r>
          </a:p>
          <a:p>
            <a:pPr>
              <a:lnSpc>
                <a:spcPct val="107000"/>
              </a:lnSpc>
              <a:spcAft>
                <a:spcPts val="800"/>
              </a:spcAft>
            </a:pPr>
            <a:endParaRPr lang="en-GB" dirty="0">
              <a:latin typeface="+mn-lt"/>
              <a:ea typeface="Aptos" panose="020B0004020202020204"/>
              <a:cs typeface="Times New Roman" panose="02020603050405020304" pitchFamily="18" charset="0"/>
            </a:endParaRPr>
          </a:p>
          <a:p>
            <a:pPr>
              <a:lnSpc>
                <a:spcPct val="107000"/>
              </a:lnSpc>
              <a:spcAft>
                <a:spcPts val="800"/>
              </a:spcAft>
            </a:pPr>
            <a:endParaRPr lang="en-GB" sz="2000" dirty="0">
              <a:latin typeface="+mn-lt"/>
              <a:ea typeface="Aptos" panose="020B0004020202020204"/>
              <a:cs typeface="Times New Roman" panose="02020603050405020304" pitchFamily="18" charset="0"/>
            </a:endParaRPr>
          </a:p>
          <a:p>
            <a:pPr>
              <a:lnSpc>
                <a:spcPct val="107000"/>
              </a:lnSpc>
              <a:spcAft>
                <a:spcPts val="800"/>
              </a:spcAft>
            </a:pPr>
            <a:endParaRPr lang="en-GB" sz="2000" dirty="0">
              <a:effectLst/>
              <a:latin typeface="+mn-lt"/>
              <a:ea typeface="Aptos" panose="020B0004020202020204"/>
              <a:cs typeface="Times New Roman" panose="02020603050405020304" pitchFamily="18" charset="0"/>
            </a:endParaRPr>
          </a:p>
          <a:p>
            <a:pPr>
              <a:lnSpc>
                <a:spcPct val="107000"/>
              </a:lnSpc>
              <a:spcAft>
                <a:spcPts val="800"/>
              </a:spcAft>
            </a:pPr>
            <a:r>
              <a:rPr lang="de-DE" sz="1600" dirty="0">
                <a:effectLst/>
                <a:latin typeface="+mn-lt"/>
                <a:ea typeface="Aptos" panose="020B0004020202020204"/>
                <a:cs typeface="Times New Roman" panose="02020603050405020304" pitchFamily="18" charset="0"/>
              </a:rPr>
              <a:t> </a:t>
            </a:r>
            <a:endParaRPr lang="en-GB" dirty="0"/>
          </a:p>
        </p:txBody>
      </p:sp>
      <p:pic>
        <p:nvPicPr>
          <p:cNvPr id="5" name="Grafik 4">
            <a:extLst>
              <a:ext uri="{FF2B5EF4-FFF2-40B4-BE49-F238E27FC236}">
                <a16:creationId xmlns:a16="http://schemas.microsoft.com/office/drawing/2014/main" id="{B3D551ED-998E-4C44-B7D2-3ABB0448FCFE}"/>
              </a:ext>
            </a:extLst>
          </p:cNvPr>
          <p:cNvPicPr>
            <a:picLocks noChangeAspect="1"/>
          </p:cNvPicPr>
          <p:nvPr/>
        </p:nvPicPr>
        <p:blipFill>
          <a:blip r:embed="rId7"/>
          <a:stretch>
            <a:fillRect/>
          </a:stretch>
        </p:blipFill>
        <p:spPr>
          <a:xfrm>
            <a:off x="2925154" y="2770482"/>
            <a:ext cx="5654203" cy="1792374"/>
          </a:xfrm>
          <a:prstGeom prst="rect">
            <a:avLst/>
          </a:prstGeom>
        </p:spPr>
      </p:pic>
      <p:sp>
        <p:nvSpPr>
          <p:cNvPr id="6" name="Textfeld 5">
            <a:extLst>
              <a:ext uri="{FF2B5EF4-FFF2-40B4-BE49-F238E27FC236}">
                <a16:creationId xmlns:a16="http://schemas.microsoft.com/office/drawing/2014/main" id="{D551ACBB-615D-4B29-96C4-C7959E27C501}"/>
              </a:ext>
            </a:extLst>
          </p:cNvPr>
          <p:cNvSpPr txBox="1"/>
          <p:nvPr/>
        </p:nvSpPr>
        <p:spPr>
          <a:xfrm>
            <a:off x="6680965" y="4397255"/>
            <a:ext cx="2296843" cy="400110"/>
          </a:xfrm>
          <a:prstGeom prst="rect">
            <a:avLst/>
          </a:prstGeom>
          <a:noFill/>
        </p:spPr>
        <p:txBody>
          <a:bodyPr wrap="square" rtlCol="0">
            <a:spAutoFit/>
          </a:bodyPr>
          <a:lstStyle/>
          <a:p>
            <a:r>
              <a:rPr lang="pt-BR" sz="1000" dirty="0"/>
              <a:t>IMDRF/SaMD WG/N41FINAL:2017</a:t>
            </a:r>
          </a:p>
          <a:p>
            <a:r>
              <a:rPr lang="pt-BR" sz="1000" dirty="0">
                <a:latin typeface="+mn-lt"/>
                <a:ea typeface="Aptos" panose="020B0004020202020204"/>
                <a:cs typeface="Times New Roman" panose="02020603050405020304" pitchFamily="18" charset="0"/>
              </a:rPr>
              <a:t>SaMD: Clinical Evaluation</a:t>
            </a:r>
            <a:endParaRPr lang="en-GB" dirty="0"/>
          </a:p>
        </p:txBody>
      </p:sp>
    </p:spTree>
    <p:extLst>
      <p:ext uri="{BB962C8B-B14F-4D97-AF65-F5344CB8AC3E}">
        <p14:creationId xmlns:p14="http://schemas.microsoft.com/office/powerpoint/2010/main" val="4261278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pic>
        <p:nvPicPr>
          <p:cNvPr id="14" name="Grafik 4">
            <a:extLst>
              <a:ext uri="{FF2B5EF4-FFF2-40B4-BE49-F238E27FC236}">
                <a16:creationId xmlns:a16="http://schemas.microsoft.com/office/drawing/2014/main" id="{518EAEB4-F095-46EA-8D6E-699A7AA46027}"/>
              </a:ext>
            </a:extLst>
          </p:cNvPr>
          <p:cNvPicPr/>
          <p:nvPr/>
        </p:nvPicPr>
        <p:blipFill>
          <a:blip r:embed="rId3"/>
          <a:stretch/>
        </p:blipFill>
        <p:spPr>
          <a:xfrm>
            <a:off x="178527" y="1350829"/>
            <a:ext cx="8488374" cy="3177600"/>
          </a:xfrm>
          <a:prstGeom prst="rect">
            <a:avLst/>
          </a:prstGeom>
          <a:noFill/>
          <a:ln w="0">
            <a:noFill/>
          </a:ln>
        </p:spPr>
      </p:pic>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211226" y="315864"/>
            <a:ext cx="8422976"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Why are differences in risk classification causing delays in patient access for more than 6 to 24 months ?</a:t>
            </a:r>
          </a:p>
          <a:p>
            <a:pPr>
              <a:spcAft>
                <a:spcPts val="1200"/>
              </a:spcAft>
            </a:pPr>
            <a:r>
              <a:rPr lang="en-CA" sz="1600" b="1" dirty="0">
                <a:solidFill>
                  <a:schemeClr val="tx1"/>
                </a:solidFill>
              </a:rPr>
              <a:t>?</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4"/>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5"/>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6"/>
          <a:stretch>
            <a:fillRect/>
          </a:stretch>
        </p:blipFill>
        <p:spPr>
          <a:xfrm>
            <a:off x="2820619" y="4602694"/>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7"/>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 name="Textfeld 2">
            <a:extLst>
              <a:ext uri="{FF2B5EF4-FFF2-40B4-BE49-F238E27FC236}">
                <a16:creationId xmlns:a16="http://schemas.microsoft.com/office/drawing/2014/main" id="{31B069A4-4086-4D9D-B391-5B567A1A1D0C}"/>
              </a:ext>
            </a:extLst>
          </p:cNvPr>
          <p:cNvSpPr txBox="1"/>
          <p:nvPr/>
        </p:nvSpPr>
        <p:spPr>
          <a:xfrm>
            <a:off x="211226" y="1034965"/>
            <a:ext cx="8589874" cy="2865977"/>
          </a:xfrm>
          <a:prstGeom prst="rect">
            <a:avLst/>
          </a:prstGeom>
          <a:noFill/>
        </p:spPr>
        <p:txBody>
          <a:bodyPr wrap="square" rtlCol="0">
            <a:spAutoFit/>
          </a:bodyPr>
          <a:lstStyle/>
          <a:p>
            <a:pPr>
              <a:lnSpc>
                <a:spcPct val="107000"/>
              </a:lnSpc>
              <a:spcAft>
                <a:spcPts val="800"/>
              </a:spcAft>
            </a:pPr>
            <a:r>
              <a:rPr lang="de-DE" dirty="0" err="1">
                <a:effectLst/>
                <a:latin typeface="+mn-lt"/>
                <a:ea typeface="Aptos" panose="020B0004020202020204"/>
                <a:cs typeface="Times New Roman" panose="02020603050405020304" pitchFamily="18" charset="0"/>
              </a:rPr>
              <a:t>Is</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the</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classification</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of</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software</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determining</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the</a:t>
            </a:r>
            <a:r>
              <a:rPr lang="de-DE" dirty="0">
                <a:effectLst/>
                <a:latin typeface="+mn-lt"/>
                <a:ea typeface="Aptos" panose="020B0004020202020204"/>
                <a:cs typeface="Times New Roman" panose="02020603050405020304" pitchFamily="18" charset="0"/>
              </a:rPr>
              <a:t> time </a:t>
            </a:r>
            <a:r>
              <a:rPr lang="de-DE" dirty="0" err="1">
                <a:effectLst/>
                <a:latin typeface="+mn-lt"/>
                <a:ea typeface="Aptos" panose="020B0004020202020204"/>
                <a:cs typeface="Times New Roman" panose="02020603050405020304" pitchFamily="18" charset="0"/>
              </a:rPr>
              <a:t>for</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reimbursement</a:t>
            </a:r>
            <a:r>
              <a:rPr lang="de-DE" dirty="0">
                <a:effectLst/>
                <a:latin typeface="+mn-lt"/>
                <a:ea typeface="Aptos" panose="020B0004020202020204"/>
                <a:cs typeface="Times New Roman" panose="02020603050405020304" pitchFamily="18" charset="0"/>
              </a:rPr>
              <a:t> </a:t>
            </a:r>
            <a:r>
              <a:rPr lang="de-DE" dirty="0" err="1">
                <a:effectLst/>
                <a:latin typeface="+mn-lt"/>
                <a:ea typeface="Aptos" panose="020B0004020202020204"/>
                <a:cs typeface="Times New Roman" panose="02020603050405020304" pitchFamily="18" charset="0"/>
              </a:rPr>
              <a:t>decisions</a:t>
            </a:r>
            <a:r>
              <a:rPr lang="de-DE" dirty="0">
                <a:effectLst/>
                <a:latin typeface="+mn-lt"/>
                <a:ea typeface="Aptos" panose="020B0004020202020204"/>
                <a:cs typeface="Times New Roman" panose="02020603050405020304" pitchFamily="18" charset="0"/>
              </a:rPr>
              <a:t>?</a:t>
            </a:r>
          </a:p>
          <a:p>
            <a:pPr>
              <a:lnSpc>
                <a:spcPct val="107000"/>
              </a:lnSpc>
              <a:spcAft>
                <a:spcPts val="800"/>
              </a:spcAft>
            </a:pPr>
            <a:r>
              <a:rPr lang="de-DE" dirty="0" err="1">
                <a:latin typeface="+mn-lt"/>
                <a:ea typeface="Aptos" panose="020B0004020202020204"/>
                <a:cs typeface="Times New Roman" panose="02020603050405020304" pitchFamily="18" charset="0"/>
              </a:rPr>
              <a:t>Possibly</a:t>
            </a:r>
            <a:r>
              <a:rPr lang="de-DE" dirty="0">
                <a:latin typeface="+mn-lt"/>
                <a:ea typeface="Aptos" panose="020B0004020202020204"/>
                <a:cs typeface="Times New Roman" panose="02020603050405020304" pitchFamily="18" charset="0"/>
              </a:rPr>
              <a:t> </a:t>
            </a:r>
            <a:r>
              <a:rPr lang="de-DE" dirty="0" err="1">
                <a:latin typeface="+mn-lt"/>
                <a:ea typeface="Aptos" panose="020B0004020202020204"/>
                <a:cs typeface="Times New Roman" panose="02020603050405020304" pitchFamily="18" charset="0"/>
              </a:rPr>
              <a:t>yes</a:t>
            </a:r>
            <a:r>
              <a:rPr lang="de-DE" dirty="0">
                <a:latin typeface="+mn-lt"/>
                <a:ea typeface="Aptos" panose="020B0004020202020204"/>
                <a:cs typeface="Times New Roman" panose="02020603050405020304" pitchFamily="18" charset="0"/>
              </a:rPr>
              <a:t>.</a:t>
            </a:r>
          </a:p>
          <a:p>
            <a:pPr>
              <a:lnSpc>
                <a:spcPct val="107000"/>
              </a:lnSpc>
              <a:spcAft>
                <a:spcPts val="800"/>
              </a:spcAft>
            </a:pPr>
            <a:endParaRPr lang="de-DE" dirty="0">
              <a:latin typeface="+mn-lt"/>
              <a:ea typeface="Aptos" panose="020B0004020202020204"/>
              <a:cs typeface="Times New Roman" panose="02020603050405020304" pitchFamily="18" charset="0"/>
            </a:endParaRPr>
          </a:p>
          <a:p>
            <a:pPr>
              <a:lnSpc>
                <a:spcPct val="107000"/>
              </a:lnSpc>
              <a:spcAft>
                <a:spcPts val="800"/>
              </a:spcAft>
            </a:pPr>
            <a:endParaRPr lang="de-DE" dirty="0">
              <a:effectLst/>
              <a:latin typeface="+mn-lt"/>
              <a:ea typeface="Aptos" panose="020B0004020202020204"/>
              <a:cs typeface="Times New Roman" panose="02020603050405020304" pitchFamily="18" charset="0"/>
            </a:endParaRPr>
          </a:p>
          <a:p>
            <a:pPr>
              <a:lnSpc>
                <a:spcPct val="107000"/>
              </a:lnSpc>
              <a:spcAft>
                <a:spcPts val="800"/>
              </a:spcAft>
            </a:pPr>
            <a:endParaRPr lang="en-GB" dirty="0">
              <a:latin typeface="+mn-lt"/>
              <a:ea typeface="Aptos" panose="020B0004020202020204"/>
              <a:cs typeface="Times New Roman" panose="02020603050405020304" pitchFamily="18" charset="0"/>
            </a:endParaRPr>
          </a:p>
          <a:p>
            <a:pPr>
              <a:lnSpc>
                <a:spcPct val="107000"/>
              </a:lnSpc>
              <a:spcAft>
                <a:spcPts val="800"/>
              </a:spcAft>
            </a:pPr>
            <a:endParaRPr lang="en-GB" sz="2000" dirty="0">
              <a:latin typeface="+mn-lt"/>
              <a:ea typeface="Aptos" panose="020B0004020202020204"/>
              <a:cs typeface="Times New Roman" panose="02020603050405020304" pitchFamily="18" charset="0"/>
            </a:endParaRPr>
          </a:p>
          <a:p>
            <a:pPr>
              <a:lnSpc>
                <a:spcPct val="107000"/>
              </a:lnSpc>
              <a:spcAft>
                <a:spcPts val="800"/>
              </a:spcAft>
            </a:pPr>
            <a:endParaRPr lang="en-GB" sz="2000" dirty="0">
              <a:effectLst/>
              <a:latin typeface="+mn-lt"/>
              <a:ea typeface="Aptos" panose="020B0004020202020204"/>
              <a:cs typeface="Times New Roman" panose="02020603050405020304" pitchFamily="18" charset="0"/>
            </a:endParaRPr>
          </a:p>
          <a:p>
            <a:pPr>
              <a:lnSpc>
                <a:spcPct val="107000"/>
              </a:lnSpc>
              <a:spcAft>
                <a:spcPts val="800"/>
              </a:spcAft>
            </a:pPr>
            <a:r>
              <a:rPr lang="de-DE" sz="1600" dirty="0">
                <a:effectLst/>
                <a:latin typeface="+mn-lt"/>
                <a:ea typeface="Aptos" panose="020B0004020202020204"/>
                <a:cs typeface="Times New Roman" panose="02020603050405020304" pitchFamily="18" charset="0"/>
              </a:rPr>
              <a:t> </a:t>
            </a:r>
            <a:endParaRPr lang="en-GB" dirty="0"/>
          </a:p>
        </p:txBody>
      </p:sp>
      <p:sp>
        <p:nvSpPr>
          <p:cNvPr id="6" name="Textfeld 5">
            <a:extLst>
              <a:ext uri="{FF2B5EF4-FFF2-40B4-BE49-F238E27FC236}">
                <a16:creationId xmlns:a16="http://schemas.microsoft.com/office/drawing/2014/main" id="{D551ACBB-615D-4B29-96C4-C7959E27C501}"/>
              </a:ext>
            </a:extLst>
          </p:cNvPr>
          <p:cNvSpPr txBox="1"/>
          <p:nvPr/>
        </p:nvSpPr>
        <p:spPr>
          <a:xfrm>
            <a:off x="6680965" y="4397255"/>
            <a:ext cx="2296843" cy="553998"/>
          </a:xfrm>
          <a:prstGeom prst="rect">
            <a:avLst/>
          </a:prstGeom>
          <a:noFill/>
        </p:spPr>
        <p:txBody>
          <a:bodyPr wrap="square" rtlCol="0">
            <a:spAutoFit/>
          </a:bodyPr>
          <a:lstStyle/>
          <a:p>
            <a:r>
              <a:rPr lang="pt-BR" sz="1000" dirty="0"/>
              <a:t>German fast track reimbursement procedure for low/medium risk Digital Health apps</a:t>
            </a:r>
            <a:endParaRPr lang="en-GB" dirty="0"/>
          </a:p>
        </p:txBody>
      </p:sp>
    </p:spTree>
    <p:extLst>
      <p:ext uri="{BB962C8B-B14F-4D97-AF65-F5344CB8AC3E}">
        <p14:creationId xmlns:p14="http://schemas.microsoft.com/office/powerpoint/2010/main" val="2440918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DC92400-4234-388B-518E-1442CA5E1B3A}"/>
            </a:ext>
          </a:extLst>
        </p:cNvPr>
        <p:cNvGrpSpPr/>
        <p:nvPr/>
      </p:nvGrpSpPr>
      <p:grpSpPr>
        <a:xfrm>
          <a:off x="0" y="0"/>
          <a:ext cx="0" cy="0"/>
          <a:chOff x="0" y="0"/>
          <a:chExt cx="0" cy="0"/>
        </a:xfrm>
      </p:grpSpPr>
      <p:sp>
        <p:nvSpPr>
          <p:cNvPr id="69" name="Rectangle 68">
            <a:extLst>
              <a:ext uri="{FF2B5EF4-FFF2-40B4-BE49-F238E27FC236}">
                <a16:creationId xmlns:a16="http://schemas.microsoft.com/office/drawing/2014/main" id="{4EE8A6B8-7C12-5BAB-717F-A92205E3238A}"/>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1468D6F-383A-2EBF-90F8-BF7D1612DAE7}"/>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361F4D9-1BED-D90D-7A0B-E2ADB09932ED}"/>
              </a:ext>
            </a:extLst>
          </p:cNvPr>
          <p:cNvSpPr txBox="1">
            <a:spLocks/>
          </p:cNvSpPr>
          <p:nvPr/>
        </p:nvSpPr>
        <p:spPr>
          <a:xfrm>
            <a:off x="469824" y="315864"/>
            <a:ext cx="8164378" cy="376732"/>
          </a:xfrm>
          <a:prstGeom prst="rect">
            <a:avLst/>
          </a:prstGeom>
          <a:noFill/>
        </p:spPr>
        <p:txBody>
          <a:bodyPr wrap="square" lIns="18288" tIns="18288" rIns="18288" bIns="18288" anchor="t">
            <a:noAutofit/>
          </a:bodyPr>
          <a:lstStyle/>
          <a:p>
            <a:pPr>
              <a:spcAft>
                <a:spcPts val="1200"/>
              </a:spcAft>
            </a:pPr>
            <a:r>
              <a:rPr lang="en-CA" sz="1600" b="1" dirty="0">
                <a:solidFill>
                  <a:schemeClr val="tx1"/>
                </a:solidFill>
              </a:rPr>
              <a:t>Where to go ? (to increase possible reliance)  </a:t>
            </a:r>
          </a:p>
          <a:p>
            <a:pPr>
              <a:spcAft>
                <a:spcPts val="1200"/>
              </a:spcAft>
            </a:pPr>
            <a:endParaRPr lang="en-CA" sz="1600" b="1" dirty="0">
              <a:solidFill>
                <a:schemeClr val="tx1"/>
              </a:solidFill>
            </a:endParaRPr>
          </a:p>
          <a:p>
            <a:pPr>
              <a:spcAft>
                <a:spcPts val="1200"/>
              </a:spcAft>
            </a:pPr>
            <a:endParaRPr lang="en-CA" sz="1600" b="1" dirty="0">
              <a:solidFill>
                <a:schemeClr val="tx1"/>
              </a:solidFill>
            </a:endParaRPr>
          </a:p>
        </p:txBody>
      </p:sp>
      <p:pic>
        <p:nvPicPr>
          <p:cNvPr id="78" name="Picture 77" descr="footer-bg.jpg">
            <a:extLst>
              <a:ext uri="{FF2B5EF4-FFF2-40B4-BE49-F238E27FC236}">
                <a16:creationId xmlns:a16="http://schemas.microsoft.com/office/drawing/2014/main" id="{34BD5CF2-3276-024E-DE3C-DA76078B1418}"/>
              </a:ext>
            </a:extLst>
          </p:cNvPr>
          <p:cNvPicPr>
            <a:picLocks noChangeAspect="1"/>
          </p:cNvPicPr>
          <p:nvPr/>
        </p:nvPicPr>
        <p:blipFill>
          <a:blip r:embed="rId3"/>
          <a:stretch>
            <a:fillRect/>
          </a:stretch>
        </p:blipFill>
        <p:spPr>
          <a:xfrm>
            <a:off x="0" y="4562856"/>
            <a:ext cx="9144000" cy="594360"/>
          </a:xfrm>
          <a:prstGeom prst="rect">
            <a:avLst/>
          </a:prstGeom>
        </p:spPr>
      </p:pic>
      <p:pic>
        <p:nvPicPr>
          <p:cNvPr id="79" name="Picture 78" descr="cover-logo-1.png">
            <a:extLst>
              <a:ext uri="{FF2B5EF4-FFF2-40B4-BE49-F238E27FC236}">
                <a16:creationId xmlns:a16="http://schemas.microsoft.com/office/drawing/2014/main" id="{7075BC9F-3213-6FBA-E1F8-1D520DCB45B4}"/>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0" name="Picture 79" descr="cover-logo-2.png">
            <a:extLst>
              <a:ext uri="{FF2B5EF4-FFF2-40B4-BE49-F238E27FC236}">
                <a16:creationId xmlns:a16="http://schemas.microsoft.com/office/drawing/2014/main" id="{7967DB9F-0AF8-86E7-E517-74B608251DA7}"/>
              </a:ext>
            </a:extLst>
          </p:cNvPr>
          <p:cNvPicPr>
            <a:picLocks noChangeAspect="1"/>
          </p:cNvPicPr>
          <p:nvPr/>
        </p:nvPicPr>
        <p:blipFill>
          <a:blip r:embed="rId5"/>
          <a:stretch>
            <a:fillRect/>
          </a:stretch>
        </p:blipFill>
        <p:spPr>
          <a:xfrm>
            <a:off x="2820619" y="4602694"/>
            <a:ext cx="1668780" cy="449884"/>
          </a:xfrm>
          <a:prstGeom prst="rect">
            <a:avLst/>
          </a:prstGeom>
        </p:spPr>
      </p:pic>
      <p:sp>
        <p:nvSpPr>
          <p:cNvPr id="81" name="Snip and Round Single Corner Rectangle 80">
            <a:extLst>
              <a:ext uri="{FF2B5EF4-FFF2-40B4-BE49-F238E27FC236}">
                <a16:creationId xmlns:a16="http://schemas.microsoft.com/office/drawing/2014/main" id="{9DCA0816-9100-100B-96D7-FBDAC8A97D36}"/>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2" name="Picture 81" descr="cover-title.png">
            <a:extLst>
              <a:ext uri="{FF2B5EF4-FFF2-40B4-BE49-F238E27FC236}">
                <a16:creationId xmlns:a16="http://schemas.microsoft.com/office/drawing/2014/main" id="{98996391-3118-4656-442F-E78DB7CCA450}"/>
              </a:ext>
            </a:extLst>
          </p:cNvPr>
          <p:cNvPicPr>
            <a:picLocks noChangeAspect="1"/>
          </p:cNvPicPr>
          <p:nvPr/>
        </p:nvPicPr>
        <p:blipFill>
          <a:blip r:embed="rId6"/>
          <a:stretch>
            <a:fillRect/>
          </a:stretch>
        </p:blipFill>
        <p:spPr>
          <a:xfrm>
            <a:off x="8103412" y="21945"/>
            <a:ext cx="951890" cy="278892"/>
          </a:xfrm>
          <a:prstGeom prst="rect">
            <a:avLst/>
          </a:prstGeom>
        </p:spPr>
      </p:pic>
      <p:sp>
        <p:nvSpPr>
          <p:cNvPr id="2" name="AutoShape 2" descr="Boston Scientific Guidant Zoom Latitude Programmer 3120 Programming System TESTD - Picture 1 of 15">
            <a:extLst>
              <a:ext uri="{FF2B5EF4-FFF2-40B4-BE49-F238E27FC236}">
                <a16:creationId xmlns:a16="http://schemas.microsoft.com/office/drawing/2014/main" id="{110F0CB5-AB53-4880-B8F1-C2E686360151}"/>
              </a:ext>
            </a:extLst>
          </p:cNvPr>
          <p:cNvSpPr>
            <a:spLocks noChangeAspect="1" noChangeArrowheads="1"/>
          </p:cNvSpPr>
          <p:nvPr/>
        </p:nvSpPr>
        <p:spPr bwMode="auto">
          <a:xfrm>
            <a:off x="1207009" y="2243518"/>
            <a:ext cx="1524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 name="Textfeld 2">
            <a:extLst>
              <a:ext uri="{FF2B5EF4-FFF2-40B4-BE49-F238E27FC236}">
                <a16:creationId xmlns:a16="http://schemas.microsoft.com/office/drawing/2014/main" id="{31B069A4-4086-4D9D-B391-5B567A1A1D0C}"/>
              </a:ext>
            </a:extLst>
          </p:cNvPr>
          <p:cNvSpPr txBox="1"/>
          <p:nvPr/>
        </p:nvSpPr>
        <p:spPr>
          <a:xfrm>
            <a:off x="211226" y="1008460"/>
            <a:ext cx="8589874" cy="3029419"/>
          </a:xfrm>
          <a:prstGeom prst="rect">
            <a:avLst/>
          </a:prstGeom>
          <a:noFill/>
        </p:spPr>
        <p:txBody>
          <a:bodyPr wrap="square" rtlCol="0">
            <a:spAutoFit/>
          </a:bodyPr>
          <a:lstStyle/>
          <a:p>
            <a:pPr>
              <a:lnSpc>
                <a:spcPct val="107000"/>
              </a:lnSpc>
              <a:spcAft>
                <a:spcPts val="800"/>
              </a:spcAft>
            </a:pPr>
            <a:r>
              <a:rPr lang="de-DE" sz="1600" dirty="0">
                <a:effectLst/>
                <a:latin typeface="+mn-lt"/>
                <a:ea typeface="Aptos" panose="020B0004020202020204"/>
                <a:cs typeface="Times New Roman" panose="02020603050405020304" pitchFamily="18" charset="0"/>
              </a:rPr>
              <a:t>More </a:t>
            </a:r>
            <a:r>
              <a:rPr lang="de-DE" sz="1600" dirty="0" err="1">
                <a:effectLst/>
                <a:latin typeface="+mn-lt"/>
                <a:ea typeface="Aptos" panose="020B0004020202020204"/>
                <a:cs typeface="Times New Roman" panose="02020603050405020304" pitchFamily="18" charset="0"/>
              </a:rPr>
              <a:t>software</a:t>
            </a:r>
            <a:r>
              <a:rPr lang="de-DE" sz="1600" dirty="0">
                <a:effectLst/>
                <a:latin typeface="+mn-lt"/>
                <a:ea typeface="Aptos" panose="020B0004020202020204"/>
                <a:cs typeface="Times New Roman" panose="02020603050405020304" pitchFamily="18" charset="0"/>
              </a:rPr>
              <a:t> </a:t>
            </a:r>
            <a:r>
              <a:rPr lang="de-DE" sz="1600" dirty="0" err="1">
                <a:effectLst/>
                <a:latin typeface="+mn-lt"/>
                <a:ea typeface="Aptos" panose="020B0004020202020204"/>
                <a:cs typeface="Times New Roman" panose="02020603050405020304" pitchFamily="18" charset="0"/>
              </a:rPr>
              <a:t>should</a:t>
            </a:r>
            <a:r>
              <a:rPr lang="de-DE" sz="1600" dirty="0">
                <a:effectLst/>
                <a:latin typeface="+mn-lt"/>
                <a:ea typeface="Aptos" panose="020B0004020202020204"/>
                <a:cs typeface="Times New Roman" panose="02020603050405020304" pitchFamily="18" charset="0"/>
              </a:rPr>
              <a:t> </a:t>
            </a:r>
            <a:r>
              <a:rPr lang="de-DE" sz="1600" dirty="0" err="1">
                <a:effectLst/>
                <a:latin typeface="+mn-lt"/>
                <a:ea typeface="Aptos" panose="020B0004020202020204"/>
                <a:cs typeface="Times New Roman" panose="02020603050405020304" pitchFamily="18" charset="0"/>
              </a:rPr>
              <a:t>be</a:t>
            </a:r>
            <a:r>
              <a:rPr lang="de-DE" sz="1600" dirty="0">
                <a:effectLst/>
                <a:latin typeface="+mn-lt"/>
                <a:ea typeface="Aptos" panose="020B0004020202020204"/>
                <a:cs typeface="Times New Roman" panose="02020603050405020304" pitchFamily="18" charset="0"/>
              </a:rPr>
              <a:t> </a:t>
            </a:r>
            <a:r>
              <a:rPr lang="de-DE" sz="1600" dirty="0" err="1">
                <a:effectLst/>
                <a:latin typeface="+mn-lt"/>
                <a:ea typeface="Aptos" panose="020B0004020202020204"/>
                <a:cs typeface="Times New Roman" panose="02020603050405020304" pitchFamily="18" charset="0"/>
              </a:rPr>
              <a:t>classified</a:t>
            </a:r>
            <a:r>
              <a:rPr lang="de-DE" sz="1600" dirty="0">
                <a:effectLst/>
                <a:latin typeface="+mn-lt"/>
                <a:ea typeface="Aptos" panose="020B0004020202020204"/>
                <a:cs typeface="Times New Roman" panose="02020603050405020304" pitchFamily="18" charset="0"/>
              </a:rPr>
              <a:t> </a:t>
            </a:r>
            <a:r>
              <a:rPr lang="de-DE" sz="1600" dirty="0" err="1">
                <a:effectLst/>
                <a:latin typeface="+mn-lt"/>
                <a:ea typeface="Aptos" panose="020B0004020202020204"/>
                <a:cs typeface="Times New Roman" panose="02020603050405020304" pitchFamily="18" charset="0"/>
              </a:rPr>
              <a:t>as</a:t>
            </a:r>
            <a:r>
              <a:rPr lang="de-DE" sz="1600" dirty="0">
                <a:effectLst/>
                <a:latin typeface="+mn-lt"/>
                <a:ea typeface="Aptos" panose="020B0004020202020204"/>
                <a:cs typeface="Times New Roman" panose="02020603050405020304" pitchFamily="18" charset="0"/>
              </a:rPr>
              <a:t> </a:t>
            </a:r>
            <a:r>
              <a:rPr lang="de-DE" sz="1600" dirty="0" err="1">
                <a:effectLst/>
                <a:latin typeface="+mn-lt"/>
                <a:ea typeface="Aptos" panose="020B0004020202020204"/>
                <a:cs typeface="Times New Roman" panose="02020603050405020304" pitchFamily="18" charset="0"/>
              </a:rPr>
              <a:t>class</a:t>
            </a:r>
            <a:r>
              <a:rPr lang="de-DE" sz="1600" dirty="0">
                <a:effectLst/>
                <a:latin typeface="+mn-lt"/>
                <a:ea typeface="Aptos" panose="020B0004020202020204"/>
                <a:cs typeface="Times New Roman" panose="02020603050405020304" pitchFamily="18" charset="0"/>
              </a:rPr>
              <a:t> I ???</a:t>
            </a:r>
          </a:p>
          <a:p>
            <a:pPr>
              <a:lnSpc>
                <a:spcPct val="107000"/>
              </a:lnSpc>
              <a:spcAft>
                <a:spcPts val="800"/>
              </a:spcAft>
            </a:pPr>
            <a:endParaRPr lang="de-DE" sz="1600" dirty="0">
              <a:latin typeface="+mn-lt"/>
              <a:cs typeface="Times New Roman" panose="02020603050405020304" pitchFamily="18" charset="0"/>
            </a:endParaRPr>
          </a:p>
          <a:p>
            <a:pPr>
              <a:lnSpc>
                <a:spcPct val="107000"/>
              </a:lnSpc>
              <a:spcAft>
                <a:spcPts val="800"/>
              </a:spcAft>
            </a:pPr>
            <a:r>
              <a:rPr lang="de-DE" sz="1600" dirty="0" err="1">
                <a:latin typeface="+mn-lt"/>
                <a:cs typeface="Times New Roman" panose="02020603050405020304" pitchFamily="18" charset="0"/>
              </a:rPr>
              <a:t>Reducing</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requirements</a:t>
            </a:r>
            <a:r>
              <a:rPr lang="de-DE" sz="1600" dirty="0">
                <a:latin typeface="+mn-lt"/>
                <a:cs typeface="Times New Roman" panose="02020603050405020304" pitchFamily="18" charset="0"/>
              </a:rPr>
              <a:t> on </a:t>
            </a:r>
            <a:r>
              <a:rPr lang="de-DE" sz="1600" dirty="0" err="1">
                <a:latin typeface="+mn-lt"/>
                <a:cs typeface="Times New Roman" panose="02020603050405020304" pitchFamily="18" charset="0"/>
              </a:rPr>
              <a:t>clinical</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evaluation</a:t>
            </a:r>
            <a:r>
              <a:rPr lang="de-DE" sz="1600" dirty="0">
                <a:latin typeface="+mn-lt"/>
                <a:cs typeface="Times New Roman" panose="02020603050405020304" pitchFamily="18" charset="0"/>
              </a:rPr>
              <a:t> ???</a:t>
            </a:r>
          </a:p>
          <a:p>
            <a:pPr>
              <a:lnSpc>
                <a:spcPct val="107000"/>
              </a:lnSpc>
              <a:spcAft>
                <a:spcPts val="800"/>
              </a:spcAft>
            </a:pPr>
            <a:endParaRPr lang="de-DE" sz="1600" dirty="0">
              <a:latin typeface="+mn-lt"/>
              <a:cs typeface="Times New Roman" panose="02020603050405020304" pitchFamily="18" charset="0"/>
            </a:endParaRPr>
          </a:p>
          <a:p>
            <a:pPr>
              <a:lnSpc>
                <a:spcPct val="107000"/>
              </a:lnSpc>
              <a:spcAft>
                <a:spcPts val="800"/>
              </a:spcAft>
            </a:pPr>
            <a:r>
              <a:rPr lang="de-DE" sz="1600" dirty="0">
                <a:latin typeface="+mn-lt"/>
                <a:cs typeface="Times New Roman" panose="02020603050405020304" pitchFamily="18" charset="0"/>
              </a:rPr>
              <a:t>Providing </a:t>
            </a:r>
            <a:r>
              <a:rPr lang="de-DE" sz="1600" dirty="0" err="1">
                <a:latin typeface="+mn-lt"/>
                <a:cs typeface="Times New Roman" panose="02020603050405020304" pitchFamily="18" charset="0"/>
              </a:rPr>
              <a:t>more</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suitable</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guidance</a:t>
            </a:r>
            <a:r>
              <a:rPr lang="de-DE" sz="1600" dirty="0">
                <a:latin typeface="+mn-lt"/>
                <a:cs typeface="Times New Roman" panose="02020603050405020304" pitchFamily="18" charset="0"/>
              </a:rPr>
              <a:t> on </a:t>
            </a:r>
            <a:r>
              <a:rPr lang="de-DE" sz="1600" dirty="0" err="1">
                <a:latin typeface="+mn-lt"/>
                <a:cs typeface="Times New Roman" panose="02020603050405020304" pitchFamily="18" charset="0"/>
              </a:rPr>
              <a:t>clinical</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evaluation</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of</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software</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including</a:t>
            </a:r>
            <a:r>
              <a:rPr lang="de-DE" sz="1600" dirty="0">
                <a:latin typeface="+mn-lt"/>
                <a:cs typeface="Times New Roman" panose="02020603050405020304" pitchFamily="18" charset="0"/>
              </a:rPr>
              <a:t> real </a:t>
            </a:r>
            <a:r>
              <a:rPr lang="de-DE" sz="1600" dirty="0" err="1">
                <a:latin typeface="+mn-lt"/>
                <a:cs typeface="Times New Roman" panose="02020603050405020304" pitchFamily="18" charset="0"/>
              </a:rPr>
              <a:t>world</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evidence</a:t>
            </a:r>
            <a:r>
              <a:rPr lang="de-DE" sz="1600" dirty="0">
                <a:latin typeface="+mn-lt"/>
                <a:cs typeface="Times New Roman" panose="02020603050405020304" pitchFamily="18" charset="0"/>
              </a:rPr>
              <a:t> etc.) and in </a:t>
            </a:r>
            <a:r>
              <a:rPr lang="de-DE" sz="1600" dirty="0" err="1">
                <a:latin typeface="+mn-lt"/>
                <a:cs typeface="Times New Roman" panose="02020603050405020304" pitchFamily="18" charset="0"/>
              </a:rPr>
              <a:t>particular</a:t>
            </a:r>
            <a:r>
              <a:rPr lang="de-DE" sz="1600" dirty="0">
                <a:latin typeface="+mn-lt"/>
                <a:cs typeface="Times New Roman" panose="02020603050405020304" pitchFamily="18" charset="0"/>
              </a:rPr>
              <a:t> on </a:t>
            </a:r>
            <a:r>
              <a:rPr lang="de-DE" sz="1600" dirty="0" err="1">
                <a:latin typeface="+mn-lt"/>
                <a:cs typeface="Times New Roman" panose="02020603050405020304" pitchFamily="18" charset="0"/>
              </a:rPr>
              <a:t>the</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clinical</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evaluation</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of</a:t>
            </a:r>
            <a:r>
              <a:rPr lang="de-DE" sz="1600" dirty="0">
                <a:latin typeface="+mn-lt"/>
                <a:cs typeface="Times New Roman" panose="02020603050405020304" pitchFamily="18" charset="0"/>
              </a:rPr>
              <a:t> AI-</a:t>
            </a:r>
            <a:r>
              <a:rPr lang="de-DE" sz="1600" dirty="0" err="1">
                <a:latin typeface="+mn-lt"/>
                <a:cs typeface="Times New Roman" panose="02020603050405020304" pitchFamily="18" charset="0"/>
              </a:rPr>
              <a:t>based</a:t>
            </a:r>
            <a:r>
              <a:rPr lang="de-DE" sz="1600" dirty="0">
                <a:latin typeface="+mn-lt"/>
                <a:cs typeface="Times New Roman" panose="02020603050405020304" pitchFamily="18" charset="0"/>
              </a:rPr>
              <a:t> Medical </a:t>
            </a:r>
            <a:r>
              <a:rPr lang="de-DE" sz="1600" dirty="0" err="1">
                <a:latin typeface="+mn-lt"/>
                <a:cs typeface="Times New Roman" panose="02020603050405020304" pitchFamily="18" charset="0"/>
              </a:rPr>
              <a:t>devices</a:t>
            </a:r>
            <a:r>
              <a:rPr lang="de-DE" sz="1600" dirty="0">
                <a:latin typeface="+mn-lt"/>
                <a:cs typeface="Times New Roman" panose="02020603050405020304" pitchFamily="18" charset="0"/>
              </a:rPr>
              <a:t> </a:t>
            </a:r>
            <a:r>
              <a:rPr lang="de-DE" sz="1600" dirty="0" err="1">
                <a:latin typeface="+mn-lt"/>
                <a:cs typeface="Times New Roman" panose="02020603050405020304" pitchFamily="18" charset="0"/>
              </a:rPr>
              <a:t>software</a:t>
            </a:r>
            <a:r>
              <a:rPr lang="de-DE" sz="1600" dirty="0">
                <a:latin typeface="+mn-lt"/>
                <a:cs typeface="Times New Roman" panose="02020603050405020304" pitchFamily="18" charset="0"/>
              </a:rPr>
              <a:t>?</a:t>
            </a:r>
          </a:p>
          <a:p>
            <a:pPr>
              <a:lnSpc>
                <a:spcPct val="107000"/>
              </a:lnSpc>
              <a:spcAft>
                <a:spcPts val="800"/>
              </a:spcAft>
            </a:pPr>
            <a:endParaRPr lang="de-DE" sz="1600" dirty="0">
              <a:latin typeface="+mn-lt"/>
              <a:cs typeface="Times New Roman" panose="02020603050405020304" pitchFamily="18" charset="0"/>
            </a:endParaRPr>
          </a:p>
          <a:p>
            <a:pPr>
              <a:lnSpc>
                <a:spcPct val="107000"/>
              </a:lnSpc>
              <a:spcAft>
                <a:spcPts val="800"/>
              </a:spcAft>
            </a:pPr>
            <a:endParaRPr lang="en-GB" dirty="0"/>
          </a:p>
        </p:txBody>
      </p:sp>
    </p:spTree>
    <p:extLst>
      <p:ext uri="{BB962C8B-B14F-4D97-AF65-F5344CB8AC3E}">
        <p14:creationId xmlns:p14="http://schemas.microsoft.com/office/powerpoint/2010/main" val="544018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8D6D7-5204-F970-B2C2-23DCAD36920B}"/>
            </a:ext>
          </a:extLst>
        </p:cNvPr>
        <p:cNvGrpSpPr/>
        <p:nvPr/>
      </p:nvGrpSpPr>
      <p:grpSpPr>
        <a:xfrm>
          <a:off x="0" y="0"/>
          <a:ext cx="0" cy="0"/>
          <a:chOff x="0" y="0"/>
          <a:chExt cx="0" cy="0"/>
        </a:xfrm>
      </p:grpSpPr>
      <p:sp>
        <p:nvSpPr>
          <p:cNvPr id="68" name="TextBox 67">
            <a:extLst>
              <a:ext uri="{FF2B5EF4-FFF2-40B4-BE49-F238E27FC236}">
                <a16:creationId xmlns:a16="http://schemas.microsoft.com/office/drawing/2014/main" id="{2A8C0455-FF63-D86A-5747-274DF7F1A4DD}"/>
              </a:ext>
            </a:extLst>
          </p:cNvPr>
          <p:cNvSpPr txBox="1">
            <a:spLocks/>
          </p:cNvSpPr>
          <p:nvPr/>
        </p:nvSpPr>
        <p:spPr>
          <a:xfrm>
            <a:off x="566928" y="438912"/>
            <a:ext cx="7371892" cy="393192"/>
          </a:xfrm>
          <a:prstGeom prst="rect">
            <a:avLst/>
          </a:prstGeom>
          <a:noFill/>
        </p:spPr>
        <p:txBody>
          <a:bodyPr wrap="square" lIns="18288" tIns="18288" rIns="18288" bIns="18288" anchor="ctr">
            <a:noAutofit/>
          </a:bodyPr>
          <a:lstStyle/>
          <a:p>
            <a:pPr algn="l">
              <a:lnSpc>
                <a:spcPct val="100000"/>
              </a:lnSpc>
              <a:spcBef>
                <a:spcPts val="0"/>
              </a:spcBef>
              <a:spcAft>
                <a:spcPts val="0"/>
              </a:spcAft>
            </a:pPr>
            <a:r>
              <a:rPr lang="en-CA" sz="2500" b="1" i="0">
                <a:solidFill>
                  <a:srgbClr val="0B5394"/>
                </a:solidFill>
                <a:latin typeface="Arial"/>
              </a:rPr>
              <a:t>Thank you!</a:t>
            </a:r>
          </a:p>
        </p:txBody>
      </p:sp>
      <p:sp>
        <p:nvSpPr>
          <p:cNvPr id="69" name="Rectangle 68">
            <a:extLst>
              <a:ext uri="{FF2B5EF4-FFF2-40B4-BE49-F238E27FC236}">
                <a16:creationId xmlns:a16="http://schemas.microsoft.com/office/drawing/2014/main" id="{495B878D-B203-9A03-6E5C-153BD064EA25}"/>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44E5F788-E147-3664-81BE-AAC5BFC1AEA2}"/>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28DCAC7-9AE4-D4A2-E164-FDFC206194C4}"/>
              </a:ext>
            </a:extLst>
          </p:cNvPr>
          <p:cNvSpPr txBox="1">
            <a:spLocks/>
          </p:cNvSpPr>
          <p:nvPr/>
        </p:nvSpPr>
        <p:spPr>
          <a:xfrm>
            <a:off x="566928" y="1152848"/>
            <a:ext cx="7726679" cy="274320"/>
          </a:xfrm>
          <a:prstGeom prst="rect">
            <a:avLst/>
          </a:prstGeom>
          <a:noFill/>
        </p:spPr>
        <p:txBody>
          <a:bodyPr wrap="square" lIns="18288" tIns="18288" rIns="18288" bIns="18288" anchor="t">
            <a:noAutofit/>
          </a:bodyPr>
          <a:lstStyle/>
          <a:p>
            <a:pPr algn="l">
              <a:lnSpc>
                <a:spcPct val="100000"/>
              </a:lnSpc>
              <a:spcBef>
                <a:spcPts val="0"/>
              </a:spcBef>
              <a:spcAft>
                <a:spcPts val="0"/>
              </a:spcAft>
            </a:pPr>
            <a:r>
              <a:rPr lang="en-CA" sz="1550" b="0" i="0">
                <a:solidFill>
                  <a:srgbClr val="212121"/>
                </a:solidFill>
                <a:latin typeface="Arial"/>
              </a:rPr>
              <a:t>Questions?</a:t>
            </a:r>
          </a:p>
        </p:txBody>
      </p:sp>
      <p:pic>
        <p:nvPicPr>
          <p:cNvPr id="87" name="Picture 86" descr="footer-bg.jpg">
            <a:extLst>
              <a:ext uri="{FF2B5EF4-FFF2-40B4-BE49-F238E27FC236}">
                <a16:creationId xmlns:a16="http://schemas.microsoft.com/office/drawing/2014/main" id="{00A612AC-A4F3-E6F2-F90B-A15300AF728E}"/>
              </a:ext>
            </a:extLst>
          </p:cNvPr>
          <p:cNvPicPr>
            <a:picLocks noChangeAspect="1"/>
          </p:cNvPicPr>
          <p:nvPr/>
        </p:nvPicPr>
        <p:blipFill>
          <a:blip r:embed="rId3"/>
          <a:stretch>
            <a:fillRect/>
          </a:stretch>
        </p:blipFill>
        <p:spPr>
          <a:xfrm>
            <a:off x="0" y="4562856"/>
            <a:ext cx="9144000" cy="594360"/>
          </a:xfrm>
          <a:prstGeom prst="rect">
            <a:avLst/>
          </a:prstGeom>
        </p:spPr>
      </p:pic>
      <p:pic>
        <p:nvPicPr>
          <p:cNvPr id="88" name="Picture 87" descr="cover-logo-1.png">
            <a:extLst>
              <a:ext uri="{FF2B5EF4-FFF2-40B4-BE49-F238E27FC236}">
                <a16:creationId xmlns:a16="http://schemas.microsoft.com/office/drawing/2014/main" id="{78EE5736-DA5E-9EDB-CA54-395BA937E711}"/>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9" name="Picture 88" descr="cover-logo-2.png">
            <a:extLst>
              <a:ext uri="{FF2B5EF4-FFF2-40B4-BE49-F238E27FC236}">
                <a16:creationId xmlns:a16="http://schemas.microsoft.com/office/drawing/2014/main" id="{D4B09677-0995-6778-7315-6567A536CC8C}"/>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90" name="Snip and Round Single Corner Rectangle 89">
            <a:extLst>
              <a:ext uri="{FF2B5EF4-FFF2-40B4-BE49-F238E27FC236}">
                <a16:creationId xmlns:a16="http://schemas.microsoft.com/office/drawing/2014/main" id="{4B8CAFFA-7D69-DA6C-C5B5-48A33A4A1C7B}"/>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1" name="Picture 90" descr="cover-title.png">
            <a:extLst>
              <a:ext uri="{FF2B5EF4-FFF2-40B4-BE49-F238E27FC236}">
                <a16:creationId xmlns:a16="http://schemas.microsoft.com/office/drawing/2014/main" id="{773B0E03-7B31-9F87-33FA-696ECE789D59}"/>
              </a:ext>
            </a:extLst>
          </p:cNvPr>
          <p:cNvPicPr>
            <a:picLocks noChangeAspect="1"/>
          </p:cNvPicPr>
          <p:nvPr/>
        </p:nvPicPr>
        <p:blipFill>
          <a:blip r:embed="rId6"/>
          <a:stretch>
            <a:fillRect/>
          </a:stretch>
        </p:blipFill>
        <p:spPr>
          <a:xfrm>
            <a:off x="8103412" y="21945"/>
            <a:ext cx="951890" cy="278892"/>
          </a:xfrm>
          <a:prstGeom prst="rect">
            <a:avLst/>
          </a:prstGeom>
        </p:spPr>
      </p:pic>
    </p:spTree>
    <p:extLst>
      <p:ext uri="{BB962C8B-B14F-4D97-AF65-F5344CB8AC3E}">
        <p14:creationId xmlns:p14="http://schemas.microsoft.com/office/powerpoint/2010/main" val="162577612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2c0b4a26-a0a6-442a-a800-f5fe1d9f3f5b" xsi:nil="true"/>
    <lcf76f155ced4ddcb4097134ff3c332f xmlns="aa60239c-d8ec-4988-a710-3ef7270f1a8e">
      <Terms xmlns="http://schemas.microsoft.com/office/infopath/2007/PartnerControls"/>
    </lcf76f155ced4ddcb4097134ff3c332f>
    <Status xmlns="aa60239c-d8ec-4988-a710-3ef7270f1a8e">To Do</Status>
  </documentManagement>
</p:properties>
</file>

<file path=customXml/item5.xml><?xml version="1.0" encoding="utf-8"?>
<?mso-contentType ?>
<SharedContentType xmlns="Microsoft.SharePoint.Taxonomy.ContentTypeSync" SourceId="46ddb0ec-cae1-4b94-bdc6-d5be94c72077" ContentTypeId="0x010100FC2F3C572DAA1840B4AF5AA9121C8D29" PreviousValue="false"/>
</file>

<file path=customXml/itemProps1.xml><?xml version="1.0" encoding="utf-8"?>
<ds:datastoreItem xmlns:ds="http://schemas.openxmlformats.org/officeDocument/2006/customXml" ds:itemID="{EFDD091D-214A-475D-8D3A-D7BCCA63F513}">
  <ds:schemaRefs>
    <ds:schemaRef ds:uri="http://schemas.microsoft.com/sharepoint/v3/contenttype/forms"/>
  </ds:schemaRefs>
</ds:datastoreItem>
</file>

<file path=customXml/itemProps2.xml><?xml version="1.0" encoding="utf-8"?>
<ds:datastoreItem xmlns:ds="http://schemas.openxmlformats.org/officeDocument/2006/customXml" ds:itemID="{3098C526-8574-4247-AE09-2D1E070E4AE0}">
  <ds:schemaRefs>
    <ds:schemaRef ds:uri="http://schemas.microsoft.com/sharepoint/events"/>
  </ds:schemaRefs>
</ds:datastoreItem>
</file>

<file path=customXml/itemProps3.xml><?xml version="1.0" encoding="utf-8"?>
<ds:datastoreItem xmlns:ds="http://schemas.openxmlformats.org/officeDocument/2006/customXml" ds:itemID="{6E811B5B-B249-40BE-879C-60EFB165A2B4}"/>
</file>

<file path=customXml/itemProps4.xml><?xml version="1.0" encoding="utf-8"?>
<ds:datastoreItem xmlns:ds="http://schemas.openxmlformats.org/officeDocument/2006/customXml" ds:itemID="{C96D3492-DF3A-45EE-9F41-BFD667CE0E28}">
  <ds:schemaRefs>
    <ds:schemaRef ds:uri="505d9878-5e09-45d2-92b4-8c0be41d296f"/>
    <ds:schemaRef ds:uri="ee5dbd8a-d21e-40cb-a900-e5c91fdbd150"/>
    <ds:schemaRef ds:uri="f4de791d-71e9-453a-84f5-64465da6bd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C9C7B762-C92A-47A0-B211-E2FE95C63389}">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0</TotalTime>
  <Words>1612</Words>
  <Application>Microsoft Office PowerPoint</Application>
  <PresentationFormat>Bildschirmpräsentation (16:9)</PresentationFormat>
  <Paragraphs>129</Paragraphs>
  <Slides>17</Slides>
  <Notes>17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17</vt:i4>
      </vt:variant>
    </vt:vector>
  </HeadingPairs>
  <TitlesOfParts>
    <vt:vector size="23" baseType="lpstr">
      <vt:lpstr>Arial</vt:lpstr>
      <vt:lpstr>Symbol</vt:lpstr>
      <vt:lpstr>Aptos</vt:lpstr>
      <vt:lpstr>Tahoma</vt:lpstr>
      <vt:lpstr>Helvetical.TStd-BoldCond</vt:lpstr>
      <vt:lpstr>Simple Light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User</dc:creator>
  <cp:lastModifiedBy>Neumann Dr., Matthias -123 BMG</cp:lastModifiedBy>
  <cp:revision>35</cp:revision>
  <dcterms:modified xsi:type="dcterms:W3CDTF">2026-09-09T14:47:58Z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2026-01-19T06:05:10Z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46a74f2a-1b25-4073-9ea9-b6b53650c213</vt:lpwstr>
  </property>
  <property fmtid="{D5CDD505-2E9C-101B-9397-08002B2CF9AE}" pid="8" name="MSIP_Label_153db910-0838-4c35-bb3a-1ee21aa199ac_ContentBits">
    <vt:lpwstr>0</vt:lpwstr>
  </property>
  <property fmtid="{D5CDD505-2E9C-101B-9397-08002B2CF9AE}" pid="9" name="MSIP_Label_153db910-0838-4c35-bb3a-1ee21aa199ac_Tag">
    <vt:lpwstr>10, 0, 1, 1</vt:lpwstr>
  </property>
  <property fmtid="{D5CDD505-2E9C-101B-9397-08002B2CF9AE}" pid="10" name="MSIP_Label_05d8ed60-cd71-485b-a85b-277aaf32f506_Enabled">
    <vt:lpwstr>true</vt:lpwstr>
  </property>
  <property fmtid="{D5CDD505-2E9C-101B-9397-08002B2CF9AE}" pid="11" name="MSIP_Label_05d8ed60-cd71-485b-a85b-277aaf32f506_SetDate">
    <vt:lpwstr>2026-02-09T15:39:15Z</vt:lpwstr>
  </property>
  <property fmtid="{D5CDD505-2E9C-101B-9397-08002B2CF9AE}" pid="12" name="MSIP_Label_05d8ed60-cd71-485b-a85b-277aaf32f506_Method">
    <vt:lpwstr>Standard</vt:lpwstr>
  </property>
  <property fmtid="{D5CDD505-2E9C-101B-9397-08002B2CF9AE}" pid="13" name="MSIP_Label_05d8ed60-cd71-485b-a85b-277aaf32f506_Name">
    <vt:lpwstr>Unclassified</vt:lpwstr>
  </property>
  <property fmtid="{D5CDD505-2E9C-101B-9397-08002B2CF9AE}" pid="14" name="MSIP_Label_05d8ed60-cd71-485b-a85b-277aaf32f506_SiteId">
    <vt:lpwstr>42fd9015-de4d-4223-a368-baeacab48927</vt:lpwstr>
  </property>
  <property fmtid="{D5CDD505-2E9C-101B-9397-08002B2CF9AE}" pid="15" name="MSIP_Label_05d8ed60-cd71-485b-a85b-277aaf32f506_ActionId">
    <vt:lpwstr>e8a8f6a2-1acb-48b8-9773-c1f4d4a1fc28</vt:lpwstr>
  </property>
  <property fmtid="{D5CDD505-2E9C-101B-9397-08002B2CF9AE}" pid="16" name="MSIP_Label_05d8ed60-cd71-485b-a85b-277aaf32f506_ContentBits">
    <vt:lpwstr>1</vt:lpwstr>
  </property>
  <property fmtid="{D5CDD505-2E9C-101B-9397-08002B2CF9AE}" pid="17" name="MSIP_Label_05d8ed60-cd71-485b-a85b-277aaf32f506_Tag">
    <vt:lpwstr>10, 3, 0, 1</vt:lpwstr>
  </property>
  <property fmtid="{D5CDD505-2E9C-101B-9397-08002B2CF9AE}" pid="18" name="ClassificationContentMarkingHeaderLocations">
    <vt:lpwstr>Simple Light:3</vt:lpwstr>
  </property>
  <property fmtid="{D5CDD505-2E9C-101B-9397-08002B2CF9AE}" pid="19" name="ClassificationContentMarkingHeaderText">
    <vt:lpwstr>Unclassified / Non classifié</vt:lpwstr>
  </property>
  <property fmtid="{D5CDD505-2E9C-101B-9397-08002B2CF9AE}" pid="20" name="Archival">
    <vt:lpwstr/>
  </property>
  <property fmtid="{D5CDD505-2E9C-101B-9397-08002B2CF9AE}" pid="21" name="Fiscal_x0020_Year">
    <vt:lpwstr/>
  </property>
  <property fmtid="{D5CDD505-2E9C-101B-9397-08002B2CF9AE}" pid="22" name="MediaServiceImageTags">
    <vt:lpwstr/>
  </property>
  <property fmtid="{D5CDD505-2E9C-101B-9397-08002B2CF9AE}" pid="23" name="Accountability">
    <vt:lpwstr>3;#Medical Devices Directorate|eb5be1d7-fc40-4dfb-8611-58f9fa26413d</vt:lpwstr>
  </property>
  <property fmtid="{D5CDD505-2E9C-101B-9397-08002B2CF9AE}" pid="24" name="Program">
    <vt:lpwstr>2;#Management and Oversight|6b234c33-52ed-4b5e-8eb8-00c36926ba0e</vt:lpwstr>
  </property>
  <property fmtid="{D5CDD505-2E9C-101B-9397-08002B2CF9AE}" pid="25" name="Document-Status">
    <vt:lpwstr>1;#Active|b3c4d83a-10bd-4776-b251-f379e1cb284c</vt:lpwstr>
  </property>
  <property fmtid="{D5CDD505-2E9C-101B-9397-08002B2CF9AE}" pid="26" name="Document_x002d_Status">
    <vt:lpwstr>1;#Active|b3c4d83a-10bd-4776-b251-f379e1cb284c</vt:lpwstr>
  </property>
  <property fmtid="{D5CDD505-2E9C-101B-9397-08002B2CF9AE}" pid="27" name="Security_x0020_Level">
    <vt:lpwstr/>
  </property>
  <property fmtid="{D5CDD505-2E9C-101B-9397-08002B2CF9AE}" pid="28" name="Security Level">
    <vt:lpwstr/>
  </property>
  <property fmtid="{D5CDD505-2E9C-101B-9397-08002B2CF9AE}" pid="29" name="lcf76f155ced4ddcb4097134ff3c332f">
    <vt:lpwstr/>
  </property>
  <property fmtid="{D5CDD505-2E9C-101B-9397-08002B2CF9AE}" pid="30" name="Fiscal Year">
    <vt:lpwstr/>
  </property>
  <property fmtid="{D5CDD505-2E9C-101B-9397-08002B2CF9AE}" pid="31" name="_dlc_DocIdItemGuid">
    <vt:lpwstr>6ca0ac38-98c6-4f48-be11-6f2ba8c7185d</vt:lpwstr>
  </property>
  <property fmtid="{D5CDD505-2E9C-101B-9397-08002B2CF9AE}" pid="32" name="ContentTypeId">
    <vt:lpwstr>0x01010041FAF80269BD9C4DB8E73E2F46C69880</vt:lpwstr>
  </property>
</Properties>
</file>