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4_81212AFA.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
  <Relationship Id="rId3" Type="http://schemas.openxmlformats.org/package/2006/relationships/metadata/core-properties" Target="docProps/core.xml" />
  <Relationship Id="rId2" Type="http://schemas.openxmlformats.org/package/2006/relationships/metadata/thumbnail" Target="docProps/thumbnail.jpeg" />
  <Relationship Id="rId1" Type="http://schemas.openxmlformats.org/officeDocument/2006/relationships/officeDocument" Target="ppt/presentation.xml" />
  <Relationship Id="rId5" Type="http://schemas.openxmlformats.org/officeDocument/2006/relationships/custom-properties" Target="docProps/custom.xml" />
  <Relationship Id="rId4" Type="http://schemas.openxmlformats.org/officeDocument/2006/relationships/extended-properties" Target="docProps/app.xml" />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24"/>
  </p:notesMasterIdLst>
  <p:sldIdLst>
    <p:sldId id="256" r:id="rId5"/>
    <p:sldId id="259" r:id="rId6"/>
    <p:sldId id="258" r:id="rId7"/>
    <p:sldId id="272" r:id="rId8"/>
    <p:sldId id="276" r:id="rId9"/>
    <p:sldId id="261" r:id="rId10"/>
    <p:sldId id="260" r:id="rId11"/>
    <p:sldId id="266" r:id="rId12"/>
    <p:sldId id="263" r:id="rId13"/>
    <p:sldId id="264" r:id="rId14"/>
    <p:sldId id="265" r:id="rId15"/>
    <p:sldId id="267" r:id="rId16"/>
    <p:sldId id="268" r:id="rId17"/>
    <p:sldId id="269" r:id="rId18"/>
    <p:sldId id="262" r:id="rId19"/>
    <p:sldId id="273" r:id="rId20"/>
    <p:sldId id="270" r:id="rId21"/>
    <p:sldId id="271" r:id="rId22"/>
    <p:sldId id="257" r:id="rId23"/>
  </p:sldIdLst>
  <p:sldSz cx="9144000" cy="5143500" type="screen16x9"/>
  <p:notesSz cx="6858000" cy="9144000"/>
  <p:embeddedFontLst>
    <p:embeddedFont>
      <p:font typeface="Aptos Narrow" panose="020B0004020202020204" pitchFamily="34" charset="0"/>
    </p:embeddedFont>
    <p:embeddedFont>
      <p:font typeface="Cambria Math" panose="02040503050406030204" pitchFamily="18" charset="0"/>
    </p:embeddedFont>
    <p:embeddedFont>
      <p:font typeface="Daytona" panose="020B0604030500040204" pitchFamily="34" charset="0"/>
    </p:embeddedFont>
    <p:embeddedFont>
      <p:font typeface="Verdana" panose="020B0604030504040204" pitchFamily="34" charset="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95AD5A-B6B2-45F4-959F-712879700ECD}" name="Trinh Ngoc Minh" initials="TM" userId="S::minh.trinh@staff.main.ntu.edu.sg::5e3e3763-53c5-4534-b002-64c6cf79b490" providerId="AD"/>
  <p188:author id="{66A5D3D7-BE2C-04FD-ABB0-45F0AD9B5529}" name="Ai Ling Sim-Devadas" initials="AS" userId="S::ailing.simdevadas@staff.main.ntu.edu.sg::49a6105d-66f4-4a56-8a15-95746722d2f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394"/>
    <a:srgbClr val="9E5A9A"/>
    <a:srgbClr val="F1E3F0"/>
    <a:srgbClr val="E89E9E"/>
    <a:srgbClr val="0448AE"/>
    <a:srgbClr val="71ADAA"/>
    <a:srgbClr val="F5F5F5"/>
    <a:srgbClr val="8CBAB8"/>
    <a:srgbClr val="D3E8E9"/>
    <a:srgbClr val="0044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A06318-7EE3-E341-020C-4A722EB457DC}" v="17" dt="2026-09-07T09:50:46.973"/>
    <p1510:client id="{7C8F37A9-05E1-277C-95B4-AA3D8008338B}" v="3" dt="2026-09-07T08:19:08.835"/>
    <p1510:client id="{915C7DC6-E6FC-D18A-6BBB-E38F25A0120A}" v="214" dt="2026-09-07T01:41:22.133"/>
    <p1510:client id="{F1D49415-FDB5-CD7F-0718-6260A648BA3C}" v="52" dt="2026-09-07T01:00:59.0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
  <Relationship Id="rId13" Type="http://schemas.openxmlformats.org/officeDocument/2006/relationships/slide" Target="slides/slide9.xml" />
  <Relationship Id="rId18" Type="http://schemas.openxmlformats.org/officeDocument/2006/relationships/slide" Target="slides/slide14.xml" />
  <Relationship Id="rId39" Type="http://schemas.openxmlformats.org/officeDocument/2006/relationships/viewProps" Target="viewProps.xml" />
  <Relationship Id="rId21" Type="http://schemas.openxmlformats.org/officeDocument/2006/relationships/slide" Target="slides/slide17.xml" />
  <Relationship Id="rId42" Type="http://schemas.microsoft.com/office/2015/10/relationships/revisionInfo" Target="revisionInfo.xml" />
  <Relationship Id="rId7" Type="http://schemas.openxmlformats.org/officeDocument/2006/relationships/slide" Target="slides/slide3.xml" />
  <Relationship Id="rId2" Type="http://schemas.openxmlformats.org/officeDocument/2006/relationships/customXml" Target="../customXml/item2.xml" />
  <Relationship Id="rId16" Type="http://schemas.openxmlformats.org/officeDocument/2006/relationships/slide" Target="slides/slide12.xml" />
  <Relationship Id="rId20" Type="http://schemas.openxmlformats.org/officeDocument/2006/relationships/slide" Target="slides/slide16.xml" />
  <Relationship Id="rId41" Type="http://schemas.openxmlformats.org/officeDocument/2006/relationships/tableStyles" Target="tableStyles.xml" />
  <Relationship Id="rId1" Type="http://schemas.openxmlformats.org/officeDocument/2006/relationships/customXml" Target="../customXml/item1.xml" />
  <Relationship Id="rId6" Type="http://schemas.openxmlformats.org/officeDocument/2006/relationships/slide" Target="slides/slide2.xml" />
  <Relationship Id="rId11" Type="http://schemas.openxmlformats.org/officeDocument/2006/relationships/slide" Target="slides/slide7.xml" />
  <Relationship Id="rId24" Type="http://schemas.openxmlformats.org/officeDocument/2006/relationships/notesMaster" Target="notesMasters/notesMaster1.xml" />
  <Relationship Id="rId40" Type="http://schemas.openxmlformats.org/officeDocument/2006/relationships/theme" Target="theme/theme1.xml" />
  <Relationship Id="rId5" Type="http://schemas.openxmlformats.org/officeDocument/2006/relationships/slide" Target="slides/slide1.xml" />
  <Relationship Id="rId15" Type="http://schemas.openxmlformats.org/officeDocument/2006/relationships/slide" Target="slides/slide11.xml" />
  <Relationship Id="rId23" Type="http://schemas.openxmlformats.org/officeDocument/2006/relationships/slide" Target="slides/slide19.xml" />
  <Relationship Id="rId10" Type="http://schemas.openxmlformats.org/officeDocument/2006/relationships/slide" Target="slides/slide6.xml" />
  <Relationship Id="rId19" Type="http://schemas.openxmlformats.org/officeDocument/2006/relationships/slide" Target="slides/slide15.xml" />
  <Relationship Id="rId4" Type="http://schemas.openxmlformats.org/officeDocument/2006/relationships/slideMaster" Target="slideMasters/slideMaster1.xml" />
  <Relationship Id="rId9" Type="http://schemas.openxmlformats.org/officeDocument/2006/relationships/slide" Target="slides/slide5.xml" />
  <Relationship Id="rId14" Type="http://schemas.openxmlformats.org/officeDocument/2006/relationships/slide" Target="slides/slide10.xml" />
  <Relationship Id="rId22" Type="http://schemas.openxmlformats.org/officeDocument/2006/relationships/slide" Target="slides/slide18.xml" />
  <Relationship Id="rId43" Type="http://schemas.microsoft.com/office/2018/10/relationships/authors" Target="authors.xml" />
  <Relationship Id="rId8" Type="http://schemas.openxmlformats.org/officeDocument/2006/relationships/slide" Target="slides/slide4.xml" />
  <Relationship Id="rId3" Type="http://schemas.openxmlformats.org/officeDocument/2006/relationships/customXml" Target="../customXml/item3.xml" />
  <Relationship Id="rId12" Type="http://schemas.openxmlformats.org/officeDocument/2006/relationships/slide" Target="slides/slide8.xml" />
  <Relationship Id="rId17" Type="http://schemas.openxmlformats.org/officeDocument/2006/relationships/slide" Target="slides/slide13.xml" />
  <Relationship Id="rId38" Type="http://schemas.openxmlformats.org/officeDocument/2006/relationships/presProps" Target="presProps.xml" />
</Relationships>
</file>

<file path=ppt/comments/modernComment_104_81212AFA.xml><?xml version="1.0" encoding="utf-8"?>
<p188:cmLst xmlns:a="http://schemas.openxmlformats.org/drawingml/2006/main" xmlns:r="http://schemas.openxmlformats.org/officeDocument/2006/relationships" xmlns:p188="http://schemas.microsoft.com/office/powerpoint/2018/8/main">
  <p188:cm id="{3FCD4C01-DE66-409D-8244-192AA067CBCC}" authorId="{66A5D3D7-BE2C-04FD-ABB0-45F0AD9B5529}" status="resolved" created="2026-09-04T06:17:21.448" complete="100000">
    <pc:sldMkLst xmlns:pc="http://schemas.microsoft.com/office/powerpoint/2013/main/command">
      <pc:docMk/>
      <pc:sldMk cId="2166434554" sldId="260"/>
    </pc:sldMkLst>
    <p188:txBody>
      <a:bodyPr/>
      <a:lstStyle/>
      <a:p>
        <a:r>
          <a:rPr lang="en-US"/>
          <a:t>pls include a screenshot of the paper</a:t>
        </a:r>
      </a:p>
    </p188:txBody>
    <p188:extLst>
      <p:ext xmlns:p="http://schemas.openxmlformats.org/presentationml/2006/main" uri="{57CB4572-C831-44C2-8A1C-0ADB6CCDFE69}">
        <p223:reactions xmlns:p223="http://schemas.microsoft.com/office/powerpoint/2022/03/main">
          <p223:rxn type="👍">
            <p223:instance time="2026-09-07T09:50:44.364" authorId="{6695AD5A-B6B2-45F4-959F-712879700ECD}"/>
          </p223:rxn>
        </p223:reactions>
      </p:ext>
    </p188:extLst>
  </p188:cm>
</p188:cmLst>
</file>

<file path=ppt/notesMasters/_rels/notesMaster1.xml.rels><?xml version="1.0" encoding="utf-8" standalone="yes"?>
<Relationships xmlns="http://schemas.openxmlformats.org/package/2006/relationships">
  <Relationship Id="rId1" Type="http://schemas.openxmlformats.org/officeDocument/2006/relationships/theme" Target="../theme/theme2.xml" />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
  <Relationship Id="rId2" Type="http://schemas.openxmlformats.org/officeDocument/2006/relationships/slide" Target="../slides/slide1.xml" />
  <Relationship Id="rId1" Type="http://schemas.openxmlformats.org/officeDocument/2006/relationships/notesMaster" Target="../notesMasters/notesMaster1.xml" />
</Relationships>
</file>

<file path=ppt/notesSlides/_rels/notesSlide2.xml.rels><?xml version="1.0" encoding="utf-8" standalone="yes"?>
<Relationships xmlns="http://schemas.openxmlformats.org/package/2006/relationships">
  <Relationship Id="rId2" Type="http://schemas.openxmlformats.org/officeDocument/2006/relationships/slide" Target="../slides/slide4.xml" />
  <Relationship Id="rId1" Type="http://schemas.openxmlformats.org/officeDocument/2006/relationships/notesMaster" Target="../notesMasters/notesMaster1.xml" />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a:hlinkClick r:id="" action="ppaction://noaction"/>
              </a:rPr>
              <a:t>Patients' perspectives on digital health tools</a:t>
            </a:r>
          </a:p>
          <a:p>
            <a:pPr>
              <a:buNone/>
            </a:pPr>
            <a:endParaRPr lang="en-US"/>
          </a:p>
          <a:p>
            <a:pPr>
              <a:buNone/>
            </a:pPr>
            <a:r>
              <a:rPr lang="en-US"/>
              <a:t>Technological advancements have enabled online health services, such as remote monitoring and consultations. These technologies and services have allowed greater access to services irrespective of geographical </a:t>
            </a:r>
            <a:r>
              <a:rPr lang="en-US" err="1"/>
              <a:t>loca</a:t>
            </a:r>
            <a:r>
              <a:rPr lang="en-US"/>
              <a:t> </a:t>
            </a:r>
            <a:r>
              <a:rPr lang="en-US" err="1"/>
              <a:t>tion</a:t>
            </a:r>
            <a:r>
              <a:rPr lang="en-US"/>
              <a:t> while helping patients have a more active role in their clinical treat </a:t>
            </a:r>
            <a:r>
              <a:rPr lang="en-US" err="1"/>
              <a:t>ment</a:t>
            </a:r>
            <a:r>
              <a:rPr lang="en-US"/>
              <a:t>. This active role can be interpreted as patient engagement, patient </a:t>
            </a:r>
            <a:r>
              <a:rPr lang="en-US" err="1"/>
              <a:t>involvement,patientadherence,andcompliance</a:t>
            </a:r>
            <a:r>
              <a:rPr lang="en-US"/>
              <a:t>[4].</a:t>
            </a:r>
            <a:r>
              <a:rPr lang="en-US" err="1"/>
              <a:t>Despitethis,fewstud</a:t>
            </a:r>
            <a:r>
              <a:rPr lang="en-US"/>
              <a:t> </a:t>
            </a:r>
            <a:r>
              <a:rPr lang="en-US" err="1"/>
              <a:t>ies</a:t>
            </a:r>
            <a:r>
              <a:rPr lang="en-US"/>
              <a:t>, have </a:t>
            </a:r>
            <a:r>
              <a:rPr lang="en-US" err="1"/>
              <a:t>focussed</a:t>
            </a:r>
            <a:r>
              <a:rPr lang="en-US"/>
              <a:t> attention on consumers' or patients' perspectives with respect to digital health solutions, despite the low uptake and </a:t>
            </a:r>
            <a:r>
              <a:rPr lang="en-US" err="1"/>
              <a:t>accep</a:t>
            </a:r>
            <a:r>
              <a:rPr lang="en-US"/>
              <a:t> </a:t>
            </a:r>
            <a:r>
              <a:rPr lang="en-US" err="1"/>
              <a:t>tance</a:t>
            </a:r>
            <a:r>
              <a:rPr lang="en-US"/>
              <a:t> by patients [5]. Digital tools, such as patient portals, </a:t>
            </a:r>
            <a:r>
              <a:rPr lang="en-US" err="1"/>
              <a:t>mobileappli</a:t>
            </a:r>
            <a:r>
              <a:rPr lang="en-US"/>
              <a:t> cations, and wearable technologies bring convenience [6], provide patients with easier access to their health records and clinical expertise, and make collecting health data less intrusive. This could lead to better patient experiences [7] and could potentially shift the patient-provider relationship from a paternalistic model to a patient-</a:t>
            </a:r>
            <a:r>
              <a:rPr lang="en-US" err="1"/>
              <a:t>centred</a:t>
            </a:r>
            <a:r>
              <a:rPr lang="en-US"/>
              <a:t> model [8,9]. Despite digital health tools being designed for patients' perceived needs, it appears that they have rarely involved patients in the design process from the early stages [10], and there is a lack of attention to their perspectives [11]</a:t>
            </a:r>
          </a:p>
        </p:txBody>
      </p:sp>
    </p:spTree>
    <p:extLst>
      <p:ext uri="{BB962C8B-B14F-4D97-AF65-F5344CB8AC3E}">
        <p14:creationId xmlns:p14="http://schemas.microsoft.com/office/powerpoint/2010/main" val="3791956076"/>
      </p:ext>
    </p:extLst>
  </p:cSld>
  <p:clrMapOvr>
    <a:masterClrMapping/>
  </p:clrMapOvr>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1.xml.rels><?xml version="1.0" encoding="utf-8" standalone="yes"?>
<Relationships xmlns="http://schemas.openxmlformats.org/package/2006/relationships">
  <Relationship Id="rId3" Type="http://schemas.openxmlformats.org/officeDocument/2006/relationships/image" Target="../media/image2.png" />
  <Relationship Id="rId2" Type="http://schemas.openxmlformats.org/officeDocument/2006/relationships/image" Target="../media/image1.jpg" />
  <Relationship Id="rId1" Type="http://schemas.openxmlformats.org/officeDocument/2006/relationships/slideMaster" Target="../slideMasters/slideMaster1.xml" />
  <Relationship Id="rId5" Type="http://schemas.openxmlformats.org/officeDocument/2006/relationships/image" Target="../media/image4.png" />
  <Relationship Id="rId4" Type="http://schemas.openxmlformats.org/officeDocument/2006/relationships/image" Target="../media/image3.png" />
</Relationships>
</file>

<file path=ppt/slideLayouts/_rels/slideLayout12.xml.rels><?xml version="1.0" encoding="utf-8" standalone="yes"?>
<Relationships xmlns="http://schemas.openxmlformats.org/package/2006/relationships">
  <Relationship Id="rId3" Type="http://schemas.openxmlformats.org/officeDocument/2006/relationships/image" Target="../media/image1.jpg" />
  <Relationship Id="rId2" Type="http://schemas.openxmlformats.org/officeDocument/2006/relationships/image" Target="../media/image2.png" />
  <Relationship Id="rId1" Type="http://schemas.openxmlformats.org/officeDocument/2006/relationships/slideMaster" Target="../slideMasters/slideMaster1.xml" />
  <Relationship Id="rId5" Type="http://schemas.openxmlformats.org/officeDocument/2006/relationships/image" Target="../media/image4.png" />
  <Relationship Id="rId4" Type="http://schemas.openxmlformats.org/officeDocument/2006/relationships/image" Target="../media/image3.png" />
</Relationships>
</file>

<file path=ppt/slideLayouts/_rels/slideLayout13.xml.rels><?xml version="1.0" encoding="utf-8" standalone="yes"?>
<Relationships xmlns="http://schemas.openxmlformats.org/package/2006/relationships">
  <Relationship Id="rId3" Type="http://schemas.openxmlformats.org/officeDocument/2006/relationships/image" Target="../media/image1.jpg" />
  <Relationship Id="rId2" Type="http://schemas.openxmlformats.org/officeDocument/2006/relationships/image" Target="../media/image2.png" />
  <Relationship Id="rId1" Type="http://schemas.openxmlformats.org/officeDocument/2006/relationships/slideMaster" Target="../slideMasters/slideMaster1.xml" />
  <Relationship Id="rId5" Type="http://schemas.openxmlformats.org/officeDocument/2006/relationships/image" Target="../media/image4.png" />
  <Relationship Id="rId4" Type="http://schemas.openxmlformats.org/officeDocument/2006/relationships/image" Target="../media/image3.png" />
</Relationships>
</file>

<file path=ppt/slideLayouts/_rels/slideLayout14.xml.rels><?xml version="1.0" encoding="utf-8" standalone="yes"?>
<Relationships xmlns="http://schemas.openxmlformats.org/package/2006/relationships">
  <Relationship Id="rId2" Type="http://schemas.openxmlformats.org/officeDocument/2006/relationships/image" Target="../media/image5.png" />
  <Relationship Id="rId1" Type="http://schemas.openxmlformats.org/officeDocument/2006/relationships/slideMaster" Target="../slideMasters/slideMaster1.xml" />
</Relationships>
</file>

<file path=ppt/slideLayouts/_rels/slideLayout15.xml.rels><?xml version="1.0" encoding="utf-8" standalone="yes"?>
<Relationships xmlns="http://schemas.openxmlformats.org/package/2006/relationships">
  <Relationship Id="rId2" Type="http://schemas.openxmlformats.org/officeDocument/2006/relationships/image" Target="../media/image6.png" />
  <Relationship Id="rId1" Type="http://schemas.openxmlformats.org/officeDocument/2006/relationships/slideMaster" Target="../slideMasters/slideMaster1.xml" />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20810A8-CF45-D171-47D6-4641D20DEF59}"/>
              </a:ext>
            </a:extLst>
          </p:cNvPr>
          <p:cNvSpPr>
            <a:spLocks noGrp="1"/>
          </p:cNvSpPr>
          <p:nvPr>
            <p:ph type="sldNum" idx="10"/>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4" name="Rectangle 3">
            <a:extLst>
              <a:ext uri="{FF2B5EF4-FFF2-40B4-BE49-F238E27FC236}">
                <a16:creationId xmlns:a16="http://schemas.microsoft.com/office/drawing/2014/main" id="{5B55BFFF-6993-E2CB-0021-DCA9BC1CD32A}"/>
              </a:ext>
            </a:extLst>
          </p:cNvPr>
          <p:cNvSpPr/>
          <p:nvPr userDrawn="1"/>
        </p:nvSpPr>
        <p:spPr>
          <a:xfrm>
            <a:off x="0" y="874294"/>
            <a:ext cx="9143999" cy="1096590"/>
          </a:xfrm>
          <a:prstGeom prst="rect">
            <a:avLst/>
          </a:prstGeom>
          <a:solidFill>
            <a:srgbClr val="0B53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sz="4000" dirty="0">
              <a:solidFill>
                <a:srgbClr val="1C59B6"/>
              </a:solidFill>
            </a:endParaRPr>
          </a:p>
        </p:txBody>
      </p:sp>
      <p:pic>
        <p:nvPicPr>
          <p:cNvPr id="6" name="Picture 5">
            <a:extLst>
              <a:ext uri="{FF2B5EF4-FFF2-40B4-BE49-F238E27FC236}">
                <a16:creationId xmlns:a16="http://schemas.microsoft.com/office/drawing/2014/main" id="{74441817-8742-AAB7-3DE3-61BB423678E6}"/>
              </a:ext>
            </a:extLst>
          </p:cNvPr>
          <p:cNvPicPr>
            <a:picLocks noChangeAspect="1"/>
          </p:cNvPicPr>
          <p:nvPr/>
        </p:nvPicPr>
        <p:blipFill>
          <a:blip r:embed="rId2"/>
          <a:stretch>
            <a:fillRect/>
          </a:stretch>
        </p:blipFill>
        <p:spPr>
          <a:xfrm>
            <a:off x="0" y="4562994"/>
            <a:ext cx="9144000" cy="594360"/>
          </a:xfrm>
          <a:prstGeom prst="rect">
            <a:avLst/>
          </a:prstGeom>
        </p:spPr>
      </p:pic>
      <p:grpSp>
        <p:nvGrpSpPr>
          <p:cNvPr id="8" name="Group 7">
            <a:extLst>
              <a:ext uri="{FF2B5EF4-FFF2-40B4-BE49-F238E27FC236}">
                <a16:creationId xmlns:a16="http://schemas.microsoft.com/office/drawing/2014/main" id="{E425D161-1C69-C8B2-F374-78CCBE606EC3}"/>
              </a:ext>
            </a:extLst>
          </p:cNvPr>
          <p:cNvGrpSpPr/>
          <p:nvPr userDrawn="1"/>
        </p:nvGrpSpPr>
        <p:grpSpPr>
          <a:xfrm>
            <a:off x="7938655" y="-4"/>
            <a:ext cx="1205345" cy="376986"/>
            <a:chOff x="7938655" y="-4"/>
            <a:chExt cx="1205345" cy="376986"/>
          </a:xfrm>
        </p:grpSpPr>
        <p:sp>
          <p:nvSpPr>
            <p:cNvPr id="9" name="Google Shape;65;p14">
              <a:extLst>
                <a:ext uri="{FF2B5EF4-FFF2-40B4-BE49-F238E27FC236}">
                  <a16:creationId xmlns:a16="http://schemas.microsoft.com/office/drawing/2014/main" id="{AB97735F-10B3-C49B-FAC0-29F100733652}"/>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0" name="Picture 9">
              <a:extLst>
                <a:ext uri="{FF2B5EF4-FFF2-40B4-BE49-F238E27FC236}">
                  <a16:creationId xmlns:a16="http://schemas.microsoft.com/office/drawing/2014/main" id="{F05CFBEF-D771-58D0-7F89-4A3C6B9FC953}"/>
                </a:ext>
              </a:extLst>
            </p:cNvPr>
            <p:cNvPicPr>
              <a:picLocks noChangeAspect="1"/>
            </p:cNvPicPr>
            <p:nvPr/>
          </p:nvPicPr>
          <p:blipFill>
            <a:blip r:embed="rId3"/>
            <a:stretch>
              <a:fillRect/>
            </a:stretch>
          </p:blipFill>
          <p:spPr>
            <a:xfrm>
              <a:off x="8103741" y="22327"/>
              <a:ext cx="952103" cy="279166"/>
            </a:xfrm>
            <a:prstGeom prst="rect">
              <a:avLst/>
            </a:prstGeom>
          </p:spPr>
        </p:pic>
      </p:grpSp>
      <p:sp>
        <p:nvSpPr>
          <p:cNvPr id="11" name="Title Placeholder 1">
            <a:extLst>
              <a:ext uri="{FF2B5EF4-FFF2-40B4-BE49-F238E27FC236}">
                <a16:creationId xmlns:a16="http://schemas.microsoft.com/office/drawing/2014/main" id="{FE801D52-F077-8E04-9E74-86259BD03072}"/>
              </a:ext>
            </a:extLst>
          </p:cNvPr>
          <p:cNvSpPr>
            <a:spLocks noGrp="1"/>
          </p:cNvSpPr>
          <p:nvPr userDrawn="1">
            <p:ph type="title" hasCustomPrompt="1"/>
          </p:nvPr>
        </p:nvSpPr>
        <p:spPr>
          <a:xfrm>
            <a:off x="1010587" y="951875"/>
            <a:ext cx="8065957" cy="951933"/>
          </a:xfrm>
          <a:prstGeom prst="rect">
            <a:avLst/>
          </a:prstGeom>
        </p:spPr>
        <p:txBody>
          <a:bodyPr vert="horz" lIns="91440" tIns="45720" rIns="91440" bIns="45720" rtlCol="0" anchor="ctr">
            <a:normAutofit/>
          </a:bodyPr>
          <a:lstStyle>
            <a:lvl1pPr>
              <a:defRPr sz="4000" b="1">
                <a:solidFill>
                  <a:schemeClr val="bg1"/>
                </a:solidFill>
              </a:defRPr>
            </a:lvl1pPr>
          </a:lstStyle>
          <a:p>
            <a:r>
              <a:rPr lang="en-US" dirty="0"/>
              <a:t>Presentation Title</a:t>
            </a:r>
            <a:endParaRPr lang="en-SG" dirty="0"/>
          </a:p>
        </p:txBody>
      </p:sp>
      <p:sp>
        <p:nvSpPr>
          <p:cNvPr id="12" name="Google Shape;22;p5">
            <a:extLst>
              <a:ext uri="{FF2B5EF4-FFF2-40B4-BE49-F238E27FC236}">
                <a16:creationId xmlns:a16="http://schemas.microsoft.com/office/drawing/2014/main" id="{55451922-54DE-F3E4-C311-A3D8E2E99442}"/>
              </a:ext>
            </a:extLst>
          </p:cNvPr>
          <p:cNvSpPr txBox="1">
            <a:spLocks noGrp="1"/>
          </p:cNvSpPr>
          <p:nvPr userDrawn="1">
            <p:ph type="body" idx="1" hasCustomPrompt="1"/>
          </p:nvPr>
        </p:nvSpPr>
        <p:spPr>
          <a:xfrm>
            <a:off x="1010587" y="2585332"/>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Name</a:t>
            </a:r>
            <a:endParaRPr dirty="0"/>
          </a:p>
        </p:txBody>
      </p:sp>
      <p:sp>
        <p:nvSpPr>
          <p:cNvPr id="13" name="Google Shape;22;p5">
            <a:extLst>
              <a:ext uri="{FF2B5EF4-FFF2-40B4-BE49-F238E27FC236}">
                <a16:creationId xmlns:a16="http://schemas.microsoft.com/office/drawing/2014/main" id="{EA1AD073-3564-9E91-28A3-89E68A4EBCE3}"/>
              </a:ext>
            </a:extLst>
          </p:cNvPr>
          <p:cNvSpPr txBox="1">
            <a:spLocks noGrp="1"/>
          </p:cNvSpPr>
          <p:nvPr userDrawn="1">
            <p:ph type="body" idx="11" hasCustomPrompt="1"/>
          </p:nvPr>
        </p:nvSpPr>
        <p:spPr>
          <a:xfrm>
            <a:off x="1010586" y="3071986"/>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Designation</a:t>
            </a:r>
            <a:endParaRPr dirty="0"/>
          </a:p>
        </p:txBody>
      </p:sp>
      <p:sp>
        <p:nvSpPr>
          <p:cNvPr id="14" name="Google Shape;22;p5">
            <a:extLst>
              <a:ext uri="{FF2B5EF4-FFF2-40B4-BE49-F238E27FC236}">
                <a16:creationId xmlns:a16="http://schemas.microsoft.com/office/drawing/2014/main" id="{1D74BBA0-CF9A-5465-25A4-A2132D8241A4}"/>
              </a:ext>
            </a:extLst>
          </p:cNvPr>
          <p:cNvSpPr txBox="1">
            <a:spLocks noGrp="1"/>
          </p:cNvSpPr>
          <p:nvPr userDrawn="1">
            <p:ph type="body" idx="12" hasCustomPrompt="1"/>
          </p:nvPr>
        </p:nvSpPr>
        <p:spPr>
          <a:xfrm>
            <a:off x="1010586" y="3570250"/>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Organisation</a:t>
            </a:r>
            <a:endParaRPr dirty="0"/>
          </a:p>
        </p:txBody>
      </p:sp>
      <p:grpSp>
        <p:nvGrpSpPr>
          <p:cNvPr id="28" name="Group 27">
            <a:extLst>
              <a:ext uri="{FF2B5EF4-FFF2-40B4-BE49-F238E27FC236}">
                <a16:creationId xmlns:a16="http://schemas.microsoft.com/office/drawing/2014/main" id="{4897E50C-ADFE-09B8-FCD2-68011E435FC6}"/>
              </a:ext>
            </a:extLst>
          </p:cNvPr>
          <p:cNvGrpSpPr/>
          <p:nvPr userDrawn="1"/>
        </p:nvGrpSpPr>
        <p:grpSpPr>
          <a:xfrm>
            <a:off x="210849" y="4628477"/>
            <a:ext cx="4308593" cy="450000"/>
            <a:chOff x="210849" y="4628477"/>
            <a:chExt cx="4308593" cy="450000"/>
          </a:xfrm>
        </p:grpSpPr>
        <p:pic>
          <p:nvPicPr>
            <p:cNvPr id="25" name="Picture 24">
              <a:extLst>
                <a:ext uri="{FF2B5EF4-FFF2-40B4-BE49-F238E27FC236}">
                  <a16:creationId xmlns:a16="http://schemas.microsoft.com/office/drawing/2014/main" id="{6C5023AC-B804-7067-DCEC-3700C8DEAA61}"/>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27" name="Picture 26">
              <a:extLst>
                <a:ext uri="{FF2B5EF4-FFF2-40B4-BE49-F238E27FC236}">
                  <a16:creationId xmlns:a16="http://schemas.microsoft.com/office/drawing/2014/main" id="{91433D01-F2D2-A899-9B3A-BEDEFE44E1B6}"/>
                </a:ext>
              </a:extLst>
            </p:cNvPr>
            <p:cNvPicPr>
              <a:picLocks noChangeAspect="1"/>
            </p:cNvPicPr>
            <p:nvPr userDrawn="1"/>
          </p:nvPicPr>
          <p:blipFill>
            <a:blip r:embed="rId5"/>
            <a:stretch>
              <a:fillRect/>
            </a:stretch>
          </p:blipFill>
          <p:spPr>
            <a:xfrm>
              <a:off x="2850733" y="4628477"/>
              <a:ext cx="1668709" cy="450000"/>
            </a:xfrm>
            <a:prstGeom prst="rect">
              <a:avLst/>
            </a:prstGeom>
          </p:spPr>
        </p:pic>
      </p:grpSp>
    </p:spTree>
    <p:extLst>
      <p:ext uri="{BB962C8B-B14F-4D97-AF65-F5344CB8AC3E}">
        <p14:creationId xmlns:p14="http://schemas.microsoft.com/office/powerpoint/2010/main" val="2225758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userDrawn="1">
  <p:cSld name="1_Section header">
    <p:spTree>
      <p:nvGrpSpPr>
        <p:cNvPr id="1" name="Shape 17"/>
        <p:cNvGrpSpPr/>
        <p:nvPr/>
      </p:nvGrpSpPr>
      <p:grpSpPr>
        <a:xfrm>
          <a:off x="0" y="0"/>
          <a:ext cx="0" cy="0"/>
          <a:chOff x="0" y="0"/>
          <a:chExt cx="0" cy="0"/>
        </a:xfrm>
      </p:grpSpPr>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 name="Google Shape;22;p5">
            <a:extLst>
              <a:ext uri="{FF2B5EF4-FFF2-40B4-BE49-F238E27FC236}">
                <a16:creationId xmlns:a16="http://schemas.microsoft.com/office/drawing/2014/main" id="{61B97A01-D65C-D415-2D14-810FC5BC4EE5}"/>
              </a:ext>
            </a:extLst>
          </p:cNvPr>
          <p:cNvSpPr txBox="1">
            <a:spLocks noGrp="1"/>
          </p:cNvSpPr>
          <p:nvPr>
            <p:ph type="body" idx="1"/>
          </p:nvPr>
        </p:nvSpPr>
        <p:spPr>
          <a:xfrm>
            <a:off x="1097480" y="1443618"/>
            <a:ext cx="7254945" cy="2347258"/>
          </a:xfrm>
          <a:prstGeom prst="rect">
            <a:avLst/>
          </a:prstGeom>
          <a:noFill/>
          <a:ln>
            <a:noFill/>
          </a:ln>
        </p:spPr>
        <p:txBody>
          <a:bodyPr spcFirstLastPara="1" wrap="square" lIns="91425" tIns="91425" rIns="91425" bIns="91425" anchor="t" anchorCtr="0">
            <a:normAutofit/>
          </a:bodyPr>
          <a:lstStyle>
            <a:lvl1pPr marL="457200" lvl="0" indent="-317500" algn="just">
              <a:lnSpc>
                <a:spcPct val="115000"/>
              </a:lnSpc>
              <a:spcBef>
                <a:spcPts val="0"/>
              </a:spcBef>
              <a:spcAft>
                <a:spcPts val="0"/>
              </a:spcAft>
              <a:buSzPts val="1400"/>
              <a:buNone/>
              <a:defRPr sz="1150">
                <a:solidFill>
                  <a:schemeClr val="tx1"/>
                </a:solidFill>
                <a:latin typeface="+mj-lt"/>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dirty="0"/>
          </a:p>
        </p:txBody>
      </p:sp>
      <p:sp>
        <p:nvSpPr>
          <p:cNvPr id="3" name="Google Shape;21;p5">
            <a:extLst>
              <a:ext uri="{FF2B5EF4-FFF2-40B4-BE49-F238E27FC236}">
                <a16:creationId xmlns:a16="http://schemas.microsoft.com/office/drawing/2014/main" id="{6CF5D9C7-BBE4-3265-CE9D-EF2FCD05DA55}"/>
              </a:ext>
            </a:extLst>
          </p:cNvPr>
          <p:cNvSpPr txBox="1">
            <a:spLocks noGrp="1"/>
          </p:cNvSpPr>
          <p:nvPr>
            <p:ph type="title" hasCustomPrompt="1"/>
          </p:nvPr>
        </p:nvSpPr>
        <p:spPr>
          <a:xfrm>
            <a:off x="1108926" y="892516"/>
            <a:ext cx="7243500" cy="428759"/>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1800" b="1">
                <a:solidFill>
                  <a:srgbClr val="0B5394"/>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r>
              <a:rPr lang="en-SG" dirty="0"/>
              <a:t>Header/Title</a:t>
            </a:r>
            <a:endParaRPr dirty="0"/>
          </a:p>
        </p:txBody>
      </p:sp>
      <p:grpSp>
        <p:nvGrpSpPr>
          <p:cNvPr id="7" name="Group 6">
            <a:extLst>
              <a:ext uri="{FF2B5EF4-FFF2-40B4-BE49-F238E27FC236}">
                <a16:creationId xmlns:a16="http://schemas.microsoft.com/office/drawing/2014/main" id="{A71FE905-D32A-1AFD-4409-E4C0DE6CD572}"/>
              </a:ext>
            </a:extLst>
          </p:cNvPr>
          <p:cNvGrpSpPr/>
          <p:nvPr userDrawn="1"/>
        </p:nvGrpSpPr>
        <p:grpSpPr>
          <a:xfrm>
            <a:off x="7938655" y="-4"/>
            <a:ext cx="1205345" cy="376986"/>
            <a:chOff x="7938655" y="-4"/>
            <a:chExt cx="1205345" cy="376986"/>
          </a:xfrm>
        </p:grpSpPr>
        <p:sp>
          <p:nvSpPr>
            <p:cNvPr id="8" name="Google Shape;65;p14">
              <a:extLst>
                <a:ext uri="{FF2B5EF4-FFF2-40B4-BE49-F238E27FC236}">
                  <a16:creationId xmlns:a16="http://schemas.microsoft.com/office/drawing/2014/main" id="{8F6A289F-383A-E595-37BE-E9DA9B9C5F1A}"/>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9" name="Picture 8">
              <a:extLst>
                <a:ext uri="{FF2B5EF4-FFF2-40B4-BE49-F238E27FC236}">
                  <a16:creationId xmlns:a16="http://schemas.microsoft.com/office/drawing/2014/main" id="{A20463AA-9304-BFA9-B235-157721357583}"/>
                </a:ext>
              </a:extLst>
            </p:cNvPr>
            <p:cNvPicPr>
              <a:picLocks noChangeAspect="1"/>
            </p:cNvPicPr>
            <p:nvPr/>
          </p:nvPicPr>
          <p:blipFill>
            <a:blip r:embed="rId2"/>
            <a:stretch>
              <a:fillRect/>
            </a:stretch>
          </p:blipFill>
          <p:spPr>
            <a:xfrm>
              <a:off x="8103741" y="22327"/>
              <a:ext cx="952103" cy="279166"/>
            </a:xfrm>
            <a:prstGeom prst="rect">
              <a:avLst/>
            </a:prstGeom>
          </p:spPr>
        </p:pic>
      </p:grpSp>
      <p:grpSp>
        <p:nvGrpSpPr>
          <p:cNvPr id="14" name="Group 13">
            <a:extLst>
              <a:ext uri="{FF2B5EF4-FFF2-40B4-BE49-F238E27FC236}">
                <a16:creationId xmlns:a16="http://schemas.microsoft.com/office/drawing/2014/main" id="{37EEC3A0-CDEF-B208-9C3D-A4D113C419C0}"/>
              </a:ext>
            </a:extLst>
          </p:cNvPr>
          <p:cNvGrpSpPr/>
          <p:nvPr userDrawn="1"/>
        </p:nvGrpSpPr>
        <p:grpSpPr>
          <a:xfrm>
            <a:off x="0" y="4562994"/>
            <a:ext cx="9144000" cy="594360"/>
            <a:chOff x="0" y="4562994"/>
            <a:chExt cx="9144000" cy="594360"/>
          </a:xfrm>
        </p:grpSpPr>
        <p:pic>
          <p:nvPicPr>
            <p:cNvPr id="5" name="Picture 4">
              <a:extLst>
                <a:ext uri="{FF2B5EF4-FFF2-40B4-BE49-F238E27FC236}">
                  <a16:creationId xmlns:a16="http://schemas.microsoft.com/office/drawing/2014/main" id="{46843C65-9865-3166-4CAB-BEAB17A911CB}"/>
                </a:ext>
              </a:extLst>
            </p:cNvPr>
            <p:cNvPicPr>
              <a:picLocks noChangeAspect="1"/>
            </p:cNvPicPr>
            <p:nvPr/>
          </p:nvPicPr>
          <p:blipFill>
            <a:blip r:embed="rId3"/>
            <a:stretch>
              <a:fillRect/>
            </a:stretch>
          </p:blipFill>
          <p:spPr>
            <a:xfrm>
              <a:off x="0" y="4562994"/>
              <a:ext cx="9144000" cy="594360"/>
            </a:xfrm>
            <a:prstGeom prst="rect">
              <a:avLst/>
            </a:prstGeom>
          </p:spPr>
        </p:pic>
        <p:grpSp>
          <p:nvGrpSpPr>
            <p:cNvPr id="10" name="Group 9">
              <a:extLst>
                <a:ext uri="{FF2B5EF4-FFF2-40B4-BE49-F238E27FC236}">
                  <a16:creationId xmlns:a16="http://schemas.microsoft.com/office/drawing/2014/main" id="{43CE9485-B998-CEB7-B972-31404550B6BD}"/>
                </a:ext>
              </a:extLst>
            </p:cNvPr>
            <p:cNvGrpSpPr/>
            <p:nvPr userDrawn="1"/>
          </p:nvGrpSpPr>
          <p:grpSpPr>
            <a:xfrm>
              <a:off x="210849" y="4628477"/>
              <a:ext cx="4308593" cy="450000"/>
              <a:chOff x="210849" y="4628477"/>
              <a:chExt cx="4308593" cy="450000"/>
            </a:xfrm>
          </p:grpSpPr>
          <p:pic>
            <p:nvPicPr>
              <p:cNvPr id="12" name="Picture 11">
                <a:extLst>
                  <a:ext uri="{FF2B5EF4-FFF2-40B4-BE49-F238E27FC236}">
                    <a16:creationId xmlns:a16="http://schemas.microsoft.com/office/drawing/2014/main" id="{99311D0E-C780-593C-A2EC-CDA64382FA78}"/>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13" name="Picture 12">
                <a:extLst>
                  <a:ext uri="{FF2B5EF4-FFF2-40B4-BE49-F238E27FC236}">
                    <a16:creationId xmlns:a16="http://schemas.microsoft.com/office/drawing/2014/main" id="{30FD8B93-C704-A737-DA3C-1CE5932AB87F}"/>
                  </a:ext>
                </a:extLst>
              </p:cNvPr>
              <p:cNvPicPr>
                <a:picLocks noChangeAspect="1"/>
              </p:cNvPicPr>
              <p:nvPr userDrawn="1"/>
            </p:nvPicPr>
            <p:blipFill>
              <a:blip r:embed="rId5"/>
              <a:stretch>
                <a:fillRect/>
              </a:stretch>
            </p:blipFill>
            <p:spPr>
              <a:xfrm>
                <a:off x="2850733" y="4628477"/>
                <a:ext cx="1668709" cy="450000"/>
              </a:xfrm>
              <a:prstGeom prst="rect">
                <a:avLst/>
              </a:prstGeom>
            </p:spPr>
          </p:pic>
        </p:grpSp>
      </p:grpSp>
    </p:spTree>
    <p:extLst>
      <p:ext uri="{BB962C8B-B14F-4D97-AF65-F5344CB8AC3E}">
        <p14:creationId xmlns:p14="http://schemas.microsoft.com/office/powerpoint/2010/main" val="4260078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userDrawn="1">
  <p:cSld name="1_Title and two columns">
    <p:spTree>
      <p:nvGrpSpPr>
        <p:cNvPr id="1" name="Shape 20"/>
        <p:cNvGrpSpPr/>
        <p:nvPr/>
      </p:nvGrpSpPr>
      <p:grpSpPr>
        <a:xfrm>
          <a:off x="0" y="0"/>
          <a:ext cx="0" cy="0"/>
          <a:chOff x="0" y="0"/>
          <a:chExt cx="0" cy="0"/>
        </a:xfrm>
      </p:grpSpPr>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grpSp>
        <p:nvGrpSpPr>
          <p:cNvPr id="5" name="Group 4">
            <a:extLst>
              <a:ext uri="{FF2B5EF4-FFF2-40B4-BE49-F238E27FC236}">
                <a16:creationId xmlns:a16="http://schemas.microsoft.com/office/drawing/2014/main" id="{FB07168F-6C91-A97B-F0EB-7CD3F18AA801}"/>
              </a:ext>
            </a:extLst>
          </p:cNvPr>
          <p:cNvGrpSpPr/>
          <p:nvPr userDrawn="1"/>
        </p:nvGrpSpPr>
        <p:grpSpPr>
          <a:xfrm>
            <a:off x="7938655" y="-4"/>
            <a:ext cx="1205345" cy="376986"/>
            <a:chOff x="7938655" y="-4"/>
            <a:chExt cx="1205345" cy="376986"/>
          </a:xfrm>
        </p:grpSpPr>
        <p:sp>
          <p:nvSpPr>
            <p:cNvPr id="6" name="Google Shape;65;p14">
              <a:extLst>
                <a:ext uri="{FF2B5EF4-FFF2-40B4-BE49-F238E27FC236}">
                  <a16:creationId xmlns:a16="http://schemas.microsoft.com/office/drawing/2014/main" id="{D8E58217-5B71-39BB-7946-5F4354EF1453}"/>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7" name="Picture 6">
              <a:extLst>
                <a:ext uri="{FF2B5EF4-FFF2-40B4-BE49-F238E27FC236}">
                  <a16:creationId xmlns:a16="http://schemas.microsoft.com/office/drawing/2014/main" id="{3B69EA6F-9498-6E1C-C31D-6C74C65B039E}"/>
                </a:ext>
              </a:extLst>
            </p:cNvPr>
            <p:cNvPicPr>
              <a:picLocks noChangeAspect="1"/>
            </p:cNvPicPr>
            <p:nvPr/>
          </p:nvPicPr>
          <p:blipFill>
            <a:blip r:embed="rId2"/>
            <a:stretch>
              <a:fillRect/>
            </a:stretch>
          </p:blipFill>
          <p:spPr>
            <a:xfrm>
              <a:off x="8103741" y="22327"/>
              <a:ext cx="952103" cy="279166"/>
            </a:xfrm>
            <a:prstGeom prst="rect">
              <a:avLst/>
            </a:prstGeom>
          </p:spPr>
        </p:pic>
      </p:grpSp>
      <p:sp>
        <p:nvSpPr>
          <p:cNvPr id="8" name="Google Shape;96;p16">
            <a:extLst>
              <a:ext uri="{FF2B5EF4-FFF2-40B4-BE49-F238E27FC236}">
                <a16:creationId xmlns:a16="http://schemas.microsoft.com/office/drawing/2014/main" id="{30023A6E-2838-E8D8-7FEF-1FB6AF404933}"/>
              </a:ext>
            </a:extLst>
          </p:cNvPr>
          <p:cNvSpPr txBox="1"/>
          <p:nvPr userDrawn="1"/>
        </p:nvSpPr>
        <p:spPr>
          <a:xfrm>
            <a:off x="1108925" y="1925412"/>
            <a:ext cx="7243500" cy="101563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5400" b="1" dirty="0">
                <a:solidFill>
                  <a:srgbClr val="0044AD"/>
                </a:solidFill>
              </a:rPr>
              <a:t>T</a:t>
            </a:r>
            <a:r>
              <a:rPr lang="en-US" altLang="zh-CN" sz="5400" b="1" dirty="0">
                <a:solidFill>
                  <a:srgbClr val="0044AD"/>
                </a:solidFill>
              </a:rPr>
              <a:t>hank You!</a:t>
            </a:r>
            <a:endParaRPr sz="5400" b="1" i="0" u="none" strike="noStrike" cap="none" dirty="0">
              <a:solidFill>
                <a:srgbClr val="0044AD"/>
              </a:solidFill>
              <a:latin typeface="Arial"/>
              <a:ea typeface="Arial"/>
              <a:cs typeface="Arial"/>
              <a:sym typeface="Arial"/>
            </a:endParaRPr>
          </a:p>
        </p:txBody>
      </p:sp>
      <p:grpSp>
        <p:nvGrpSpPr>
          <p:cNvPr id="15" name="Group 14">
            <a:extLst>
              <a:ext uri="{FF2B5EF4-FFF2-40B4-BE49-F238E27FC236}">
                <a16:creationId xmlns:a16="http://schemas.microsoft.com/office/drawing/2014/main" id="{65732C4F-149E-4BB4-194C-FDE88A017676}"/>
              </a:ext>
            </a:extLst>
          </p:cNvPr>
          <p:cNvGrpSpPr/>
          <p:nvPr userDrawn="1"/>
        </p:nvGrpSpPr>
        <p:grpSpPr>
          <a:xfrm>
            <a:off x="0" y="4562994"/>
            <a:ext cx="9144000" cy="594360"/>
            <a:chOff x="0" y="4562994"/>
            <a:chExt cx="9144000" cy="594360"/>
          </a:xfrm>
        </p:grpSpPr>
        <p:pic>
          <p:nvPicPr>
            <p:cNvPr id="16" name="Picture 15">
              <a:extLst>
                <a:ext uri="{FF2B5EF4-FFF2-40B4-BE49-F238E27FC236}">
                  <a16:creationId xmlns:a16="http://schemas.microsoft.com/office/drawing/2014/main" id="{D77834C1-21E8-D48B-BE2C-F73237761F30}"/>
                </a:ext>
              </a:extLst>
            </p:cNvPr>
            <p:cNvPicPr>
              <a:picLocks noChangeAspect="1"/>
            </p:cNvPicPr>
            <p:nvPr/>
          </p:nvPicPr>
          <p:blipFill>
            <a:blip r:embed="rId3"/>
            <a:stretch>
              <a:fillRect/>
            </a:stretch>
          </p:blipFill>
          <p:spPr>
            <a:xfrm>
              <a:off x="0" y="4562994"/>
              <a:ext cx="9144000" cy="594360"/>
            </a:xfrm>
            <a:prstGeom prst="rect">
              <a:avLst/>
            </a:prstGeom>
          </p:spPr>
        </p:pic>
        <p:grpSp>
          <p:nvGrpSpPr>
            <p:cNvPr id="17" name="Group 16">
              <a:extLst>
                <a:ext uri="{FF2B5EF4-FFF2-40B4-BE49-F238E27FC236}">
                  <a16:creationId xmlns:a16="http://schemas.microsoft.com/office/drawing/2014/main" id="{EA63C6F3-9125-E2D4-49EA-D4B1B7BE6F92}"/>
                </a:ext>
              </a:extLst>
            </p:cNvPr>
            <p:cNvGrpSpPr/>
            <p:nvPr userDrawn="1"/>
          </p:nvGrpSpPr>
          <p:grpSpPr>
            <a:xfrm>
              <a:off x="210849" y="4628477"/>
              <a:ext cx="4308593" cy="450000"/>
              <a:chOff x="210849" y="4628477"/>
              <a:chExt cx="4308593" cy="450000"/>
            </a:xfrm>
          </p:grpSpPr>
          <p:pic>
            <p:nvPicPr>
              <p:cNvPr id="18" name="Picture 17">
                <a:extLst>
                  <a:ext uri="{FF2B5EF4-FFF2-40B4-BE49-F238E27FC236}">
                    <a16:creationId xmlns:a16="http://schemas.microsoft.com/office/drawing/2014/main" id="{97B44593-1647-A6B6-696C-C60D3CF93427}"/>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19" name="Picture 18">
                <a:extLst>
                  <a:ext uri="{FF2B5EF4-FFF2-40B4-BE49-F238E27FC236}">
                    <a16:creationId xmlns:a16="http://schemas.microsoft.com/office/drawing/2014/main" id="{47443B15-AA21-0715-A388-46B53284CD72}"/>
                  </a:ext>
                </a:extLst>
              </p:cNvPr>
              <p:cNvPicPr>
                <a:picLocks noChangeAspect="1"/>
              </p:cNvPicPr>
              <p:nvPr userDrawn="1"/>
            </p:nvPicPr>
            <p:blipFill>
              <a:blip r:embed="rId5"/>
              <a:stretch>
                <a:fillRect/>
              </a:stretch>
            </p:blipFill>
            <p:spPr>
              <a:xfrm>
                <a:off x="2850733" y="4628477"/>
                <a:ext cx="1668709" cy="450000"/>
              </a:xfrm>
              <a:prstGeom prst="rect">
                <a:avLst/>
              </a:prstGeom>
            </p:spPr>
          </p:pic>
        </p:grpSp>
      </p:grpSp>
    </p:spTree>
    <p:extLst>
      <p:ext uri="{BB962C8B-B14F-4D97-AF65-F5344CB8AC3E}">
        <p14:creationId xmlns:p14="http://schemas.microsoft.com/office/powerpoint/2010/main" val="34793785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3335" y="273844"/>
            <a:ext cx="8615966" cy="777233"/>
          </a:xfrm>
        </p:spPr>
        <p:txBody>
          <a:bodyPr lIns="36000" anchor="t"/>
          <a:lstStyle/>
          <a:p>
            <a:r>
              <a:rPr lang="en-US"/>
              <a:t>Click to edit Master title style</a:t>
            </a:r>
          </a:p>
        </p:txBody>
      </p:sp>
      <p:sp>
        <p:nvSpPr>
          <p:cNvPr id="3" name="Content Placeholder 2"/>
          <p:cNvSpPr>
            <a:spLocks noGrp="1"/>
          </p:cNvSpPr>
          <p:nvPr>
            <p:ph idx="1"/>
          </p:nvPr>
        </p:nvSpPr>
        <p:spPr>
          <a:xfrm>
            <a:off x="283335" y="1185619"/>
            <a:ext cx="8615966" cy="3447102"/>
          </a:xfrm>
        </p:spPr>
        <p:txBody>
          <a:bodyPr lIns="3600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ack and white background&#10;&#10;Description automatically generated">
            <a:extLst>
              <a:ext uri="{FF2B5EF4-FFF2-40B4-BE49-F238E27FC236}">
                <a16:creationId xmlns:a16="http://schemas.microsoft.com/office/drawing/2014/main" id="{30BA7702-E468-F474-DA7B-A86C1F6CF80F}"/>
              </a:ext>
            </a:extLst>
          </p:cNvPr>
          <p:cNvPicPr/>
          <p:nvPr userDrawn="1"/>
        </p:nvPicPr>
        <p:blipFill>
          <a:blip r:embed="rId2">
            <a:duotone>
              <a:prstClr val="black"/>
              <a:srgbClr val="8C8E91">
                <a:tint val="45000"/>
                <a:satMod val="400000"/>
              </a:srgbClr>
            </a:duotone>
          </a:blip>
          <a:stretch>
            <a:fillRect/>
          </a:stretch>
        </p:blipFill>
        <p:spPr>
          <a:xfrm rot="10800000">
            <a:off x="8638127" y="4262717"/>
            <a:ext cx="505872" cy="881859"/>
          </a:xfrm>
          <a:prstGeom prst="rect">
            <a:avLst/>
          </a:prstGeom>
        </p:spPr>
      </p:pic>
      <p:sp>
        <p:nvSpPr>
          <p:cNvPr id="5" name="Slide Number Placeholder 5">
            <a:extLst>
              <a:ext uri="{FF2B5EF4-FFF2-40B4-BE49-F238E27FC236}">
                <a16:creationId xmlns:a16="http://schemas.microsoft.com/office/drawing/2014/main" id="{2AB157F7-60CC-5C47-6F3A-9EBF80209D0E}"/>
              </a:ext>
            </a:extLst>
          </p:cNvPr>
          <p:cNvSpPr>
            <a:spLocks noGrp="1"/>
          </p:cNvSpPr>
          <p:nvPr>
            <p:ph type="sldNum" sz="quarter" idx="4"/>
          </p:nvPr>
        </p:nvSpPr>
        <p:spPr>
          <a:xfrm>
            <a:off x="8663051" y="4842007"/>
            <a:ext cx="325716" cy="215900"/>
          </a:xfrm>
          <a:prstGeom prst="rect">
            <a:avLst/>
          </a:prstGeom>
        </p:spPr>
        <p:txBody>
          <a:bodyPr vert="horz" lIns="0" tIns="0" rIns="0" bIns="0" rtlCol="0" anchor="ctr"/>
          <a:lstStyle>
            <a:lvl1pPr algn="r">
              <a:defRPr sz="900" b="0" i="0">
                <a:solidFill>
                  <a:schemeClr val="bg2"/>
                </a:solidFill>
                <a:latin typeface="Aptos Narrow" panose="020B0004020202020204" pitchFamily="34" charset="0"/>
              </a:defRPr>
            </a:lvl1pPr>
          </a:lstStyle>
          <a:p>
            <a:fld id="{4760F7A6-7CC3-2745-8EF3-A2765F21484A}" type="slidenum">
              <a:rPr lang="en-US" smtClean="0"/>
              <a:pPr/>
              <a:t>‹#›</a:t>
            </a:fld>
            <a:endParaRPr lang="en-US"/>
          </a:p>
        </p:txBody>
      </p:sp>
      <p:sp>
        <p:nvSpPr>
          <p:cNvPr id="6" name="Date Placeholder 3">
            <a:extLst>
              <a:ext uri="{FF2B5EF4-FFF2-40B4-BE49-F238E27FC236}">
                <a16:creationId xmlns:a16="http://schemas.microsoft.com/office/drawing/2014/main" id="{2E20F65D-C256-A95E-2D91-CB92E3206326}"/>
              </a:ext>
            </a:extLst>
          </p:cNvPr>
          <p:cNvSpPr>
            <a:spLocks noGrp="1"/>
          </p:cNvSpPr>
          <p:nvPr>
            <p:ph type="dt" sz="half" idx="2"/>
          </p:nvPr>
        </p:nvSpPr>
        <p:spPr>
          <a:xfrm>
            <a:off x="3680871" y="4847945"/>
            <a:ext cx="802319" cy="191915"/>
          </a:xfrm>
          <a:prstGeom prst="rect">
            <a:avLst/>
          </a:prstGeom>
        </p:spPr>
        <p:txBody>
          <a:bodyPr vert="horz" lIns="0" tIns="0" rIns="0" bIns="0" rtlCol="0" anchor="ctr"/>
          <a:lstStyle>
            <a:lvl1pPr algn="l">
              <a:defRPr sz="900" b="0" i="0">
                <a:solidFill>
                  <a:schemeClr val="tx1">
                    <a:tint val="82000"/>
                  </a:schemeClr>
                </a:solidFill>
                <a:latin typeface="Aptos Narrow" panose="020B0004020202020204" pitchFamily="34" charset="0"/>
              </a:defRPr>
            </a:lvl1pPr>
          </a:lstStyle>
          <a:p>
            <a:fld id="{2D40D9B3-CD9C-0A4C-9F84-AC8B773888CB}" type="datetime1">
              <a:rPr lang="en-SG" smtClean="0"/>
              <a:t>7/9/2026</a:t>
            </a:fld>
            <a:endParaRPr lang="en-US"/>
          </a:p>
        </p:txBody>
      </p:sp>
      <p:sp>
        <p:nvSpPr>
          <p:cNvPr id="7" name="Footer Placeholder 4">
            <a:extLst>
              <a:ext uri="{FF2B5EF4-FFF2-40B4-BE49-F238E27FC236}">
                <a16:creationId xmlns:a16="http://schemas.microsoft.com/office/drawing/2014/main" id="{86B4D401-E4B0-C272-F7E1-0EEB82B8C957}"/>
              </a:ext>
            </a:extLst>
          </p:cNvPr>
          <p:cNvSpPr>
            <a:spLocks noGrp="1"/>
          </p:cNvSpPr>
          <p:nvPr>
            <p:ph type="ftr" sz="quarter" idx="3"/>
          </p:nvPr>
        </p:nvSpPr>
        <p:spPr>
          <a:xfrm>
            <a:off x="4629765" y="4847945"/>
            <a:ext cx="3817635" cy="191915"/>
          </a:xfrm>
          <a:prstGeom prst="rect">
            <a:avLst/>
          </a:prstGeom>
        </p:spPr>
        <p:txBody>
          <a:bodyPr vert="horz" lIns="0" tIns="0" rIns="0" bIns="0" rtlCol="0" anchor="ctr"/>
          <a:lstStyle>
            <a:lvl1pPr algn="l">
              <a:defRPr sz="900" b="0" i="0">
                <a:solidFill>
                  <a:schemeClr val="tx1">
                    <a:tint val="82000"/>
                  </a:schemeClr>
                </a:solidFill>
                <a:latin typeface="Aptos Narrow" panose="020B0004020202020204" pitchFamily="34" charset="0"/>
              </a:defRPr>
            </a:lvl1pPr>
          </a:lstStyle>
          <a:p>
            <a:endParaRPr lang="en-US"/>
          </a:p>
        </p:txBody>
      </p:sp>
    </p:spTree>
    <p:extLst>
      <p:ext uri="{BB962C8B-B14F-4D97-AF65-F5344CB8AC3E}">
        <p14:creationId xmlns:p14="http://schemas.microsoft.com/office/powerpoint/2010/main" val="32697943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ection Header Text Only">
    <p:bg>
      <p:bgPr>
        <a:solidFill>
          <a:schemeClr val="tx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61692711-A841-6B86-5B5F-119360FD0BA8}"/>
              </a:ext>
            </a:extLst>
          </p:cNvPr>
          <p:cNvSpPr>
            <a:spLocks noGrp="1"/>
          </p:cNvSpPr>
          <p:nvPr>
            <p:ph type="pic" sz="quarter" idx="13" hasCustomPrompt="1"/>
          </p:nvPr>
        </p:nvSpPr>
        <p:spPr>
          <a:xfrm>
            <a:off x="-1" y="-8485"/>
            <a:ext cx="9146638" cy="5177677"/>
          </a:xfrm>
          <a:custGeom>
            <a:avLst/>
            <a:gdLst>
              <a:gd name="connsiteX0" fmla="*/ 0 w 9144000"/>
              <a:gd name="connsiteY0" fmla="*/ 0 h 5143500"/>
              <a:gd name="connsiteX1" fmla="*/ 8146058 w 9144000"/>
              <a:gd name="connsiteY1" fmla="*/ 0 h 5143500"/>
              <a:gd name="connsiteX2" fmla="*/ 9144000 w 9144000"/>
              <a:gd name="connsiteY2" fmla="*/ 997942 h 5143500"/>
              <a:gd name="connsiteX3" fmla="*/ 9144000 w 9144000"/>
              <a:gd name="connsiteY3" fmla="*/ 5143500 h 5143500"/>
              <a:gd name="connsiteX4" fmla="*/ 0 w 9144000"/>
              <a:gd name="connsiteY4" fmla="*/ 5143500 h 5143500"/>
              <a:gd name="connsiteX5" fmla="*/ 0 w 9144000"/>
              <a:gd name="connsiteY5" fmla="*/ 0 h 5143500"/>
              <a:gd name="connsiteX0" fmla="*/ 0 w 9150894"/>
              <a:gd name="connsiteY0" fmla="*/ 10048 h 5153548"/>
              <a:gd name="connsiteX1" fmla="*/ 9150894 w 9150894"/>
              <a:gd name="connsiteY1" fmla="*/ 0 h 5153548"/>
              <a:gd name="connsiteX2" fmla="*/ 9144000 w 9150894"/>
              <a:gd name="connsiteY2" fmla="*/ 1007990 h 5153548"/>
              <a:gd name="connsiteX3" fmla="*/ 9144000 w 9150894"/>
              <a:gd name="connsiteY3" fmla="*/ 5153548 h 5153548"/>
              <a:gd name="connsiteX4" fmla="*/ 0 w 9150894"/>
              <a:gd name="connsiteY4" fmla="*/ 5153548 h 5153548"/>
              <a:gd name="connsiteX5" fmla="*/ 0 w 9150894"/>
              <a:gd name="connsiteY5" fmla="*/ 10048 h 5153548"/>
              <a:gd name="connsiteX0" fmla="*/ 0 w 9150894"/>
              <a:gd name="connsiteY0" fmla="*/ 10048 h 5153548"/>
              <a:gd name="connsiteX1" fmla="*/ 9150894 w 9150894"/>
              <a:gd name="connsiteY1" fmla="*/ 0 h 5153548"/>
              <a:gd name="connsiteX2" fmla="*/ 9133951 w 9150894"/>
              <a:gd name="connsiteY2" fmla="*/ 3881818 h 5153548"/>
              <a:gd name="connsiteX3" fmla="*/ 9144000 w 9150894"/>
              <a:gd name="connsiteY3" fmla="*/ 5153548 h 5153548"/>
              <a:gd name="connsiteX4" fmla="*/ 0 w 9150894"/>
              <a:gd name="connsiteY4" fmla="*/ 5153548 h 5153548"/>
              <a:gd name="connsiteX5" fmla="*/ 0 w 9150894"/>
              <a:gd name="connsiteY5" fmla="*/ 10048 h 5153548"/>
              <a:gd name="connsiteX0" fmla="*/ 0 w 9150894"/>
              <a:gd name="connsiteY0" fmla="*/ 10048 h 5173645"/>
              <a:gd name="connsiteX1" fmla="*/ 9150894 w 9150894"/>
              <a:gd name="connsiteY1" fmla="*/ 0 h 5173645"/>
              <a:gd name="connsiteX2" fmla="*/ 9133951 w 9150894"/>
              <a:gd name="connsiteY2" fmla="*/ 3881818 h 5173645"/>
              <a:gd name="connsiteX3" fmla="*/ 8400422 w 9150894"/>
              <a:gd name="connsiteY3" fmla="*/ 5173645 h 5173645"/>
              <a:gd name="connsiteX4" fmla="*/ 0 w 9150894"/>
              <a:gd name="connsiteY4" fmla="*/ 5153548 h 5173645"/>
              <a:gd name="connsiteX5" fmla="*/ 0 w 9150894"/>
              <a:gd name="connsiteY5" fmla="*/ 10048 h 5173645"/>
              <a:gd name="connsiteX0" fmla="*/ 0 w 9150894"/>
              <a:gd name="connsiteY0" fmla="*/ 10048 h 5173645"/>
              <a:gd name="connsiteX1" fmla="*/ 9150894 w 9150894"/>
              <a:gd name="connsiteY1" fmla="*/ 0 h 5173645"/>
              <a:gd name="connsiteX2" fmla="*/ 9133951 w 9150894"/>
              <a:gd name="connsiteY2" fmla="*/ 3881818 h 5173645"/>
              <a:gd name="connsiteX3" fmla="*/ 8581293 w 9150894"/>
              <a:gd name="connsiteY3" fmla="*/ 5173645 h 5173645"/>
              <a:gd name="connsiteX4" fmla="*/ 0 w 9150894"/>
              <a:gd name="connsiteY4" fmla="*/ 5153548 h 5173645"/>
              <a:gd name="connsiteX5" fmla="*/ 0 w 9150894"/>
              <a:gd name="connsiteY5" fmla="*/ 10048 h 5173645"/>
              <a:gd name="connsiteX0" fmla="*/ 0 w 9150894"/>
              <a:gd name="connsiteY0" fmla="*/ 10048 h 5174298"/>
              <a:gd name="connsiteX1" fmla="*/ 9150894 w 9150894"/>
              <a:gd name="connsiteY1" fmla="*/ 0 h 5174298"/>
              <a:gd name="connsiteX2" fmla="*/ 9133951 w 9150894"/>
              <a:gd name="connsiteY2" fmla="*/ 3881818 h 5174298"/>
              <a:gd name="connsiteX3" fmla="*/ 8581293 w 9150894"/>
              <a:gd name="connsiteY3" fmla="*/ 5173645 h 5174298"/>
              <a:gd name="connsiteX4" fmla="*/ 0 w 9150894"/>
              <a:gd name="connsiteY4" fmla="*/ 5153548 h 5174298"/>
              <a:gd name="connsiteX5" fmla="*/ 0 w 9150894"/>
              <a:gd name="connsiteY5" fmla="*/ 10048 h 5174298"/>
              <a:gd name="connsiteX0" fmla="*/ 0 w 9150894"/>
              <a:gd name="connsiteY0" fmla="*/ 10048 h 5174092"/>
              <a:gd name="connsiteX1" fmla="*/ 9150894 w 9150894"/>
              <a:gd name="connsiteY1" fmla="*/ 0 h 5174092"/>
              <a:gd name="connsiteX2" fmla="*/ 9133951 w 9150894"/>
              <a:gd name="connsiteY2" fmla="*/ 3881818 h 5174092"/>
              <a:gd name="connsiteX3" fmla="*/ 8581293 w 9150894"/>
              <a:gd name="connsiteY3" fmla="*/ 5173645 h 5174092"/>
              <a:gd name="connsiteX4" fmla="*/ 0 w 9150894"/>
              <a:gd name="connsiteY4" fmla="*/ 5153548 h 5174092"/>
              <a:gd name="connsiteX5" fmla="*/ 0 w 9150894"/>
              <a:gd name="connsiteY5" fmla="*/ 10048 h 5174092"/>
              <a:gd name="connsiteX0" fmla="*/ 0 w 9150894"/>
              <a:gd name="connsiteY0" fmla="*/ 10048 h 5174216"/>
              <a:gd name="connsiteX1" fmla="*/ 9150894 w 9150894"/>
              <a:gd name="connsiteY1" fmla="*/ 0 h 5174216"/>
              <a:gd name="connsiteX2" fmla="*/ 9146651 w 9150894"/>
              <a:gd name="connsiteY2" fmla="*/ 4173918 h 5174216"/>
              <a:gd name="connsiteX3" fmla="*/ 8581293 w 9150894"/>
              <a:gd name="connsiteY3" fmla="*/ 5173645 h 5174216"/>
              <a:gd name="connsiteX4" fmla="*/ 0 w 9150894"/>
              <a:gd name="connsiteY4" fmla="*/ 5153548 h 5174216"/>
              <a:gd name="connsiteX5" fmla="*/ 0 w 9150894"/>
              <a:gd name="connsiteY5" fmla="*/ 10048 h 5174216"/>
              <a:gd name="connsiteX0" fmla="*/ 0 w 9146745"/>
              <a:gd name="connsiteY0" fmla="*/ 0 h 5164168"/>
              <a:gd name="connsiteX1" fmla="*/ 8909594 w 9146745"/>
              <a:gd name="connsiteY1" fmla="*/ 231252 h 5164168"/>
              <a:gd name="connsiteX2" fmla="*/ 9146651 w 9146745"/>
              <a:gd name="connsiteY2" fmla="*/ 4163870 h 5164168"/>
              <a:gd name="connsiteX3" fmla="*/ 8581293 w 9146745"/>
              <a:gd name="connsiteY3" fmla="*/ 5163597 h 5164168"/>
              <a:gd name="connsiteX4" fmla="*/ 0 w 9146745"/>
              <a:gd name="connsiteY4" fmla="*/ 5143500 h 5164168"/>
              <a:gd name="connsiteX5" fmla="*/ 0 w 9146745"/>
              <a:gd name="connsiteY5" fmla="*/ 0 h 5164168"/>
              <a:gd name="connsiteX0" fmla="*/ 0 w 9146756"/>
              <a:gd name="connsiteY0" fmla="*/ 0 h 5164168"/>
              <a:gd name="connsiteX1" fmla="*/ 8909594 w 9146756"/>
              <a:gd name="connsiteY1" fmla="*/ 231252 h 5164168"/>
              <a:gd name="connsiteX2" fmla="*/ 9146651 w 9146756"/>
              <a:gd name="connsiteY2" fmla="*/ 4163870 h 5164168"/>
              <a:gd name="connsiteX3" fmla="*/ 8581293 w 9146756"/>
              <a:gd name="connsiteY3" fmla="*/ 5163597 h 5164168"/>
              <a:gd name="connsiteX4" fmla="*/ 0 w 9146756"/>
              <a:gd name="connsiteY4" fmla="*/ 5143500 h 5164168"/>
              <a:gd name="connsiteX5" fmla="*/ 0 w 9146756"/>
              <a:gd name="connsiteY5" fmla="*/ 0 h 5164168"/>
              <a:gd name="connsiteX0" fmla="*/ 0 w 9155454"/>
              <a:gd name="connsiteY0" fmla="*/ 3698 h 5167866"/>
              <a:gd name="connsiteX1" fmla="*/ 9144544 w 9155454"/>
              <a:gd name="connsiteY1" fmla="*/ 0 h 5167866"/>
              <a:gd name="connsiteX2" fmla="*/ 9146651 w 9155454"/>
              <a:gd name="connsiteY2" fmla="*/ 4167568 h 5167866"/>
              <a:gd name="connsiteX3" fmla="*/ 8581293 w 9155454"/>
              <a:gd name="connsiteY3" fmla="*/ 5167295 h 5167866"/>
              <a:gd name="connsiteX4" fmla="*/ 0 w 9155454"/>
              <a:gd name="connsiteY4" fmla="*/ 5147198 h 5167866"/>
              <a:gd name="connsiteX5" fmla="*/ 0 w 9155454"/>
              <a:gd name="connsiteY5" fmla="*/ 3698 h 5167866"/>
              <a:gd name="connsiteX0" fmla="*/ 0 w 9146737"/>
              <a:gd name="connsiteY0" fmla="*/ 0 h 5164168"/>
              <a:gd name="connsiteX1" fmla="*/ 8858794 w 9146737"/>
              <a:gd name="connsiteY1" fmla="*/ 174102 h 5164168"/>
              <a:gd name="connsiteX2" fmla="*/ 9146651 w 9146737"/>
              <a:gd name="connsiteY2" fmla="*/ 4163870 h 5164168"/>
              <a:gd name="connsiteX3" fmla="*/ 8581293 w 9146737"/>
              <a:gd name="connsiteY3" fmla="*/ 5163597 h 5164168"/>
              <a:gd name="connsiteX4" fmla="*/ 0 w 9146737"/>
              <a:gd name="connsiteY4" fmla="*/ 5143500 h 5164168"/>
              <a:gd name="connsiteX5" fmla="*/ 0 w 9146737"/>
              <a:gd name="connsiteY5" fmla="*/ 0 h 5164168"/>
              <a:gd name="connsiteX0" fmla="*/ 0 w 9146728"/>
              <a:gd name="connsiteY0" fmla="*/ 0 h 5164168"/>
              <a:gd name="connsiteX1" fmla="*/ 8858794 w 9146728"/>
              <a:gd name="connsiteY1" fmla="*/ 174102 h 5164168"/>
              <a:gd name="connsiteX2" fmla="*/ 9146651 w 9146728"/>
              <a:gd name="connsiteY2" fmla="*/ 4163870 h 5164168"/>
              <a:gd name="connsiteX3" fmla="*/ 8581293 w 9146728"/>
              <a:gd name="connsiteY3" fmla="*/ 5163597 h 5164168"/>
              <a:gd name="connsiteX4" fmla="*/ 0 w 9146728"/>
              <a:gd name="connsiteY4" fmla="*/ 5143500 h 5164168"/>
              <a:gd name="connsiteX5" fmla="*/ 0 w 9146728"/>
              <a:gd name="connsiteY5" fmla="*/ 0 h 5164168"/>
              <a:gd name="connsiteX0" fmla="*/ 0 w 9150894"/>
              <a:gd name="connsiteY0" fmla="*/ 3698 h 5167866"/>
              <a:gd name="connsiteX1" fmla="*/ 9150894 w 9150894"/>
              <a:gd name="connsiteY1" fmla="*/ 0 h 5167866"/>
              <a:gd name="connsiteX2" fmla="*/ 9146651 w 9150894"/>
              <a:gd name="connsiteY2" fmla="*/ 4167568 h 5167866"/>
              <a:gd name="connsiteX3" fmla="*/ 8581293 w 9150894"/>
              <a:gd name="connsiteY3" fmla="*/ 5167295 h 5167866"/>
              <a:gd name="connsiteX4" fmla="*/ 0 w 9150894"/>
              <a:gd name="connsiteY4" fmla="*/ 5147198 h 5167866"/>
              <a:gd name="connsiteX5" fmla="*/ 0 w 9150894"/>
              <a:gd name="connsiteY5" fmla="*/ 3698 h 5167866"/>
              <a:gd name="connsiteX0" fmla="*/ 0 w 9151361"/>
              <a:gd name="connsiteY0" fmla="*/ 3698 h 5167866"/>
              <a:gd name="connsiteX1" fmla="*/ 9150894 w 9151361"/>
              <a:gd name="connsiteY1" fmla="*/ 0 h 5167866"/>
              <a:gd name="connsiteX2" fmla="*/ 9146651 w 9151361"/>
              <a:gd name="connsiteY2" fmla="*/ 4167568 h 5167866"/>
              <a:gd name="connsiteX3" fmla="*/ 8581293 w 9151361"/>
              <a:gd name="connsiteY3" fmla="*/ 5167295 h 5167866"/>
              <a:gd name="connsiteX4" fmla="*/ 0 w 9151361"/>
              <a:gd name="connsiteY4" fmla="*/ 5147198 h 5167866"/>
              <a:gd name="connsiteX5" fmla="*/ 0 w 9151361"/>
              <a:gd name="connsiteY5" fmla="*/ 3698 h 5167866"/>
              <a:gd name="connsiteX0" fmla="*/ 0 w 9150895"/>
              <a:gd name="connsiteY0" fmla="*/ 3698 h 5167870"/>
              <a:gd name="connsiteX1" fmla="*/ 9150894 w 9150895"/>
              <a:gd name="connsiteY1" fmla="*/ 0 h 5167870"/>
              <a:gd name="connsiteX2" fmla="*/ 8930751 w 9150895"/>
              <a:gd name="connsiteY2" fmla="*/ 4173918 h 5167870"/>
              <a:gd name="connsiteX3" fmla="*/ 8581293 w 9150895"/>
              <a:gd name="connsiteY3" fmla="*/ 5167295 h 5167870"/>
              <a:gd name="connsiteX4" fmla="*/ 0 w 9150895"/>
              <a:gd name="connsiteY4" fmla="*/ 5147198 h 5167870"/>
              <a:gd name="connsiteX5" fmla="*/ 0 w 9150895"/>
              <a:gd name="connsiteY5" fmla="*/ 3698 h 5167870"/>
              <a:gd name="connsiteX0" fmla="*/ 0 w 9151361"/>
              <a:gd name="connsiteY0" fmla="*/ 3698 h 5167866"/>
              <a:gd name="connsiteX1" fmla="*/ 9150894 w 9151361"/>
              <a:gd name="connsiteY1" fmla="*/ 0 h 5167866"/>
              <a:gd name="connsiteX2" fmla="*/ 9146651 w 9151361"/>
              <a:gd name="connsiteY2" fmla="*/ 4167568 h 5167866"/>
              <a:gd name="connsiteX3" fmla="*/ 8581293 w 9151361"/>
              <a:gd name="connsiteY3" fmla="*/ 5167295 h 5167866"/>
              <a:gd name="connsiteX4" fmla="*/ 0 w 9151361"/>
              <a:gd name="connsiteY4" fmla="*/ 5147198 h 5167866"/>
              <a:gd name="connsiteX5" fmla="*/ 0 w 9151361"/>
              <a:gd name="connsiteY5" fmla="*/ 3698 h 5167866"/>
              <a:gd name="connsiteX0" fmla="*/ 0 w 9150897"/>
              <a:gd name="connsiteY0" fmla="*/ 3698 h 5167772"/>
              <a:gd name="connsiteX1" fmla="*/ 9150894 w 9150897"/>
              <a:gd name="connsiteY1" fmla="*/ 0 h 5167772"/>
              <a:gd name="connsiteX2" fmla="*/ 9031095 w 9150897"/>
              <a:gd name="connsiteY2" fmla="*/ 3961576 h 5167772"/>
              <a:gd name="connsiteX3" fmla="*/ 8581293 w 9150897"/>
              <a:gd name="connsiteY3" fmla="*/ 5167295 h 5167772"/>
              <a:gd name="connsiteX4" fmla="*/ 0 w 9150897"/>
              <a:gd name="connsiteY4" fmla="*/ 5147198 h 5167772"/>
              <a:gd name="connsiteX5" fmla="*/ 0 w 9150897"/>
              <a:gd name="connsiteY5" fmla="*/ 3698 h 5167772"/>
              <a:gd name="connsiteX0" fmla="*/ 0 w 9151361"/>
              <a:gd name="connsiteY0" fmla="*/ 3698 h 5167809"/>
              <a:gd name="connsiteX1" fmla="*/ 9150894 w 9151361"/>
              <a:gd name="connsiteY1" fmla="*/ 0 h 5167809"/>
              <a:gd name="connsiteX2" fmla="*/ 9146651 w 9151361"/>
              <a:gd name="connsiteY2" fmla="*/ 4052011 h 5167809"/>
              <a:gd name="connsiteX3" fmla="*/ 8581293 w 9151361"/>
              <a:gd name="connsiteY3" fmla="*/ 5167295 h 5167809"/>
              <a:gd name="connsiteX4" fmla="*/ 0 w 9151361"/>
              <a:gd name="connsiteY4" fmla="*/ 5147198 h 5167809"/>
              <a:gd name="connsiteX5" fmla="*/ 0 w 9151361"/>
              <a:gd name="connsiteY5" fmla="*/ 3698 h 5167809"/>
              <a:gd name="connsiteX0" fmla="*/ 0 w 9154140"/>
              <a:gd name="connsiteY0" fmla="*/ 3698 h 5167863"/>
              <a:gd name="connsiteX1" fmla="*/ 9150894 w 9154140"/>
              <a:gd name="connsiteY1" fmla="*/ 0 h 5167863"/>
              <a:gd name="connsiteX2" fmla="*/ 9151675 w 9154140"/>
              <a:gd name="connsiteY2" fmla="*/ 4162543 h 5167863"/>
              <a:gd name="connsiteX3" fmla="*/ 8581293 w 9154140"/>
              <a:gd name="connsiteY3" fmla="*/ 5167295 h 5167863"/>
              <a:gd name="connsiteX4" fmla="*/ 0 w 9154140"/>
              <a:gd name="connsiteY4" fmla="*/ 5147198 h 5167863"/>
              <a:gd name="connsiteX5" fmla="*/ 0 w 9154140"/>
              <a:gd name="connsiteY5" fmla="*/ 3698 h 5167863"/>
              <a:gd name="connsiteX0" fmla="*/ 0 w 9154140"/>
              <a:gd name="connsiteY0" fmla="*/ 3698 h 5172885"/>
              <a:gd name="connsiteX1" fmla="*/ 9150894 w 9154140"/>
              <a:gd name="connsiteY1" fmla="*/ 0 h 5172885"/>
              <a:gd name="connsiteX2" fmla="*/ 9151675 w 9154140"/>
              <a:gd name="connsiteY2" fmla="*/ 4162543 h 5172885"/>
              <a:gd name="connsiteX3" fmla="*/ 8495882 w 9154140"/>
              <a:gd name="connsiteY3" fmla="*/ 5172319 h 5172885"/>
              <a:gd name="connsiteX4" fmla="*/ 0 w 9154140"/>
              <a:gd name="connsiteY4" fmla="*/ 5147198 h 5172885"/>
              <a:gd name="connsiteX5" fmla="*/ 0 w 9154140"/>
              <a:gd name="connsiteY5" fmla="*/ 3698 h 5172885"/>
              <a:gd name="connsiteX0" fmla="*/ 0 w 9154140"/>
              <a:gd name="connsiteY0" fmla="*/ 3698 h 5172885"/>
              <a:gd name="connsiteX1" fmla="*/ 9150894 w 9154140"/>
              <a:gd name="connsiteY1" fmla="*/ 0 h 5172885"/>
              <a:gd name="connsiteX2" fmla="*/ 9151675 w 9154140"/>
              <a:gd name="connsiteY2" fmla="*/ 4162543 h 5172885"/>
              <a:gd name="connsiteX3" fmla="*/ 8571245 w 9154140"/>
              <a:gd name="connsiteY3" fmla="*/ 5172319 h 5172885"/>
              <a:gd name="connsiteX4" fmla="*/ 0 w 9154140"/>
              <a:gd name="connsiteY4" fmla="*/ 5147198 h 5172885"/>
              <a:gd name="connsiteX5" fmla="*/ 0 w 9154140"/>
              <a:gd name="connsiteY5" fmla="*/ 3698 h 5172885"/>
              <a:gd name="connsiteX0" fmla="*/ 0 w 9151781"/>
              <a:gd name="connsiteY0" fmla="*/ 0 h 5169187"/>
              <a:gd name="connsiteX1" fmla="*/ 8935459 w 9151781"/>
              <a:gd name="connsiteY1" fmla="*/ 5877 h 5169187"/>
              <a:gd name="connsiteX2" fmla="*/ 9151675 w 9151781"/>
              <a:gd name="connsiteY2" fmla="*/ 4158845 h 5169187"/>
              <a:gd name="connsiteX3" fmla="*/ 8571245 w 9151781"/>
              <a:gd name="connsiteY3" fmla="*/ 5168621 h 5169187"/>
              <a:gd name="connsiteX4" fmla="*/ 0 w 9151781"/>
              <a:gd name="connsiteY4" fmla="*/ 5143500 h 5169187"/>
              <a:gd name="connsiteX5" fmla="*/ 0 w 9151781"/>
              <a:gd name="connsiteY5" fmla="*/ 0 h 5169187"/>
              <a:gd name="connsiteX0" fmla="*/ 0 w 9153335"/>
              <a:gd name="connsiteY0" fmla="*/ 8485 h 5177672"/>
              <a:gd name="connsiteX1" fmla="*/ 9146106 w 9153335"/>
              <a:gd name="connsiteY1" fmla="*/ 0 h 5177672"/>
              <a:gd name="connsiteX2" fmla="*/ 9151675 w 9153335"/>
              <a:gd name="connsiteY2" fmla="*/ 4167330 h 5177672"/>
              <a:gd name="connsiteX3" fmla="*/ 8571245 w 9153335"/>
              <a:gd name="connsiteY3" fmla="*/ 5177106 h 5177672"/>
              <a:gd name="connsiteX4" fmla="*/ 0 w 9153335"/>
              <a:gd name="connsiteY4" fmla="*/ 5151985 h 5177672"/>
              <a:gd name="connsiteX5" fmla="*/ 0 w 9153335"/>
              <a:gd name="connsiteY5" fmla="*/ 8485 h 5177672"/>
              <a:gd name="connsiteX0" fmla="*/ 0 w 9153335"/>
              <a:gd name="connsiteY0" fmla="*/ 8485 h 5177672"/>
              <a:gd name="connsiteX1" fmla="*/ 9146106 w 9153335"/>
              <a:gd name="connsiteY1" fmla="*/ 0 h 5177672"/>
              <a:gd name="connsiteX2" fmla="*/ 9151675 w 9153335"/>
              <a:gd name="connsiteY2" fmla="*/ 4167330 h 5177672"/>
              <a:gd name="connsiteX3" fmla="*/ 8571245 w 9153335"/>
              <a:gd name="connsiteY3" fmla="*/ 5177106 h 5177672"/>
              <a:gd name="connsiteX4" fmla="*/ 0 w 9153335"/>
              <a:gd name="connsiteY4" fmla="*/ 5151985 h 5177672"/>
              <a:gd name="connsiteX5" fmla="*/ 0 w 9153335"/>
              <a:gd name="connsiteY5" fmla="*/ 8485 h 5177672"/>
              <a:gd name="connsiteX0" fmla="*/ 0 w 9146638"/>
              <a:gd name="connsiteY0" fmla="*/ 8485 h 5177667"/>
              <a:gd name="connsiteX1" fmla="*/ 9146106 w 9146638"/>
              <a:gd name="connsiteY1" fmla="*/ 0 h 5177667"/>
              <a:gd name="connsiteX2" fmla="*/ 9142100 w 9146638"/>
              <a:gd name="connsiteY2" fmla="*/ 4157755 h 5177667"/>
              <a:gd name="connsiteX3" fmla="*/ 8571245 w 9146638"/>
              <a:gd name="connsiteY3" fmla="*/ 5177106 h 5177667"/>
              <a:gd name="connsiteX4" fmla="*/ 0 w 9146638"/>
              <a:gd name="connsiteY4" fmla="*/ 5151985 h 5177667"/>
              <a:gd name="connsiteX5" fmla="*/ 0 w 9146638"/>
              <a:gd name="connsiteY5" fmla="*/ 8485 h 5177667"/>
              <a:gd name="connsiteX0" fmla="*/ 0 w 9146188"/>
              <a:gd name="connsiteY0" fmla="*/ 8485 h 5177631"/>
              <a:gd name="connsiteX1" fmla="*/ 9146106 w 9146188"/>
              <a:gd name="connsiteY1" fmla="*/ 0 h 5177631"/>
              <a:gd name="connsiteX2" fmla="*/ 9137313 w 9146188"/>
              <a:gd name="connsiteY2" fmla="*/ 4085944 h 5177631"/>
              <a:gd name="connsiteX3" fmla="*/ 8571245 w 9146188"/>
              <a:gd name="connsiteY3" fmla="*/ 5177106 h 5177631"/>
              <a:gd name="connsiteX4" fmla="*/ 0 w 9146188"/>
              <a:gd name="connsiteY4" fmla="*/ 5151985 h 5177631"/>
              <a:gd name="connsiteX5" fmla="*/ 0 w 9146188"/>
              <a:gd name="connsiteY5" fmla="*/ 8485 h 5177631"/>
              <a:gd name="connsiteX0" fmla="*/ 0 w 9146146"/>
              <a:gd name="connsiteY0" fmla="*/ 8485 h 5177596"/>
              <a:gd name="connsiteX1" fmla="*/ 9146106 w 9146146"/>
              <a:gd name="connsiteY1" fmla="*/ 0 h 5177596"/>
              <a:gd name="connsiteX2" fmla="*/ 9132526 w 9146146"/>
              <a:gd name="connsiteY2" fmla="*/ 4004558 h 5177596"/>
              <a:gd name="connsiteX3" fmla="*/ 8571245 w 9146146"/>
              <a:gd name="connsiteY3" fmla="*/ 5177106 h 5177596"/>
              <a:gd name="connsiteX4" fmla="*/ 0 w 9146146"/>
              <a:gd name="connsiteY4" fmla="*/ 5151985 h 5177596"/>
              <a:gd name="connsiteX5" fmla="*/ 0 w 9146146"/>
              <a:gd name="connsiteY5" fmla="*/ 8485 h 5177596"/>
              <a:gd name="connsiteX0" fmla="*/ 0 w 9146638"/>
              <a:gd name="connsiteY0" fmla="*/ 8485 h 5177677"/>
              <a:gd name="connsiteX1" fmla="*/ 9146106 w 9146638"/>
              <a:gd name="connsiteY1" fmla="*/ 0 h 5177677"/>
              <a:gd name="connsiteX2" fmla="*/ 9142100 w 9146638"/>
              <a:gd name="connsiteY2" fmla="*/ 4176905 h 5177677"/>
              <a:gd name="connsiteX3" fmla="*/ 8571245 w 9146638"/>
              <a:gd name="connsiteY3" fmla="*/ 5177106 h 5177677"/>
              <a:gd name="connsiteX4" fmla="*/ 0 w 9146638"/>
              <a:gd name="connsiteY4" fmla="*/ 5151985 h 5177677"/>
              <a:gd name="connsiteX5" fmla="*/ 0 w 9146638"/>
              <a:gd name="connsiteY5" fmla="*/ 8485 h 5177677"/>
              <a:gd name="connsiteX0" fmla="*/ 0 w 9488397"/>
              <a:gd name="connsiteY0" fmla="*/ 8485 h 5177430"/>
              <a:gd name="connsiteX1" fmla="*/ 9146106 w 9488397"/>
              <a:gd name="connsiteY1" fmla="*/ 0 h 5177430"/>
              <a:gd name="connsiteX2" fmla="*/ 9488329 w 9488397"/>
              <a:gd name="connsiteY2" fmla="*/ 3377915 h 5177430"/>
              <a:gd name="connsiteX3" fmla="*/ 8571245 w 9488397"/>
              <a:gd name="connsiteY3" fmla="*/ 5177106 h 5177430"/>
              <a:gd name="connsiteX4" fmla="*/ 0 w 9488397"/>
              <a:gd name="connsiteY4" fmla="*/ 5151985 h 5177430"/>
              <a:gd name="connsiteX5" fmla="*/ 0 w 9488397"/>
              <a:gd name="connsiteY5" fmla="*/ 8485 h 5177430"/>
              <a:gd name="connsiteX0" fmla="*/ 0 w 9146638"/>
              <a:gd name="connsiteY0" fmla="*/ 8485 h 5177438"/>
              <a:gd name="connsiteX1" fmla="*/ 9146106 w 9146638"/>
              <a:gd name="connsiteY1" fmla="*/ 0 h 5177438"/>
              <a:gd name="connsiteX2" fmla="*/ 9142100 w 9146638"/>
              <a:gd name="connsiteY2" fmla="*/ 3422303 h 5177438"/>
              <a:gd name="connsiteX3" fmla="*/ 8571245 w 9146638"/>
              <a:gd name="connsiteY3" fmla="*/ 5177106 h 5177438"/>
              <a:gd name="connsiteX4" fmla="*/ 0 w 9146638"/>
              <a:gd name="connsiteY4" fmla="*/ 5151985 h 5177438"/>
              <a:gd name="connsiteX5" fmla="*/ 0 w 9146638"/>
              <a:gd name="connsiteY5" fmla="*/ 8485 h 5177438"/>
              <a:gd name="connsiteX0" fmla="*/ 0 w 9146638"/>
              <a:gd name="connsiteY0" fmla="*/ 8485 h 5177677"/>
              <a:gd name="connsiteX1" fmla="*/ 9146106 w 9146638"/>
              <a:gd name="connsiteY1" fmla="*/ 0 h 5177677"/>
              <a:gd name="connsiteX2" fmla="*/ 9142100 w 9146638"/>
              <a:gd name="connsiteY2" fmla="*/ 4176905 h 5177677"/>
              <a:gd name="connsiteX3" fmla="*/ 8571245 w 9146638"/>
              <a:gd name="connsiteY3" fmla="*/ 5177106 h 5177677"/>
              <a:gd name="connsiteX4" fmla="*/ 0 w 9146638"/>
              <a:gd name="connsiteY4" fmla="*/ 5151985 h 5177677"/>
              <a:gd name="connsiteX5" fmla="*/ 0 w 9146638"/>
              <a:gd name="connsiteY5" fmla="*/ 8485 h 517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6638" h="5177677">
                <a:moveTo>
                  <a:pt x="0" y="8485"/>
                </a:moveTo>
                <a:lnTo>
                  <a:pt x="9146106" y="0"/>
                </a:lnTo>
                <a:cubicBezTo>
                  <a:pt x="9146808" y="465945"/>
                  <a:pt x="9147748" y="2882966"/>
                  <a:pt x="9142100" y="4176905"/>
                </a:cubicBezTo>
                <a:cubicBezTo>
                  <a:pt x="9145450" y="4175365"/>
                  <a:pt x="8567895" y="5205372"/>
                  <a:pt x="8571245" y="5177106"/>
                </a:cubicBezTo>
                <a:lnTo>
                  <a:pt x="0" y="5151985"/>
                </a:lnTo>
                <a:lnTo>
                  <a:pt x="0" y="8485"/>
                </a:lnTo>
                <a:close/>
              </a:path>
            </a:pathLst>
          </a:custGeom>
          <a:solidFill>
            <a:schemeClr val="bg1">
              <a:lumMod val="75000"/>
            </a:schemeClr>
          </a:solidFill>
        </p:spPr>
        <p:txBody>
          <a:bodyPr lIns="324000" tIns="251999" anchor="t"/>
          <a:lstStyle>
            <a:lvl1pPr marL="0" indent="0" algn="l">
              <a:buNone/>
              <a:defRPr/>
            </a:lvl1pPr>
          </a:lstStyle>
          <a:p>
            <a:r>
              <a:rPr lang="en-US"/>
              <a:t>Insert slide image background</a:t>
            </a:r>
          </a:p>
        </p:txBody>
      </p:sp>
      <p:sp>
        <p:nvSpPr>
          <p:cNvPr id="2" name="Title 1"/>
          <p:cNvSpPr>
            <a:spLocks noGrp="1"/>
          </p:cNvSpPr>
          <p:nvPr>
            <p:ph type="title" hasCustomPrompt="1"/>
          </p:nvPr>
        </p:nvSpPr>
        <p:spPr>
          <a:xfrm>
            <a:off x="5628587" y="1907754"/>
            <a:ext cx="3104708" cy="1193929"/>
          </a:xfrm>
        </p:spPr>
        <p:txBody>
          <a:bodyPr lIns="0" tIns="0" rIns="0" bIns="0" anchor="t">
            <a:normAutofit/>
          </a:bodyPr>
          <a:lstStyle>
            <a:lvl1pPr>
              <a:lnSpc>
                <a:spcPct val="70000"/>
              </a:lnSpc>
              <a:defRPr sz="4500" b="1" i="0">
                <a:solidFill>
                  <a:schemeClr val="bg1"/>
                </a:solidFill>
                <a:latin typeface="Aptos Narrow" panose="020B0004020202020204" pitchFamily="34" charset="0"/>
              </a:defRPr>
            </a:lvl1pPr>
          </a:lstStyle>
          <a:p>
            <a:r>
              <a:rPr lang="en-GB"/>
              <a:t>CLICK TO EDIT MASTER TITLE STYLE</a:t>
            </a:r>
            <a:endParaRPr lang="en-US"/>
          </a:p>
        </p:txBody>
      </p:sp>
      <p:sp>
        <p:nvSpPr>
          <p:cNvPr id="3" name="Text Placeholder 2"/>
          <p:cNvSpPr>
            <a:spLocks noGrp="1"/>
          </p:cNvSpPr>
          <p:nvPr>
            <p:ph type="body" idx="1"/>
          </p:nvPr>
        </p:nvSpPr>
        <p:spPr>
          <a:xfrm>
            <a:off x="5628586" y="3584491"/>
            <a:ext cx="3104709" cy="562570"/>
          </a:xfrm>
        </p:spPr>
        <p:txBody>
          <a:bodyPr lIns="0" tIns="0" rIns="0" bIns="0"/>
          <a:lstStyle>
            <a:lvl1pPr marL="0" indent="0">
              <a:buNone/>
              <a:defRPr sz="1800">
                <a:solidFill>
                  <a:schemeClr val="bg1"/>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pic>
        <p:nvPicPr>
          <p:cNvPr id="5" name="Picture 4" descr="A yellow line on a black background&#10;&#10;Description automatically generated">
            <a:extLst>
              <a:ext uri="{FF2B5EF4-FFF2-40B4-BE49-F238E27FC236}">
                <a16:creationId xmlns:a16="http://schemas.microsoft.com/office/drawing/2014/main" id="{3B88AB7C-7869-39F8-2400-DA1B97E40BFF}"/>
              </a:ext>
            </a:extLst>
          </p:cNvPr>
          <p:cNvPicPr>
            <a:picLocks noChangeAspect="1"/>
          </p:cNvPicPr>
          <p:nvPr userDrawn="1"/>
        </p:nvPicPr>
        <p:blipFill>
          <a:blip r:embed="rId2"/>
          <a:stretch>
            <a:fillRect/>
          </a:stretch>
        </p:blipFill>
        <p:spPr>
          <a:xfrm>
            <a:off x="4669766" y="1153657"/>
            <a:ext cx="1292790" cy="2077180"/>
          </a:xfrm>
          <a:prstGeom prst="rect">
            <a:avLst/>
          </a:prstGeom>
        </p:spPr>
      </p:pic>
      <p:sp>
        <p:nvSpPr>
          <p:cNvPr id="10" name="Slide Number Placeholder 5">
            <a:extLst>
              <a:ext uri="{FF2B5EF4-FFF2-40B4-BE49-F238E27FC236}">
                <a16:creationId xmlns:a16="http://schemas.microsoft.com/office/drawing/2014/main" id="{E0EC935A-4E88-F3DD-C04C-E601F3025D61}"/>
              </a:ext>
            </a:extLst>
          </p:cNvPr>
          <p:cNvSpPr>
            <a:spLocks noGrp="1"/>
          </p:cNvSpPr>
          <p:nvPr>
            <p:ph type="sldNum" sz="quarter" idx="12"/>
          </p:nvPr>
        </p:nvSpPr>
        <p:spPr>
          <a:xfrm>
            <a:off x="8048367" y="4767263"/>
            <a:ext cx="979723" cy="273844"/>
          </a:xfrm>
          <a:prstGeom prst="rect">
            <a:avLst/>
          </a:prstGeom>
        </p:spPr>
        <p:txBody>
          <a:bodyPr lIns="0" tIns="0" rIns="0" bIns="0"/>
          <a:lstStyle>
            <a:lvl1pPr>
              <a:defRPr>
                <a:solidFill>
                  <a:schemeClr val="bg1"/>
                </a:solidFill>
              </a:defRPr>
            </a:lvl1pPr>
          </a:lstStyle>
          <a:p>
            <a:fld id="{4760F7A6-7CC3-2745-8EF3-A2765F21484A}" type="slidenum">
              <a:rPr lang="en-US" smtClean="0"/>
              <a:pPr/>
              <a:t>‹#›</a:t>
            </a:fld>
            <a:endParaRPr lang="en-US"/>
          </a:p>
        </p:txBody>
      </p:sp>
    </p:spTree>
    <p:extLst>
      <p:ext uri="{BB962C8B-B14F-4D97-AF65-F5344CB8AC3E}">
        <p14:creationId xmlns:p14="http://schemas.microsoft.com/office/powerpoint/2010/main" val="2307319389"/>
      </p:ext>
    </p:extLst>
  </p:cSld>
  <p:clrMapOvr>
    <a:masterClrMapping/>
  </p:clrMapOvr>
</p:sldLayout>
</file>

<file path=ppt/slideMasters/_rels/slideMaster1.xml.rels><?xml version="1.0" encoding="utf-8" standalone="yes"?>
<Relationships xmlns="http://schemas.openxmlformats.org/package/2006/relationships">
  <Relationship Id="rId8" Type="http://schemas.openxmlformats.org/officeDocument/2006/relationships/slideLayout" Target="../slideLayouts/slideLayout8.xml" />
  <Relationship Id="rId13" Type="http://schemas.openxmlformats.org/officeDocument/2006/relationships/slideLayout" Target="../slideLayouts/slideLayout13.xml" />
  <Relationship Id="rId3" Type="http://schemas.openxmlformats.org/officeDocument/2006/relationships/slideLayout" Target="../slideLayouts/slideLayout3.xml" />
  <Relationship Id="rId7" Type="http://schemas.openxmlformats.org/officeDocument/2006/relationships/slideLayout" Target="../slideLayouts/slideLayout7.xml" />
  <Relationship Id="rId12" Type="http://schemas.openxmlformats.org/officeDocument/2006/relationships/slideLayout" Target="../slideLayouts/slideLayout12.xml" />
  <Relationship Id="rId2" Type="http://schemas.openxmlformats.org/officeDocument/2006/relationships/slideLayout" Target="../slideLayouts/slideLayout2.xml" />
  <Relationship Id="rId16" Type="http://schemas.openxmlformats.org/officeDocument/2006/relationships/theme" Target="../theme/theme1.xml" />
  <Relationship Id="rId1" Type="http://schemas.openxmlformats.org/officeDocument/2006/relationships/slideLayout" Target="../slideLayouts/slideLayout1.xml" />
  <Relationship Id="rId6" Type="http://schemas.openxmlformats.org/officeDocument/2006/relationships/slideLayout" Target="../slideLayouts/slideLayout6.xml" />
  <Relationship Id="rId11" Type="http://schemas.openxmlformats.org/officeDocument/2006/relationships/slideLayout" Target="../slideLayouts/slideLayout11.xml" />
  <Relationship Id="rId5" Type="http://schemas.openxmlformats.org/officeDocument/2006/relationships/slideLayout" Target="../slideLayouts/slideLayout5.xml" />
  <Relationship Id="rId15" Type="http://schemas.openxmlformats.org/officeDocument/2006/relationships/slideLayout" Target="../slideLayouts/slideLayout15.xml" />
  <Relationship Id="rId10" Type="http://schemas.openxmlformats.org/officeDocument/2006/relationships/slideLayout" Target="../slideLayouts/slideLayout10.xml" />
  <Relationship Id="rId4" Type="http://schemas.openxmlformats.org/officeDocument/2006/relationships/slideLayout" Target="../slideLayouts/slideLayout4.xml" />
  <Relationship Id="rId9" Type="http://schemas.openxmlformats.org/officeDocument/2006/relationships/slideLayout" Target="../slideLayouts/slideLayout9.xml" />
  <Relationship Id="rId14" Type="http://schemas.openxmlformats.org/officeDocument/2006/relationships/slideLayout" Target="../slideLayouts/slideLayout14.xml" />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 id="2147483663" r:id="rId14"/>
    <p:sldLayoutId id="2147483664"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
  <Relationship Id="rId3" Type="http://schemas.openxmlformats.org/officeDocument/2006/relationships/image" Target="../media/image7.png" />
  <Relationship Id="rId2" Type="http://schemas.openxmlformats.org/officeDocument/2006/relationships/notesSlide" Target="../notesSlides/notesSlide1.xml" />
  <Relationship Id="rId1" Type="http://schemas.openxmlformats.org/officeDocument/2006/relationships/slideLayout" Target="../slideLayouts/slideLayout1.xml" />
  <Relationship Id="rId6" Type="http://schemas.openxmlformats.org/officeDocument/2006/relationships/image" Target="../media/image4.png" />
  <Relationship Id="rId5" Type="http://schemas.openxmlformats.org/officeDocument/2006/relationships/image" Target="../media/image3.png" />
  <Relationship Id="rId4" Type="http://schemas.openxmlformats.org/officeDocument/2006/relationships/image" Target="../media/image2.png" />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1.xml" />
</Relationships>
</file>

<file path=ppt/slides/_rels/slide3.xml.rels><?xml version="1.0" encoding="utf-8" standalone="yes"?>
<Relationships xmlns="http://schemas.openxmlformats.org/package/2006/relationships">
  <Relationship Id="rId2" Type="http://schemas.openxmlformats.org/officeDocument/2006/relationships/image" Target="../media/image8.jpeg" />
  <Relationship Id="rId1" Type="http://schemas.openxmlformats.org/officeDocument/2006/relationships/slideLayout" Target="../slideLayouts/slideLayout12.xml" />
</Relationships>
</file>

<file path=ppt/slides/_rels/slide4.xml.rels><?xml version="1.0" encoding="utf-8" standalone="yes"?>
<Relationships xmlns="http://schemas.openxmlformats.org/package/2006/relationships">
  <Relationship Id="rId3" Type="http://schemas.openxmlformats.org/officeDocument/2006/relationships/image" Target="../media/image9.jpeg" />
  <Relationship Id="rId2" Type="http://schemas.openxmlformats.org/officeDocument/2006/relationships/notesSlide" Target="../notesSlides/notesSlide2.xml" />
  <Relationship Id="rId1" Type="http://schemas.openxmlformats.org/officeDocument/2006/relationships/slideLayout" Target="../slideLayouts/slideLayout14.xml" />
</Relationships>
</file>

<file path=ppt/slides/_rels/slide5.xml.rels><?xml version="1.0" encoding="utf-8" standalone="yes"?>
<Relationships xmlns="http://schemas.openxmlformats.org/package/2006/relationships">
  <Relationship Id="rId3" Type="http://schemas.openxmlformats.org/officeDocument/2006/relationships/image" Target="../media/image11.png" />
  <Relationship Id="rId2" Type="http://schemas.openxmlformats.org/officeDocument/2006/relationships/image" Target="../media/image10.png" />
  <Relationship Id="rId1" Type="http://schemas.openxmlformats.org/officeDocument/2006/relationships/slideLayout" Target="../slideLayouts/slideLayout12.xml" />
  <Relationship Id="rId4" Type="http://schemas.openxmlformats.org/officeDocument/2006/relationships/image" Target="../media/image12.png" />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2.xml" />
</Relationships>
</file>

<file path=ppt/slides/_rels/slide7.xml.rels><?xml version="1.0" encoding="utf-8" standalone="yes"?>
<Relationships xmlns="http://schemas.openxmlformats.org/package/2006/relationships">
  <Relationship Id="rId3" Type="http://schemas.openxmlformats.org/officeDocument/2006/relationships/image" Target="../media/image13.png" />
  <Relationship Id="rId2" Type="http://schemas.microsoft.com/office/2018/10/relationships/comments" Target="../comments/modernComment_104_81212AFA.xml" />
  <Relationship Id="rId1" Type="http://schemas.openxmlformats.org/officeDocument/2006/relationships/slideLayout" Target="../slideLayouts/slideLayout12.xml" />
</Relationships>
</file>

<file path=ppt/slides/_rels/slide8.xml.rels><?xml version="1.0" encoding="utf-8" standalone="yes"?>
<Relationships xmlns="http://schemas.openxmlformats.org/package/2006/relationships">
  <Relationship Id="rId2" Type="http://schemas.openxmlformats.org/officeDocument/2006/relationships/image" Target="../media/image14.svg" />
  <Relationship Id="rId1" Type="http://schemas.openxmlformats.org/officeDocument/2006/relationships/slideLayout" Target="../slideLayouts/slideLayout12.xml" />
</Relationships>
</file>

<file path=ppt/slides/_rels/slide9.xml.rels><?xml version="1.0" encoding="utf-8" standalone="yes"?>
<Relationships xmlns="http://schemas.openxmlformats.org/package/2006/relationships">
  <Relationship Id="rId2" Type="http://schemas.openxmlformats.org/officeDocument/2006/relationships/image" Target="../media/image15.jpeg" />
  <Relationship Id="rId1" Type="http://schemas.openxmlformats.org/officeDocument/2006/relationships/slideLayout" Target="../slideLayouts/slideLayout12.xml" />
</Relationships>
</file>

<file path=ppt/slides/_rels/slide10.xml.rels><?xml version="1.0" encoding="utf-8" standalone="yes"?>
<Relationships xmlns="http://schemas.openxmlformats.org/package/2006/relationships">
  <Relationship Id="rId3" Type="http://schemas.openxmlformats.org/officeDocument/2006/relationships/image" Target="../media/image17.png" />
  <Relationship Id="rId2" Type="http://schemas.openxmlformats.org/officeDocument/2006/relationships/image" Target="../media/image16.png" />
  <Relationship Id="rId1" Type="http://schemas.openxmlformats.org/officeDocument/2006/relationships/slideLayout" Target="../slideLayouts/slideLayout12.xml" />
  <Relationship Id="rId4" Type="http://schemas.openxmlformats.org/officeDocument/2006/relationships/image" Target="../media/image18.png" />
</Relationships>
</file>

<file path=ppt/slides/_rels/slide11.xml.rels><?xml version="1.0" encoding="utf-8" standalone="yes"?>
<Relationships xmlns="http://schemas.openxmlformats.org/package/2006/relationships">
  <Relationship Id="rId8" Type="http://schemas.openxmlformats.org/officeDocument/2006/relationships/image" Target="../media/image24.png" />
  <Relationship Id="rId13" Type="http://schemas.openxmlformats.org/officeDocument/2006/relationships/image" Target="../media/image29.png" />
  <Relationship Id="rId3" Type="http://schemas.openxmlformats.org/officeDocument/2006/relationships/image" Target="../media/image20.svg" />
  <Relationship Id="rId7" Type="http://schemas.openxmlformats.org/officeDocument/2006/relationships/image" Target="../media/image14.svg" />
  <Relationship Id="rId12" Type="http://schemas.openxmlformats.org/officeDocument/2006/relationships/image" Target="../media/image28.png" />
  <Relationship Id="rId2" Type="http://schemas.openxmlformats.org/officeDocument/2006/relationships/image" Target="../media/image19.svg" />
  <Relationship Id="rId1" Type="http://schemas.openxmlformats.org/officeDocument/2006/relationships/slideLayout" Target="../slideLayouts/slideLayout12.xml" />
  <Relationship Id="rId6" Type="http://schemas.openxmlformats.org/officeDocument/2006/relationships/image" Target="../media/image23.svg" />
  <Relationship Id="rId11" Type="http://schemas.openxmlformats.org/officeDocument/2006/relationships/image" Target="../media/image27.png" />
  <Relationship Id="rId5" Type="http://schemas.openxmlformats.org/officeDocument/2006/relationships/image" Target="../media/image22.svg" />
  <Relationship Id="rId10" Type="http://schemas.openxmlformats.org/officeDocument/2006/relationships/image" Target="../media/image26.png" />
  <Relationship Id="rId4" Type="http://schemas.openxmlformats.org/officeDocument/2006/relationships/image" Target="../media/image21.svg" />
  <Relationship Id="rId9" Type="http://schemas.openxmlformats.org/officeDocument/2006/relationships/image" Target="../media/image25.png" />
  <Relationship Id="rId14" Type="http://schemas.openxmlformats.org/officeDocument/2006/relationships/image" Target="../media/image30.jpeg" />
</Relationships>
</file>

<file path=ppt/slides/_rels/slide12.xml.rels><?xml version="1.0" encoding="utf-8" standalone="yes"?>
<Relationships xmlns="http://schemas.openxmlformats.org/package/2006/relationships">
  <Relationship Id="rId3" Type="http://schemas.openxmlformats.org/officeDocument/2006/relationships/image" Target="../media/image32.jpeg" />
  <Relationship Id="rId2" Type="http://schemas.openxmlformats.org/officeDocument/2006/relationships/image" Target="../media/image31.jpeg" />
  <Relationship Id="rId1" Type="http://schemas.openxmlformats.org/officeDocument/2006/relationships/slideLayout" Target="../slideLayouts/slideLayout12.xml" />
</Relationships>
</file>

<file path=ppt/slides/_rels/slide13.xml.rels><?xml version="1.0" encoding="utf-8" standalone="yes"?>
<Relationships xmlns="http://schemas.openxmlformats.org/package/2006/relationships">
  <Relationship Id="rId3" Type="http://schemas.openxmlformats.org/officeDocument/2006/relationships/image" Target="../media/image34.jpeg" />
  <Relationship Id="rId2" Type="http://schemas.openxmlformats.org/officeDocument/2006/relationships/image" Target="../media/image33.svg" />
  <Relationship Id="rId1" Type="http://schemas.openxmlformats.org/officeDocument/2006/relationships/slideLayout" Target="../slideLayouts/slideLayout12.xml" />
  <Relationship Id="rId6" Type="http://schemas.openxmlformats.org/officeDocument/2006/relationships/image" Target="../media/image36.png" />
  <Relationship Id="rId5" Type="http://schemas.openxmlformats.org/officeDocument/2006/relationships/image" Target="../media/image35.jpeg" />
  <Relationship Id="rId4" Type="http://schemas.openxmlformats.org/officeDocument/2006/relationships/image" Target="../media/image30.jpeg" />
</Relationships>
</file>

<file path=ppt/slides/_rels/slide14.xml.rels><?xml version="1.0" encoding="utf-8" standalone="yes"?>
<Relationships xmlns="http://schemas.openxmlformats.org/package/2006/relationships">
  <Relationship Id="rId2" Type="http://schemas.openxmlformats.org/officeDocument/2006/relationships/image" Target="../media/image37.png" />
  <Relationship Id="rId1" Type="http://schemas.openxmlformats.org/officeDocument/2006/relationships/slideLayout" Target="../slideLayouts/slideLayout12.xml" />
</Relationships>
</file>

<file path=ppt/slides/_rels/slide15.xml.rels><?xml version="1.0" encoding="utf-8" standalone="yes"?>
<Relationships xmlns="http://schemas.openxmlformats.org/package/2006/relationships">
  <Relationship Id="rId2" Type="http://schemas.openxmlformats.org/officeDocument/2006/relationships/image" Target="../media/image38.jpeg" />
  <Relationship Id="rId1" Type="http://schemas.openxmlformats.org/officeDocument/2006/relationships/slideLayout" Target="../slideLayouts/slideLayout12.xml" />
</Relationships>
</file>

<file path=ppt/slides/_rels/slide16.xml.rels><?xml version="1.0" encoding="utf-8" standalone="yes"?>
<Relationships xmlns="http://schemas.openxmlformats.org/package/2006/relationships">
  <Relationship Id="rId2" Type="http://schemas.openxmlformats.org/officeDocument/2006/relationships/image" Target="../media/image39.png" />
  <Relationship Id="rId1" Type="http://schemas.openxmlformats.org/officeDocument/2006/relationships/slideLayout" Target="../slideLayouts/slideLayout15.xml" />
</Relationships>
</file>

<file path=ppt/slides/_rels/slide17.xml.rels><?xml version="1.0" encoding="utf-8" standalone="yes"?>
<Relationships xmlns="http://schemas.openxmlformats.org/package/2006/relationships">
  <Relationship Id="rId2" Type="http://schemas.openxmlformats.org/officeDocument/2006/relationships/image" Target="../media/image40.jpeg" />
  <Relationship Id="rId1" Type="http://schemas.openxmlformats.org/officeDocument/2006/relationships/slideLayout" Target="../slideLayouts/slideLayout12.xml" />
</Relationships>
</file>

<file path=ppt/slides/_rels/slide18.xml.rels><?xml version="1.0" encoding="utf-8" standalone="yes"?>
<Relationships xmlns="http://schemas.openxmlformats.org/package/2006/relationships">
  <Relationship Id="rId2" Type="http://schemas.openxmlformats.org/officeDocument/2006/relationships/image" Target="../media/image41.jpeg" />
  <Relationship Id="rId1" Type="http://schemas.openxmlformats.org/officeDocument/2006/relationships/slideLayout" Target="../slideLayouts/slideLayout12.xml" />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3.xml" />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10" name="Picture 9">
            <a:extLst>
              <a:ext uri="{FF2B5EF4-FFF2-40B4-BE49-F238E27FC236}">
                <a16:creationId xmlns:a16="http://schemas.microsoft.com/office/drawing/2014/main" id="{09E7D47E-63AE-7E94-A6A0-9980601D5995}"/>
              </a:ext>
            </a:extLst>
          </p:cNvPr>
          <p:cNvPicPr>
            <a:picLocks noChangeAspect="1"/>
          </p:cNvPicPr>
          <p:nvPr/>
        </p:nvPicPr>
        <p:blipFill>
          <a:blip r:embed="rId3"/>
          <a:stretch>
            <a:fillRect/>
          </a:stretch>
        </p:blipFill>
        <p:spPr>
          <a:xfrm>
            <a:off x="0" y="0"/>
            <a:ext cx="9144000" cy="5143500"/>
          </a:xfrm>
          <a:prstGeom prst="rect">
            <a:avLst/>
          </a:prstGeom>
        </p:spPr>
      </p:pic>
      <p:pic>
        <p:nvPicPr>
          <p:cNvPr id="8" name="Picture 7">
            <a:extLst>
              <a:ext uri="{FF2B5EF4-FFF2-40B4-BE49-F238E27FC236}">
                <a16:creationId xmlns:a16="http://schemas.microsoft.com/office/drawing/2014/main" id="{C8FDE74B-CDF7-8F85-99D7-AF69CE5548CD}"/>
              </a:ext>
            </a:extLst>
          </p:cNvPr>
          <p:cNvPicPr>
            <a:picLocks noChangeAspect="1"/>
          </p:cNvPicPr>
          <p:nvPr/>
        </p:nvPicPr>
        <p:blipFill>
          <a:blip r:embed="rId4"/>
          <a:stretch>
            <a:fillRect/>
          </a:stretch>
        </p:blipFill>
        <p:spPr>
          <a:xfrm>
            <a:off x="1990760" y="1475509"/>
            <a:ext cx="5162480" cy="1513690"/>
          </a:xfrm>
          <a:prstGeom prst="rect">
            <a:avLst/>
          </a:prstGeom>
        </p:spPr>
      </p:pic>
      <p:sp>
        <p:nvSpPr>
          <p:cNvPr id="3" name="TextBox 2">
            <a:extLst>
              <a:ext uri="{FF2B5EF4-FFF2-40B4-BE49-F238E27FC236}">
                <a16:creationId xmlns:a16="http://schemas.microsoft.com/office/drawing/2014/main" id="{BD2E4B94-B102-8245-87F0-9822E8A416A2}"/>
              </a:ext>
            </a:extLst>
          </p:cNvPr>
          <p:cNvSpPr txBox="1"/>
          <p:nvPr/>
        </p:nvSpPr>
        <p:spPr>
          <a:xfrm>
            <a:off x="0" y="2956599"/>
            <a:ext cx="9144000" cy="338554"/>
          </a:xfrm>
          <a:prstGeom prst="rect">
            <a:avLst/>
          </a:prstGeom>
          <a:noFill/>
        </p:spPr>
        <p:txBody>
          <a:bodyPr wrap="square" rtlCol="0">
            <a:spAutoFit/>
          </a:bodyPr>
          <a:lstStyle/>
          <a:p>
            <a:pPr algn="ctr"/>
            <a:r>
              <a:rPr lang="en-SG" sz="1600" b="1" dirty="0">
                <a:latin typeface="Helvetical.TStd-BoldCond"/>
              </a:rPr>
              <a:t>Day 1 IMDRF Industry Joint Workshop | 14 September 2026</a:t>
            </a:r>
          </a:p>
        </p:txBody>
      </p:sp>
      <p:grpSp>
        <p:nvGrpSpPr>
          <p:cNvPr id="2" name="Group 1">
            <a:extLst>
              <a:ext uri="{FF2B5EF4-FFF2-40B4-BE49-F238E27FC236}">
                <a16:creationId xmlns:a16="http://schemas.microsoft.com/office/drawing/2014/main" id="{38086EEB-E078-FD9D-04C5-4DF6D6D9E96A}"/>
              </a:ext>
            </a:extLst>
          </p:cNvPr>
          <p:cNvGrpSpPr/>
          <p:nvPr/>
        </p:nvGrpSpPr>
        <p:grpSpPr>
          <a:xfrm>
            <a:off x="2186306" y="1149597"/>
            <a:ext cx="4821645" cy="532800"/>
            <a:chOff x="2186306" y="1149597"/>
            <a:chExt cx="4821645" cy="532800"/>
          </a:xfrm>
        </p:grpSpPr>
        <p:pic>
          <p:nvPicPr>
            <p:cNvPr id="6" name="Picture 5">
              <a:extLst>
                <a:ext uri="{FF2B5EF4-FFF2-40B4-BE49-F238E27FC236}">
                  <a16:creationId xmlns:a16="http://schemas.microsoft.com/office/drawing/2014/main" id="{527BC055-6948-0FEC-82FC-9990193F0794}"/>
                </a:ext>
              </a:extLst>
            </p:cNvPr>
            <p:cNvPicPr>
              <a:picLocks noChangeAspect="1"/>
            </p:cNvPicPr>
            <p:nvPr/>
          </p:nvPicPr>
          <p:blipFill>
            <a:blip r:embed="rId5"/>
            <a:stretch>
              <a:fillRect/>
            </a:stretch>
          </p:blipFill>
          <p:spPr>
            <a:xfrm>
              <a:off x="2186306" y="1281116"/>
              <a:ext cx="2637928" cy="269762"/>
            </a:xfrm>
            <a:prstGeom prst="rect">
              <a:avLst/>
            </a:prstGeom>
          </p:spPr>
        </p:pic>
        <p:pic>
          <p:nvPicPr>
            <p:cNvPr id="11" name="Picture 10">
              <a:extLst>
                <a:ext uri="{FF2B5EF4-FFF2-40B4-BE49-F238E27FC236}">
                  <a16:creationId xmlns:a16="http://schemas.microsoft.com/office/drawing/2014/main" id="{1C124807-25B2-0A95-4032-2C33CB4C43B4}"/>
                </a:ext>
              </a:extLst>
            </p:cNvPr>
            <p:cNvPicPr>
              <a:picLocks noChangeAspect="1"/>
            </p:cNvPicPr>
            <p:nvPr/>
          </p:nvPicPr>
          <p:blipFill>
            <a:blip r:embed="rId6"/>
            <a:stretch>
              <a:fillRect/>
            </a:stretch>
          </p:blipFill>
          <p:spPr>
            <a:xfrm>
              <a:off x="5032200" y="1149597"/>
              <a:ext cx="1975751" cy="532800"/>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D012E-34EC-288D-C928-ABCDA4A95B10}"/>
              </a:ext>
            </a:extLst>
          </p:cNvPr>
          <p:cNvSpPr>
            <a:spLocks noGrp="1"/>
          </p:cNvSpPr>
          <p:nvPr>
            <p:ph type="title"/>
          </p:nvPr>
        </p:nvSpPr>
        <p:spPr/>
        <p:txBody>
          <a:bodyPr>
            <a:normAutofit fontScale="90000"/>
          </a:bodyPr>
          <a:lstStyle/>
          <a:p>
            <a:r>
              <a:rPr lang="en-US" dirty="0"/>
              <a:t>Patient Involvement in Digital Health Technologies</a:t>
            </a:r>
          </a:p>
        </p:txBody>
      </p:sp>
      <p:sp>
        <p:nvSpPr>
          <p:cNvPr id="3" name="Text Placeholder 2">
            <a:extLst>
              <a:ext uri="{FF2B5EF4-FFF2-40B4-BE49-F238E27FC236}">
                <a16:creationId xmlns:a16="http://schemas.microsoft.com/office/drawing/2014/main" id="{0B2D2837-8A22-F487-F35D-55DE7BDA307A}"/>
              </a:ext>
            </a:extLst>
          </p:cNvPr>
          <p:cNvSpPr>
            <a:spLocks noGrp="1"/>
          </p:cNvSpPr>
          <p:nvPr>
            <p:ph type="body" idx="1"/>
          </p:nvPr>
        </p:nvSpPr>
        <p:spPr/>
        <p:txBody>
          <a:bodyPr>
            <a:normAutofit lnSpcReduction="10000"/>
          </a:bodyPr>
          <a:lstStyle/>
          <a:p>
            <a:r>
              <a:rPr lang="en-US" dirty="0"/>
              <a:t>Ai Ling Sim-Devadas</a:t>
            </a:r>
          </a:p>
        </p:txBody>
      </p:sp>
      <p:sp>
        <p:nvSpPr>
          <p:cNvPr id="4" name="Text Placeholder 3">
            <a:extLst>
              <a:ext uri="{FF2B5EF4-FFF2-40B4-BE49-F238E27FC236}">
                <a16:creationId xmlns:a16="http://schemas.microsoft.com/office/drawing/2014/main" id="{84B24D76-6A98-BE63-DFEA-BDCF89325FA0}"/>
              </a:ext>
            </a:extLst>
          </p:cNvPr>
          <p:cNvSpPr>
            <a:spLocks noGrp="1"/>
          </p:cNvSpPr>
          <p:nvPr>
            <p:ph type="body" idx="11"/>
          </p:nvPr>
        </p:nvSpPr>
        <p:spPr/>
        <p:txBody>
          <a:bodyPr>
            <a:normAutofit lnSpcReduction="10000"/>
          </a:bodyPr>
          <a:lstStyle/>
          <a:p>
            <a:pPr>
              <a:lnSpc>
                <a:spcPct val="114999"/>
              </a:lnSpc>
            </a:pPr>
            <a:r>
              <a:rPr lang="en-US" dirty="0"/>
              <a:t>Deputy Director, Office of Patient Engagement</a:t>
            </a:r>
            <a:r>
              <a:rPr lang="en-US"/>
              <a:t> (OPEN),</a:t>
            </a:r>
            <a:endParaRPr lang="en-US" dirty="0"/>
          </a:p>
        </p:txBody>
      </p:sp>
      <p:sp>
        <p:nvSpPr>
          <p:cNvPr id="5" name="Text Placeholder 4">
            <a:extLst>
              <a:ext uri="{FF2B5EF4-FFF2-40B4-BE49-F238E27FC236}">
                <a16:creationId xmlns:a16="http://schemas.microsoft.com/office/drawing/2014/main" id="{6EB11E79-E3E6-CB2E-FA7C-E7194FC7C802}"/>
              </a:ext>
            </a:extLst>
          </p:cNvPr>
          <p:cNvSpPr>
            <a:spLocks noGrp="1"/>
          </p:cNvSpPr>
          <p:nvPr>
            <p:ph type="body" idx="12"/>
          </p:nvPr>
        </p:nvSpPr>
        <p:spPr/>
        <p:txBody>
          <a:bodyPr>
            <a:normAutofit lnSpcReduction="10000"/>
          </a:bodyPr>
          <a:lstStyle/>
          <a:p>
            <a:r>
              <a:rPr lang="en-US" dirty="0"/>
              <a:t> Lee Kong Chian School of Medicine, NTU Singapore</a:t>
            </a:r>
          </a:p>
        </p:txBody>
      </p:sp>
    </p:spTree>
    <p:extLst>
      <p:ext uri="{BB962C8B-B14F-4D97-AF65-F5344CB8AC3E}">
        <p14:creationId xmlns:p14="http://schemas.microsoft.com/office/powerpoint/2010/main" val="1202627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E4BEBB-F289-00D5-7354-A4EFCD447B5A}"/>
              </a:ext>
            </a:extLst>
          </p:cNvPr>
          <p:cNvSpPr>
            <a:spLocks noGrp="1"/>
          </p:cNvSpPr>
          <p:nvPr>
            <p:ph type="title"/>
          </p:nvPr>
        </p:nvSpPr>
        <p:spPr>
          <a:xfrm>
            <a:off x="373410" y="403721"/>
            <a:ext cx="8400439" cy="428759"/>
          </a:xfrm>
        </p:spPr>
        <p:txBody>
          <a:bodyPr/>
          <a:lstStyle/>
          <a:p>
            <a:r>
              <a:rPr lang="en-US" sz="2400" dirty="0">
                <a:latin typeface="Arial"/>
                <a:cs typeface="Arial"/>
              </a:rPr>
              <a:t>Why patient involvement in </a:t>
            </a:r>
            <a:r>
              <a:rPr lang="en-US" sz="2400">
                <a:latin typeface="Arial"/>
                <a:cs typeface="Arial"/>
              </a:rPr>
              <a:t>healthcare innovation</a:t>
            </a:r>
            <a:r>
              <a:rPr lang="en-US" sz="2400" dirty="0">
                <a:latin typeface="Arial"/>
                <a:cs typeface="Arial"/>
              </a:rPr>
              <a:t>?</a:t>
            </a:r>
            <a:endParaRPr lang="en-US" sz="2400" dirty="0"/>
          </a:p>
        </p:txBody>
      </p:sp>
      <p:pic>
        <p:nvPicPr>
          <p:cNvPr id="4" name="Content Placeholder 7" descr="Diagram, engineering drawing&#10;&#10;Description automatically generated">
            <a:extLst>
              <a:ext uri="{FF2B5EF4-FFF2-40B4-BE49-F238E27FC236}">
                <a16:creationId xmlns:a16="http://schemas.microsoft.com/office/drawing/2014/main" id="{75E910F2-BF11-9E3C-DC01-9795E4331BC1}"/>
              </a:ext>
            </a:extLst>
          </p:cNvPr>
          <p:cNvPicPr>
            <a:picLocks noGrp="1" noChangeAspect="1"/>
          </p:cNvPicPr>
          <p:nvPr/>
        </p:nvPicPr>
        <p:blipFill>
          <a:blip r:embed="rId2"/>
          <a:srcRect t="18765" r="236" b="11639"/>
          <a:stretch>
            <a:fillRect/>
          </a:stretch>
        </p:blipFill>
        <p:spPr>
          <a:xfrm>
            <a:off x="2603315" y="1552043"/>
            <a:ext cx="4001965" cy="2742094"/>
          </a:xfrm>
          <a:prstGeom prst="rect">
            <a:avLst/>
          </a:prstGeom>
        </p:spPr>
      </p:pic>
      <p:sp>
        <p:nvSpPr>
          <p:cNvPr id="5" name="TextBox 5">
            <a:extLst>
              <a:ext uri="{FF2B5EF4-FFF2-40B4-BE49-F238E27FC236}">
                <a16:creationId xmlns:a16="http://schemas.microsoft.com/office/drawing/2014/main" id="{A14D9864-E57C-4169-BB49-E1075C13E354}"/>
              </a:ext>
            </a:extLst>
          </p:cNvPr>
          <p:cNvSpPr txBox="1"/>
          <p:nvPr/>
        </p:nvSpPr>
        <p:spPr>
          <a:xfrm>
            <a:off x="2664275" y="1188887"/>
            <a:ext cx="1782745" cy="369332"/>
          </a:xfrm>
          <a:prstGeom prst="rect">
            <a:avLst/>
          </a:prstGeom>
          <a:solidFill>
            <a:srgbClr val="D3E8E9"/>
          </a:solid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b="1" i="0" u="none" strike="noStrike" kern="1200" cap="none" spc="0" normalizeH="0" baseline="0" noProof="0" dirty="0">
                <a:ln>
                  <a:noFill/>
                </a:ln>
                <a:solidFill>
                  <a:prstClr val="black"/>
                </a:solidFill>
                <a:effectLst/>
                <a:uLnTx/>
                <a:uFillTx/>
                <a:latin typeface="Calibri"/>
                <a:ea typeface="+mn-ea"/>
                <a:cs typeface="+mn-cs"/>
              </a:rPr>
              <a:t> </a:t>
            </a:r>
            <a:r>
              <a:rPr kumimoji="0" lang="en-SG" b="1" i="0" u="none" strike="noStrike" kern="1200" cap="none" spc="0" normalizeH="0" baseline="0" noProof="0" dirty="0">
                <a:ln>
                  <a:noFill/>
                </a:ln>
                <a:solidFill>
                  <a:prstClr val="black"/>
                </a:solidFill>
                <a:effectLst/>
                <a:uLnTx/>
                <a:uFillTx/>
                <a:latin typeface="Aptos Narrow"/>
              </a:rPr>
              <a:t>Staff </a:t>
            </a:r>
            <a:r>
              <a:rPr kumimoji="0" lang="en-SG" b="1" i="0" u="none" strike="noStrike" kern="1200" cap="none" spc="0" normalizeH="0" baseline="0" noProof="0" dirty="0">
                <a:ln>
                  <a:noFill/>
                </a:ln>
                <a:solidFill>
                  <a:prstClr val="black"/>
                </a:solidFill>
                <a:effectLst/>
                <a:uLnTx/>
                <a:uFillTx/>
                <a:latin typeface="Arial"/>
                <a:cs typeface="Arial"/>
              </a:rPr>
              <a:t>view</a:t>
            </a:r>
            <a:r>
              <a:rPr kumimoji="0" lang="en-SG" b="1" i="0" u="none" strike="noStrike" kern="1200" cap="none" spc="0" normalizeH="0" baseline="0" noProof="0" dirty="0">
                <a:ln>
                  <a:noFill/>
                </a:ln>
                <a:solidFill>
                  <a:prstClr val="black"/>
                </a:solidFill>
                <a:effectLst/>
                <a:uLnTx/>
                <a:uFillTx/>
                <a:latin typeface="Aptos Narrow"/>
              </a:rPr>
              <a:t>  </a:t>
            </a:r>
            <a:endParaRPr lang="en-US" b="1">
              <a:solidFill>
                <a:prstClr val="black"/>
              </a:solidFill>
              <a:cs typeface="Arial"/>
            </a:endParaRPr>
          </a:p>
        </p:txBody>
      </p:sp>
      <p:sp>
        <p:nvSpPr>
          <p:cNvPr id="7" name="TextBox 5">
            <a:extLst>
              <a:ext uri="{FF2B5EF4-FFF2-40B4-BE49-F238E27FC236}">
                <a16:creationId xmlns:a16="http://schemas.microsoft.com/office/drawing/2014/main" id="{1DD1BB79-75E2-E1CF-0308-1F6C09450B7F}"/>
              </a:ext>
            </a:extLst>
          </p:cNvPr>
          <p:cNvSpPr txBox="1"/>
          <p:nvPr/>
        </p:nvSpPr>
        <p:spPr>
          <a:xfrm>
            <a:off x="4599755" y="1188887"/>
            <a:ext cx="1782745" cy="369332"/>
          </a:xfrm>
          <a:prstGeom prst="rect">
            <a:avLst/>
          </a:prstGeom>
          <a:solidFill>
            <a:srgbClr val="D3E8E9"/>
          </a:solid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85800">
              <a:buClrTx/>
              <a:defRPr/>
            </a:pPr>
            <a:r>
              <a:rPr kumimoji="0" lang="en-SG" b="1" i="0" u="none" strike="noStrike" kern="1200" cap="none" spc="0" normalizeH="0" baseline="0" noProof="0" dirty="0">
                <a:ln>
                  <a:noFill/>
                </a:ln>
                <a:solidFill>
                  <a:prstClr val="black"/>
                </a:solidFill>
                <a:effectLst/>
                <a:uLnTx/>
                <a:uFillTx/>
                <a:latin typeface="Arial"/>
                <a:cs typeface="Arial"/>
              </a:rPr>
              <a:t> </a:t>
            </a:r>
            <a:r>
              <a:rPr lang="en-SG" b="1" dirty="0">
                <a:solidFill>
                  <a:prstClr val="black"/>
                </a:solidFill>
                <a:latin typeface="Arial"/>
                <a:cs typeface="Arial"/>
              </a:rPr>
              <a:t>Patient</a:t>
            </a:r>
            <a:r>
              <a:rPr lang="en-SG" b="1" dirty="0">
                <a:solidFill>
                  <a:prstClr val="black"/>
                </a:solidFill>
                <a:latin typeface="Aptos Narrow"/>
              </a:rPr>
              <a:t> </a:t>
            </a:r>
            <a:r>
              <a:rPr lang="en-SG" b="1" dirty="0">
                <a:solidFill>
                  <a:prstClr val="black"/>
                </a:solidFill>
                <a:latin typeface="Arial"/>
                <a:cs typeface="Arial"/>
              </a:rPr>
              <a:t>view</a:t>
            </a:r>
            <a:r>
              <a:rPr kumimoji="0" lang="en-SG" b="1" i="0" u="none" strike="noStrike" kern="1200" cap="none" spc="0" normalizeH="0" baseline="0" noProof="0" dirty="0">
                <a:ln>
                  <a:noFill/>
                </a:ln>
                <a:solidFill>
                  <a:prstClr val="black"/>
                </a:solidFill>
                <a:effectLst/>
                <a:uLnTx/>
                <a:uFillTx/>
                <a:latin typeface="Aptos Narrow"/>
              </a:rPr>
              <a:t>  </a:t>
            </a:r>
            <a:endParaRPr lang="en-US" b="1">
              <a:solidFill>
                <a:prstClr val="black"/>
              </a:solidFill>
              <a:cs typeface="Arial"/>
            </a:endParaRPr>
          </a:p>
        </p:txBody>
      </p:sp>
    </p:spTree>
    <p:extLst>
      <p:ext uri="{BB962C8B-B14F-4D97-AF65-F5344CB8AC3E}">
        <p14:creationId xmlns:p14="http://schemas.microsoft.com/office/powerpoint/2010/main" val="1308583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Head outline and magnifying glass">
            <a:extLst>
              <a:ext uri="{FF2B5EF4-FFF2-40B4-BE49-F238E27FC236}">
                <a16:creationId xmlns:a16="http://schemas.microsoft.com/office/drawing/2014/main" id="{800D47A6-CC63-9615-F6B1-017E8DF5A638}"/>
              </a:ext>
            </a:extLst>
          </p:cNvPr>
          <p:cNvPicPr>
            <a:picLocks noChangeAspect="1"/>
          </p:cNvPicPr>
          <p:nvPr/>
        </p:nvPicPr>
        <p:blipFill>
          <a:blip r:embed="rId3"/>
          <a:stretch>
            <a:fillRect/>
          </a:stretch>
        </p:blipFill>
        <p:spPr>
          <a:xfrm>
            <a:off x="0" y="-476250"/>
            <a:ext cx="9144000" cy="6096000"/>
          </a:xfrm>
          <a:prstGeom prst="rect">
            <a:avLst/>
          </a:prstGeom>
        </p:spPr>
      </p:pic>
      <p:sp>
        <p:nvSpPr>
          <p:cNvPr id="3" name="Content Placeholder 2">
            <a:extLst>
              <a:ext uri="{FF2B5EF4-FFF2-40B4-BE49-F238E27FC236}">
                <a16:creationId xmlns:a16="http://schemas.microsoft.com/office/drawing/2014/main" id="{B0E6FA55-38AB-E277-C732-D872C24038E6}"/>
              </a:ext>
            </a:extLst>
          </p:cNvPr>
          <p:cNvSpPr>
            <a:spLocks noGrp="1"/>
          </p:cNvSpPr>
          <p:nvPr>
            <p:ph idx="1"/>
          </p:nvPr>
        </p:nvSpPr>
        <p:spPr>
          <a:xfrm>
            <a:off x="212238" y="369454"/>
            <a:ext cx="2746192" cy="5320145"/>
          </a:xfrm>
        </p:spPr>
        <p:txBody>
          <a:bodyPr>
            <a:normAutofit/>
          </a:bodyPr>
          <a:lstStyle/>
          <a:p>
            <a:pPr marL="0" indent="0">
              <a:buNone/>
            </a:pPr>
            <a:r>
              <a:rPr lang="en-US" b="1"/>
              <a:t>What do patients and caregivers think about the use of digital health technologies?</a:t>
            </a:r>
          </a:p>
          <a:p>
            <a:pPr marL="0" indent="0">
              <a:buNone/>
            </a:pPr>
            <a:endParaRPr lang="en-US" b="1"/>
          </a:p>
          <a:p>
            <a:pPr marL="0" indent="0">
              <a:buNone/>
            </a:pPr>
            <a:endParaRPr lang="en-US" b="1"/>
          </a:p>
          <a:p>
            <a:pPr marL="0" indent="0">
              <a:buNone/>
            </a:pPr>
            <a:endParaRPr lang="en-US" b="1"/>
          </a:p>
          <a:p>
            <a:pPr marL="0" indent="0">
              <a:buNone/>
            </a:pPr>
            <a:endParaRPr lang="en-US" b="1"/>
          </a:p>
          <a:p>
            <a:pPr marL="0" indent="0">
              <a:buNone/>
            </a:pPr>
            <a:endParaRPr lang="en-US" b="1"/>
          </a:p>
          <a:p>
            <a:pPr marL="0" indent="0">
              <a:buNone/>
            </a:pPr>
            <a:r>
              <a:rPr lang="en-US" b="1"/>
              <a:t>How do they feel about it?</a:t>
            </a:r>
            <a:endParaRPr lang="en-SG" b="1"/>
          </a:p>
        </p:txBody>
      </p:sp>
      <p:sp>
        <p:nvSpPr>
          <p:cNvPr id="4" name="Slide Number Placeholder 3">
            <a:extLst>
              <a:ext uri="{FF2B5EF4-FFF2-40B4-BE49-F238E27FC236}">
                <a16:creationId xmlns:a16="http://schemas.microsoft.com/office/drawing/2014/main" id="{446AF8A3-F2A1-3F85-C7C8-67B09377353E}"/>
              </a:ext>
            </a:extLst>
          </p:cNvPr>
          <p:cNvSpPr>
            <a:spLocks noGrp="1"/>
          </p:cNvSpPr>
          <p:nvPr>
            <p:ph type="sldNum" sz="quarter" idx="4"/>
          </p:nvPr>
        </p:nvSpPr>
        <p:spPr/>
        <p:txBody>
          <a:bodyPr/>
          <a:lstStyle/>
          <a:p>
            <a:fld id="{4760F7A6-7CC3-2745-8EF3-A2765F21484A}" type="slidenum">
              <a:rPr lang="en-US" smtClean="0"/>
              <a:pPr/>
              <a:t>4</a:t>
            </a:fld>
            <a:endParaRPr lang="en-US"/>
          </a:p>
        </p:txBody>
      </p:sp>
      <p:sp>
        <p:nvSpPr>
          <p:cNvPr id="5" name="Date Placeholder 4">
            <a:extLst>
              <a:ext uri="{FF2B5EF4-FFF2-40B4-BE49-F238E27FC236}">
                <a16:creationId xmlns:a16="http://schemas.microsoft.com/office/drawing/2014/main" id="{03E7443A-AF48-DB92-1CF9-BFAA218073B7}"/>
              </a:ext>
            </a:extLst>
          </p:cNvPr>
          <p:cNvSpPr>
            <a:spLocks noGrp="1"/>
          </p:cNvSpPr>
          <p:nvPr>
            <p:ph type="dt" sz="half" idx="2"/>
          </p:nvPr>
        </p:nvSpPr>
        <p:spPr/>
        <p:txBody>
          <a:bodyPr/>
          <a:lstStyle/>
          <a:p>
            <a:fld id="{2D40D9B3-CD9C-0A4C-9F84-AC8B773888CB}" type="datetime1">
              <a:rPr lang="en-SG" smtClean="0"/>
              <a:t>7/9/2026</a:t>
            </a:fld>
            <a:endParaRPr lang="en-US"/>
          </a:p>
        </p:txBody>
      </p:sp>
      <p:sp>
        <p:nvSpPr>
          <p:cNvPr id="6" name="Footer Placeholder 5">
            <a:extLst>
              <a:ext uri="{FF2B5EF4-FFF2-40B4-BE49-F238E27FC236}">
                <a16:creationId xmlns:a16="http://schemas.microsoft.com/office/drawing/2014/main" id="{A85FD79A-1416-F6B7-09D6-3C9198954669}"/>
              </a:ext>
            </a:extLst>
          </p:cNvPr>
          <p:cNvSpPr>
            <a:spLocks noGrp="1"/>
          </p:cNvSpPr>
          <p:nvPr>
            <p:ph type="ftr" sz="quarter" idx="3"/>
          </p:nvPr>
        </p:nvSpPr>
        <p:spPr/>
        <p:txBody>
          <a:bodyPr/>
          <a:lstStyle/>
          <a:p>
            <a:endParaRPr lang="en-US"/>
          </a:p>
        </p:txBody>
      </p:sp>
    </p:spTree>
    <p:extLst>
      <p:ext uri="{BB962C8B-B14F-4D97-AF65-F5344CB8AC3E}">
        <p14:creationId xmlns:p14="http://schemas.microsoft.com/office/powerpoint/2010/main" val="15537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D1B56-4C9D-38FD-23DF-412790D6757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C0027B0-931E-C72E-70AA-FAEA1750B989}"/>
              </a:ext>
            </a:extLst>
          </p:cNvPr>
          <p:cNvPicPr>
            <a:picLocks noChangeAspect="1"/>
          </p:cNvPicPr>
          <p:nvPr/>
        </p:nvPicPr>
        <p:blipFill>
          <a:blip r:embed="rId2"/>
          <a:srcRect r="-172" b="-213"/>
          <a:stretch>
            <a:fillRect/>
          </a:stretch>
        </p:blipFill>
        <p:spPr>
          <a:xfrm>
            <a:off x="2413639" y="1157675"/>
            <a:ext cx="3913762" cy="3155132"/>
          </a:xfrm>
          <a:prstGeom prst="rect">
            <a:avLst/>
          </a:prstGeom>
        </p:spPr>
      </p:pic>
      <p:sp>
        <p:nvSpPr>
          <p:cNvPr id="6" name="TextBox 5">
            <a:extLst>
              <a:ext uri="{FF2B5EF4-FFF2-40B4-BE49-F238E27FC236}">
                <a16:creationId xmlns:a16="http://schemas.microsoft.com/office/drawing/2014/main" id="{8D0BAF8E-B611-C598-ADF1-CCD0148D47A9}"/>
              </a:ext>
            </a:extLst>
          </p:cNvPr>
          <p:cNvSpPr txBox="1"/>
          <p:nvPr/>
        </p:nvSpPr>
        <p:spPr>
          <a:xfrm>
            <a:off x="7004538" y="3663462"/>
            <a:ext cx="2095499" cy="8463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700"/>
              <a:t>Samaneh Madanian, Ivana Nakarada-Kordic, Stephen Reay, T'heniel Chetty, Patients' perspectives on digital health tools, PEC Innovation, Volume 2, 2023, 100171, ISSN 2772-6282, https://doi.org/10.1016/j.pecinn.2023.100171.</a:t>
            </a:r>
          </a:p>
          <a:p>
            <a:pPr algn="ctr"/>
            <a:endParaRPr lang="en-US" sz="700"/>
          </a:p>
        </p:txBody>
      </p:sp>
      <p:pic>
        <p:nvPicPr>
          <p:cNvPr id="8" name="Picture 7">
            <a:extLst>
              <a:ext uri="{FF2B5EF4-FFF2-40B4-BE49-F238E27FC236}">
                <a16:creationId xmlns:a16="http://schemas.microsoft.com/office/drawing/2014/main" id="{1611B135-05DA-52F4-8D2C-7E2E56464FB1}"/>
              </a:ext>
            </a:extLst>
          </p:cNvPr>
          <p:cNvPicPr>
            <a:picLocks noChangeAspect="1"/>
          </p:cNvPicPr>
          <p:nvPr/>
        </p:nvPicPr>
        <p:blipFill>
          <a:blip r:embed="rId3"/>
          <a:srcRect t="19872" b="34615"/>
          <a:stretch>
            <a:fillRect/>
          </a:stretch>
        </p:blipFill>
        <p:spPr>
          <a:xfrm>
            <a:off x="1365008" y="381000"/>
            <a:ext cx="6415196" cy="632065"/>
          </a:xfrm>
          <a:prstGeom prst="rect">
            <a:avLst/>
          </a:prstGeom>
        </p:spPr>
      </p:pic>
      <p:pic>
        <p:nvPicPr>
          <p:cNvPr id="11" name="Picture 10">
            <a:extLst>
              <a:ext uri="{FF2B5EF4-FFF2-40B4-BE49-F238E27FC236}">
                <a16:creationId xmlns:a16="http://schemas.microsoft.com/office/drawing/2014/main" id="{1AFCD448-959C-935A-2865-406509D4BC99}"/>
              </a:ext>
            </a:extLst>
          </p:cNvPr>
          <p:cNvPicPr>
            <a:picLocks noChangeAspect="1"/>
          </p:cNvPicPr>
          <p:nvPr/>
        </p:nvPicPr>
        <p:blipFill>
          <a:blip r:embed="rId4"/>
          <a:stretch>
            <a:fillRect/>
          </a:stretch>
        </p:blipFill>
        <p:spPr>
          <a:xfrm>
            <a:off x="3039208" y="4317020"/>
            <a:ext cx="3072912" cy="224206"/>
          </a:xfrm>
          <a:prstGeom prst="rect">
            <a:avLst/>
          </a:prstGeom>
        </p:spPr>
      </p:pic>
    </p:spTree>
    <p:extLst>
      <p:ext uri="{BB962C8B-B14F-4D97-AF65-F5344CB8AC3E}">
        <p14:creationId xmlns:p14="http://schemas.microsoft.com/office/powerpoint/2010/main" val="3351547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CCA09-590D-6EDD-B592-41A54D241F2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93032D4-0FE9-B6B7-2171-7E85176B6869}"/>
              </a:ext>
            </a:extLst>
          </p:cNvPr>
          <p:cNvSpPr>
            <a:spLocks noGrp="1"/>
          </p:cNvSpPr>
          <p:nvPr>
            <p:ph type="title"/>
          </p:nvPr>
        </p:nvSpPr>
        <p:spPr>
          <a:xfrm>
            <a:off x="381595" y="231663"/>
            <a:ext cx="7243500" cy="428759"/>
          </a:xfrm>
        </p:spPr>
        <p:txBody>
          <a:bodyPr/>
          <a:lstStyle/>
          <a:p>
            <a:r>
              <a:rPr lang="en-US" sz="2400">
                <a:latin typeface="Arial"/>
                <a:cs typeface="Arial"/>
              </a:rPr>
              <a:t>Patient Concerns on Digital Health</a:t>
            </a:r>
            <a:endParaRPr lang="en-US" sz="2400"/>
          </a:p>
        </p:txBody>
      </p:sp>
      <p:sp>
        <p:nvSpPr>
          <p:cNvPr id="15" name="Speech Bubble: Oval 14">
            <a:extLst>
              <a:ext uri="{FF2B5EF4-FFF2-40B4-BE49-F238E27FC236}">
                <a16:creationId xmlns:a16="http://schemas.microsoft.com/office/drawing/2014/main" id="{EFCF0F8D-BEC1-A7F5-D3FE-E03B40CBD45F}"/>
              </a:ext>
            </a:extLst>
          </p:cNvPr>
          <p:cNvSpPr/>
          <p:nvPr/>
        </p:nvSpPr>
        <p:spPr>
          <a:xfrm>
            <a:off x="2637895" y="991538"/>
            <a:ext cx="2719867" cy="1079203"/>
          </a:xfrm>
          <a:prstGeom prst="wedgeEllipseCallout">
            <a:avLst/>
          </a:prstGeom>
          <a:solidFill>
            <a:srgbClr val="F1E3F0"/>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1400" dirty="0">
                <a:solidFill>
                  <a:schemeClr val="accent1">
                    <a:lumMod val="49000"/>
                  </a:schemeClr>
                </a:solidFill>
                <a:latin typeface="Arial"/>
                <a:ea typeface="Calibri"/>
                <a:cs typeface="Arial"/>
              </a:rPr>
              <a:t>Good to have more accessible tools and information</a:t>
            </a:r>
            <a:endParaRPr lang="en-US" sz="1400">
              <a:solidFill>
                <a:schemeClr val="accent1">
                  <a:lumMod val="49000"/>
                </a:schemeClr>
              </a:solidFill>
              <a:latin typeface="Arial"/>
              <a:cs typeface="Arial"/>
            </a:endParaRPr>
          </a:p>
        </p:txBody>
      </p:sp>
      <p:sp>
        <p:nvSpPr>
          <p:cNvPr id="16" name="Content Placeholder 4">
            <a:extLst>
              <a:ext uri="{FF2B5EF4-FFF2-40B4-BE49-F238E27FC236}">
                <a16:creationId xmlns:a16="http://schemas.microsoft.com/office/drawing/2014/main" id="{B7509A6E-A718-ACC9-EF45-F6510B1FA59A}"/>
              </a:ext>
            </a:extLst>
          </p:cNvPr>
          <p:cNvSpPr>
            <a:spLocks noGrp="1"/>
          </p:cNvSpPr>
          <p:nvPr/>
        </p:nvSpPr>
        <p:spPr>
          <a:xfrm>
            <a:off x="5640771" y="904075"/>
            <a:ext cx="2724352" cy="1125283"/>
          </a:xfrm>
          <a:prstGeom prst="wedgeEllipseCallout">
            <a:avLst/>
          </a:prstGeom>
          <a:solidFill>
            <a:srgbClr val="E89E9E"/>
          </a:solidFill>
        </p:spPr>
        <p:style>
          <a:lnRef idx="1">
            <a:schemeClr val="accent1"/>
          </a:lnRef>
          <a:fillRef idx="3">
            <a:schemeClr val="accent1"/>
          </a:fillRef>
          <a:effectRef idx="2">
            <a:schemeClr val="accent1"/>
          </a:effectRef>
          <a:fontRef idx="minor">
            <a:schemeClr val="lt1"/>
          </a:fontRef>
        </p:style>
        <p:txBody>
          <a:bodyPr vert="horz" lIns="36000" tIns="36000" rIns="91440" bIns="36000" rtlCol="0" anchor="ctr">
            <a:normAutofit/>
          </a:bodyPr>
          <a:lstStyle>
            <a:lvl1pPr marL="171450" indent="-171450" algn="l" defTabSz="685800" rtl="0" eaLnBrk="1" latinLnBrk="0" hangingPunct="1">
              <a:lnSpc>
                <a:spcPct val="100000"/>
              </a:lnSpc>
              <a:spcBef>
                <a:spcPts val="750"/>
              </a:spcBef>
              <a:buFont typeface="Arial" panose="020B0604020202020204" pitchFamily="34" charset="0"/>
              <a:buChar char="•"/>
              <a:defRPr sz="2100" b="0" i="0" kern="1200">
                <a:solidFill>
                  <a:schemeClr val="lt1"/>
                </a:solidFill>
                <a:latin typeface="+mn-lt"/>
                <a:ea typeface="+mn-ea"/>
                <a:cs typeface="+mn-cs"/>
              </a:defRPr>
            </a:lvl1pPr>
            <a:lvl2pPr marL="514350" indent="-171450" algn="l" defTabSz="685800" rtl="0" eaLnBrk="1" latinLnBrk="0" hangingPunct="1">
              <a:lnSpc>
                <a:spcPct val="100000"/>
              </a:lnSpc>
              <a:spcBef>
                <a:spcPts val="375"/>
              </a:spcBef>
              <a:buFont typeface="Arial" panose="020B0604020202020204" pitchFamily="34" charset="0"/>
              <a:buChar char="•"/>
              <a:defRPr sz="1800" b="0" i="0" kern="1200">
                <a:solidFill>
                  <a:schemeClr val="lt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b="0" i="0" kern="1200">
                <a:solidFill>
                  <a:schemeClr val="lt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b="0" i="0" kern="1200">
                <a:solidFill>
                  <a:schemeClr val="lt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b="0" i="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marL="0" indent="0">
              <a:buNone/>
            </a:pPr>
            <a:r>
              <a:rPr lang="en-US" sz="1600">
                <a:solidFill>
                  <a:srgbClr val="002060"/>
                </a:solidFill>
              </a:rPr>
              <a:t>What if my data gets stolen? </a:t>
            </a:r>
            <a:endParaRPr lang="en-US" sz="1600">
              <a:solidFill>
                <a:srgbClr val="002060"/>
              </a:solidFill>
              <a:cs typeface="Arial"/>
            </a:endParaRPr>
          </a:p>
        </p:txBody>
      </p:sp>
      <p:sp>
        <p:nvSpPr>
          <p:cNvPr id="18" name="Speech Bubble: Oval 17">
            <a:extLst>
              <a:ext uri="{FF2B5EF4-FFF2-40B4-BE49-F238E27FC236}">
                <a16:creationId xmlns:a16="http://schemas.microsoft.com/office/drawing/2014/main" id="{1AF7C810-5C6A-E9DD-1661-CB085AE911DA}"/>
              </a:ext>
            </a:extLst>
          </p:cNvPr>
          <p:cNvSpPr/>
          <p:nvPr/>
        </p:nvSpPr>
        <p:spPr>
          <a:xfrm>
            <a:off x="6122776" y="2155581"/>
            <a:ext cx="2838178" cy="1060360"/>
          </a:xfrm>
          <a:prstGeom prst="wedgeEllipseCallou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a:solidFill>
                  <a:srgbClr val="C0504D">
                    <a:lumMod val="75000"/>
                  </a:srgbClr>
                </a:solidFill>
                <a:latin typeface="Calibri"/>
              </a:rPr>
              <a:t>Where can I get quick answers for my urgent needs?</a:t>
            </a:r>
            <a:endParaRPr lang="en-US">
              <a:ea typeface="+mn-ea"/>
              <a:cs typeface="+mn-cs"/>
            </a:endParaRPr>
          </a:p>
        </p:txBody>
      </p:sp>
      <p:sp>
        <p:nvSpPr>
          <p:cNvPr id="19" name="Speech Bubble: Oval 18">
            <a:extLst>
              <a:ext uri="{FF2B5EF4-FFF2-40B4-BE49-F238E27FC236}">
                <a16:creationId xmlns:a16="http://schemas.microsoft.com/office/drawing/2014/main" id="{99F14E76-C912-1076-F3C1-FED052D2234D}"/>
              </a:ext>
            </a:extLst>
          </p:cNvPr>
          <p:cNvSpPr/>
          <p:nvPr/>
        </p:nvSpPr>
        <p:spPr>
          <a:xfrm>
            <a:off x="3734263" y="2158129"/>
            <a:ext cx="2158805" cy="1021960"/>
          </a:xfrm>
          <a:prstGeom prst="wedgeEllipseCallou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1600" dirty="0">
                <a:solidFill>
                  <a:schemeClr val="tx2">
                    <a:lumMod val="10000"/>
                  </a:schemeClr>
                </a:solidFill>
                <a:latin typeface="Cambria Math"/>
                <a:ea typeface="Cambria Math"/>
              </a:rPr>
              <a:t>What if it's too difficult for me to use?</a:t>
            </a:r>
            <a:endParaRPr lang="en-US" dirty="0">
              <a:solidFill>
                <a:schemeClr val="tx2">
                  <a:lumMod val="10000"/>
                </a:schemeClr>
              </a:solidFill>
            </a:endParaRPr>
          </a:p>
        </p:txBody>
      </p:sp>
      <p:sp>
        <p:nvSpPr>
          <p:cNvPr id="20" name="Speech Bubble: Oval 19">
            <a:extLst>
              <a:ext uri="{FF2B5EF4-FFF2-40B4-BE49-F238E27FC236}">
                <a16:creationId xmlns:a16="http://schemas.microsoft.com/office/drawing/2014/main" id="{6514D3D5-E6A6-0816-0752-2C791C0CC7F3}"/>
              </a:ext>
            </a:extLst>
          </p:cNvPr>
          <p:cNvSpPr/>
          <p:nvPr/>
        </p:nvSpPr>
        <p:spPr>
          <a:xfrm>
            <a:off x="1653247" y="3256749"/>
            <a:ext cx="2857838" cy="1124272"/>
          </a:xfrm>
          <a:prstGeom prst="wedgeEllipseCallout">
            <a:avLst>
              <a:gd name="adj1" fmla="val 18519"/>
              <a:gd name="adj2" fmla="val 67130"/>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1400">
                <a:solidFill>
                  <a:prstClr val="white"/>
                </a:solidFill>
                <a:latin typeface="Daytona"/>
              </a:rPr>
              <a:t>I feel safer knowing that I'm monitored by a professional </a:t>
            </a:r>
            <a:endParaRPr lang="en-US" sz="1400" b="0" i="0" u="none" strike="noStrike" kern="1200" cap="none" spc="0" normalizeH="0" baseline="0" noProof="0">
              <a:ln>
                <a:noFill/>
              </a:ln>
              <a:solidFill>
                <a:prstClr val="white"/>
              </a:solidFill>
              <a:effectLst/>
              <a:uLnTx/>
              <a:uFillTx/>
              <a:latin typeface="Daytona" panose="020B0604030500040204" pitchFamily="34" charset="0"/>
            </a:endParaRPr>
          </a:p>
        </p:txBody>
      </p:sp>
      <p:sp>
        <p:nvSpPr>
          <p:cNvPr id="21" name="Content Placeholder 4">
            <a:extLst>
              <a:ext uri="{FF2B5EF4-FFF2-40B4-BE49-F238E27FC236}">
                <a16:creationId xmlns:a16="http://schemas.microsoft.com/office/drawing/2014/main" id="{42C71FFD-D181-2DD7-3EDD-ED512B2BF0A5}"/>
              </a:ext>
            </a:extLst>
          </p:cNvPr>
          <p:cNvSpPr txBox="1">
            <a:spLocks/>
          </p:cNvSpPr>
          <p:nvPr/>
        </p:nvSpPr>
        <p:spPr>
          <a:xfrm flipH="1">
            <a:off x="-117280" y="1805133"/>
            <a:ext cx="3199116" cy="1079696"/>
          </a:xfrm>
          <a:prstGeom prst="wedgeEllipseCallout">
            <a:avLst/>
          </a:prstGeom>
          <a:solidFill>
            <a:srgbClr val="8CBAB8"/>
          </a:solidFill>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defPPr>
              <a:defRPr lang="en-US"/>
            </a:defPPr>
            <a:lvl1pPr marL="342900" indent="-342900" algn="l" defTabSz="457200" rtl="0" eaLnBrk="1" latinLnBrk="0" hangingPunct="1">
              <a:spcBef>
                <a:spcPct val="20000"/>
              </a:spcBef>
              <a:buFont typeface="Arial"/>
              <a:buChar char="•"/>
              <a:defRPr sz="2600" kern="1200">
                <a:solidFill>
                  <a:schemeClr val="lt1"/>
                </a:solidFill>
                <a:latin typeface="+mn-lt"/>
                <a:ea typeface="+mn-ea"/>
                <a:cs typeface="+mn-cs"/>
              </a:defRPr>
            </a:lvl1pPr>
            <a:lvl2pPr marL="742950" indent="-285750" algn="l" defTabSz="457200" rtl="0" eaLnBrk="1" latinLnBrk="0" hangingPunct="1">
              <a:spcBef>
                <a:spcPct val="20000"/>
              </a:spcBef>
              <a:buFont typeface="Arial"/>
              <a:buChar char="–"/>
              <a:defRPr sz="2300" kern="1200">
                <a:solidFill>
                  <a:schemeClr val="lt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17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indent="0">
              <a:buClrTx/>
              <a:buNone/>
              <a:defRPr/>
            </a:pPr>
            <a:r>
              <a:rPr lang="en-US" sz="1400">
                <a:solidFill>
                  <a:prstClr val="black"/>
                </a:solidFill>
                <a:latin typeface="Verdana"/>
                <a:ea typeface="Verdana"/>
              </a:rPr>
              <a:t>Is this information accurate and reliable?</a:t>
            </a:r>
            <a:endParaRPr lang="en-US" sz="1400" b="0" i="0" u="none" strike="noStrike" kern="1200" cap="none" spc="0" normalizeH="0" baseline="0" noProof="0">
              <a:ln>
                <a:noFill/>
              </a:ln>
              <a:solidFill>
                <a:prstClr val="black"/>
              </a:solidFill>
              <a:effectLst/>
              <a:uLnTx/>
              <a:uFillTx/>
              <a:latin typeface="Verdana"/>
              <a:ea typeface="Verdana"/>
            </a:endParaRPr>
          </a:p>
        </p:txBody>
      </p:sp>
      <p:sp>
        <p:nvSpPr>
          <p:cNvPr id="22" name="Speech Bubble: Oval 21">
            <a:extLst>
              <a:ext uri="{FF2B5EF4-FFF2-40B4-BE49-F238E27FC236}">
                <a16:creationId xmlns:a16="http://schemas.microsoft.com/office/drawing/2014/main" id="{D0770E81-BD94-8BE1-A0A0-1901A5B106F3}"/>
              </a:ext>
            </a:extLst>
          </p:cNvPr>
          <p:cNvSpPr/>
          <p:nvPr/>
        </p:nvSpPr>
        <p:spPr>
          <a:xfrm>
            <a:off x="4741965" y="3359921"/>
            <a:ext cx="2513776" cy="1062716"/>
          </a:xfrm>
          <a:prstGeom prst="wedgeEllipseCallout">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dirty="0">
                <a:solidFill>
                  <a:schemeClr val="bg2">
                    <a:lumMod val="49000"/>
                  </a:schemeClr>
                </a:solidFill>
              </a:rPr>
              <a:t>Who gets to see my data?</a:t>
            </a:r>
            <a:endParaRPr lang="en-US" dirty="0">
              <a:solidFill>
                <a:schemeClr val="bg2">
                  <a:lumMod val="49000"/>
                </a:schemeClr>
              </a:solidFill>
              <a:cs typeface="Arial"/>
            </a:endParaRPr>
          </a:p>
        </p:txBody>
      </p:sp>
      <p:sp>
        <p:nvSpPr>
          <p:cNvPr id="23" name="TextBox 10">
            <a:extLst>
              <a:ext uri="{FF2B5EF4-FFF2-40B4-BE49-F238E27FC236}">
                <a16:creationId xmlns:a16="http://schemas.microsoft.com/office/drawing/2014/main" id="{0839E908-3838-27B6-4C47-1042E2C87CC0}"/>
              </a:ext>
            </a:extLst>
          </p:cNvPr>
          <p:cNvSpPr txBox="1"/>
          <p:nvPr/>
        </p:nvSpPr>
        <p:spPr>
          <a:xfrm>
            <a:off x="7005159" y="4257314"/>
            <a:ext cx="2268220" cy="338554"/>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b="1" dirty="0">
                <a:solidFill>
                  <a:srgbClr val="0044AD"/>
                </a:solidFill>
              </a:rPr>
              <a:t>And many more…</a:t>
            </a:r>
            <a:endParaRPr lang="en-SG" sz="1600" b="1">
              <a:solidFill>
                <a:srgbClr val="0044AD"/>
              </a:solidFill>
              <a:cs typeface="Arial"/>
            </a:endParaRPr>
          </a:p>
        </p:txBody>
      </p:sp>
    </p:spTree>
    <p:extLst>
      <p:ext uri="{BB962C8B-B14F-4D97-AF65-F5344CB8AC3E}">
        <p14:creationId xmlns:p14="http://schemas.microsoft.com/office/powerpoint/2010/main" val="696721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EC6D-AA76-0292-16D6-B39F578235F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2FFFE66-4CAB-8453-4695-DB67B7B3D1FE}"/>
              </a:ext>
            </a:extLst>
          </p:cNvPr>
          <p:cNvSpPr>
            <a:spLocks noGrp="1"/>
          </p:cNvSpPr>
          <p:nvPr>
            <p:ph type="title"/>
          </p:nvPr>
        </p:nvSpPr>
        <p:spPr>
          <a:xfrm>
            <a:off x="750786" y="1944936"/>
            <a:ext cx="7639740" cy="1708919"/>
          </a:xfrm>
        </p:spPr>
        <p:txBody>
          <a:bodyPr/>
          <a:lstStyle/>
          <a:p>
            <a:pPr algn="ctr"/>
            <a:r>
              <a:rPr lang="en-US" sz="2500" i="1" dirty="0">
                <a:solidFill>
                  <a:srgbClr val="0044AD"/>
                </a:solidFill>
                <a:latin typeface="Arial"/>
                <a:cs typeface="Arial"/>
              </a:rPr>
              <a:t>"We found that patient factors are </a:t>
            </a:r>
            <a:r>
              <a:rPr lang="en-US" sz="2500" i="1" u="sng" dirty="0">
                <a:solidFill>
                  <a:srgbClr val="0044AD"/>
                </a:solidFill>
                <a:latin typeface="Arial"/>
                <a:cs typeface="Arial"/>
              </a:rPr>
              <a:t>rarely incorporated or reported</a:t>
            </a:r>
            <a:r>
              <a:rPr lang="en-US" sz="2500" i="1" dirty="0">
                <a:solidFill>
                  <a:srgbClr val="0044AD"/>
                </a:solidFill>
                <a:latin typeface="Arial"/>
                <a:cs typeface="Arial"/>
              </a:rPr>
              <a:t> in medical AI research, are </a:t>
            </a:r>
            <a:r>
              <a:rPr lang="en-US" sz="2500" i="1" u="sng" dirty="0">
                <a:solidFill>
                  <a:srgbClr val="0044AD"/>
                </a:solidFill>
                <a:latin typeface="Arial"/>
                <a:cs typeface="Arial"/>
              </a:rPr>
              <a:t>limited in scope</a:t>
            </a:r>
            <a:r>
              <a:rPr lang="en-US" sz="2500" i="1" dirty="0">
                <a:solidFill>
                  <a:srgbClr val="0044AD"/>
                </a:solidFill>
                <a:latin typeface="Arial"/>
                <a:cs typeface="Arial"/>
              </a:rPr>
              <a:t> and are </a:t>
            </a:r>
            <a:r>
              <a:rPr lang="en-US" sz="2500" i="1" u="sng" dirty="0">
                <a:solidFill>
                  <a:srgbClr val="0044AD"/>
                </a:solidFill>
                <a:latin typeface="Arial"/>
                <a:cs typeface="Arial"/>
              </a:rPr>
              <a:t>largely confined to late-phase clinical validation</a:t>
            </a:r>
            <a:r>
              <a:rPr lang="en-US" sz="2500" i="1" dirty="0">
                <a:solidFill>
                  <a:srgbClr val="0044AD"/>
                </a:solidFill>
                <a:latin typeface="Arial"/>
                <a:cs typeface="Arial"/>
              </a:rPr>
              <a:t>."</a:t>
            </a:r>
            <a:endParaRPr lang="en-US" sz="2500" b="0">
              <a:solidFill>
                <a:srgbClr val="0044AD"/>
              </a:solidFill>
              <a:latin typeface="Arial"/>
              <a:cs typeface="Arial"/>
            </a:endParaRPr>
          </a:p>
          <a:p>
            <a:endParaRPr lang="en-US" sz="2400" dirty="0">
              <a:solidFill>
                <a:srgbClr val="0044AD"/>
              </a:solidFill>
            </a:endParaRPr>
          </a:p>
        </p:txBody>
      </p:sp>
      <p:sp>
        <p:nvSpPr>
          <p:cNvPr id="2" name="TextBox 12">
            <a:extLst>
              <a:ext uri="{FF2B5EF4-FFF2-40B4-BE49-F238E27FC236}">
                <a16:creationId xmlns:a16="http://schemas.microsoft.com/office/drawing/2014/main" id="{F5C392C6-136E-AFDF-C37F-58B488CE3361}"/>
              </a:ext>
            </a:extLst>
          </p:cNvPr>
          <p:cNvSpPr txBox="1"/>
          <p:nvPr/>
        </p:nvSpPr>
        <p:spPr>
          <a:xfrm>
            <a:off x="3117407" y="3989070"/>
            <a:ext cx="5508433" cy="55399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000" b="0" i="0" dirty="0">
                <a:solidFill>
                  <a:srgbClr val="222222"/>
                </a:solidFill>
                <a:latin typeface="Arial"/>
                <a:ea typeface="-apple-system"/>
                <a:cs typeface="Arial"/>
              </a:rPr>
              <a:t>Lai, S., Guan, Z., Zhang, Y. </a:t>
            </a:r>
            <a:r>
              <a:rPr lang="en-US" sz="1000" b="0" i="1" dirty="0">
                <a:solidFill>
                  <a:srgbClr val="222222"/>
                </a:solidFill>
                <a:latin typeface="Arial"/>
                <a:ea typeface="-apple-system"/>
                <a:cs typeface="Arial"/>
              </a:rPr>
              <a:t>et al.</a:t>
            </a:r>
            <a:r>
              <a:rPr lang="en-US" sz="1000" b="0" i="0" dirty="0">
                <a:solidFill>
                  <a:srgbClr val="222222"/>
                </a:solidFill>
                <a:latin typeface="Arial"/>
                <a:ea typeface="-apple-system"/>
                <a:cs typeface="Arial"/>
              </a:rPr>
              <a:t> Patient factors in medical artificial intelligence: a systematic review. </a:t>
            </a:r>
            <a:r>
              <a:rPr lang="en-US" sz="1000" b="0" i="1" dirty="0">
                <a:solidFill>
                  <a:srgbClr val="222222"/>
                </a:solidFill>
                <a:latin typeface="Arial"/>
                <a:ea typeface="-apple-system"/>
                <a:cs typeface="Arial"/>
              </a:rPr>
              <a:t>Nat. Health</a:t>
            </a:r>
            <a:r>
              <a:rPr lang="en-US" sz="1000" b="0" i="0" dirty="0">
                <a:solidFill>
                  <a:srgbClr val="222222"/>
                </a:solidFill>
                <a:latin typeface="Arial"/>
                <a:ea typeface="-apple-system"/>
                <a:cs typeface="Arial"/>
              </a:rPr>
              <a:t> (2026). https://doi.org/10.1038/s44360-026-00190-2</a:t>
            </a:r>
            <a:endParaRPr lang="en-US" sz="1000" dirty="0">
              <a:latin typeface="Arial"/>
              <a:cs typeface="Arial"/>
            </a:endParaRPr>
          </a:p>
          <a:p>
            <a:pPr algn="ctr"/>
            <a:endParaRPr lang="en-US" sz="1000" dirty="0">
              <a:cs typeface="Arial"/>
            </a:endParaRPr>
          </a:p>
        </p:txBody>
      </p:sp>
      <p:pic>
        <p:nvPicPr>
          <p:cNvPr id="4" name="Picture 3">
            <a:extLst>
              <a:ext uri="{FF2B5EF4-FFF2-40B4-BE49-F238E27FC236}">
                <a16:creationId xmlns:a16="http://schemas.microsoft.com/office/drawing/2014/main" id="{543751A4-809C-C949-54DB-80CC08968C81}"/>
              </a:ext>
            </a:extLst>
          </p:cNvPr>
          <p:cNvPicPr>
            <a:picLocks noChangeAspect="1"/>
          </p:cNvPicPr>
          <p:nvPr/>
        </p:nvPicPr>
        <p:blipFill>
          <a:blip r:embed="rId3"/>
          <a:stretch>
            <a:fillRect/>
          </a:stretch>
        </p:blipFill>
        <p:spPr>
          <a:xfrm>
            <a:off x="746636" y="421458"/>
            <a:ext cx="7005485" cy="1138898"/>
          </a:xfrm>
          <a:prstGeom prst="rect">
            <a:avLst/>
          </a:prstGeom>
        </p:spPr>
      </p:pic>
    </p:spTree>
    <p:extLst>
      <p:ext uri="{BB962C8B-B14F-4D97-AF65-F5344CB8AC3E}">
        <p14:creationId xmlns:p14="http://schemas.microsoft.com/office/powerpoint/2010/main" val="2166434554"/>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75A09-7F03-F782-75EF-D213DBBDAAEF}"/>
            </a:ext>
          </a:extLst>
        </p:cNvPr>
        <p:cNvGrpSpPr/>
        <p:nvPr/>
      </p:nvGrpSpPr>
      <p:grpSpPr>
        <a:xfrm>
          <a:off x="0" y="0"/>
          <a:ext cx="0" cy="0"/>
          <a:chOff x="0" y="0"/>
          <a:chExt cx="0" cy="0"/>
        </a:xfrm>
      </p:grpSpPr>
      <p:sp>
        <p:nvSpPr>
          <p:cNvPr id="15" name="Freeform 21">
            <a:extLst>
              <a:ext uri="{FF2B5EF4-FFF2-40B4-BE49-F238E27FC236}">
                <a16:creationId xmlns:a16="http://schemas.microsoft.com/office/drawing/2014/main" id="{C64E310C-C32D-DCC4-6726-C155CE2D72E8}"/>
              </a:ext>
            </a:extLst>
          </p:cNvPr>
          <p:cNvSpPr/>
          <p:nvPr/>
        </p:nvSpPr>
        <p:spPr>
          <a:xfrm>
            <a:off x="3242008" y="3940890"/>
            <a:ext cx="315809" cy="315809"/>
          </a:xfrm>
          <a:custGeom>
            <a:avLst/>
            <a:gdLst/>
            <a:ahLst/>
            <a:cxnLst/>
            <a:rect l="l" t="t" r="r" b="b"/>
            <a:pathLst>
              <a:path w="631617" h="631617">
                <a:moveTo>
                  <a:pt x="0" y="0"/>
                </a:moveTo>
                <a:lnTo>
                  <a:pt x="631618" y="0"/>
                </a:lnTo>
                <a:lnTo>
                  <a:pt x="631618" y="631618"/>
                </a:lnTo>
                <a:lnTo>
                  <a:pt x="0" y="63161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18" name="TextBox 12">
            <a:extLst>
              <a:ext uri="{FF2B5EF4-FFF2-40B4-BE49-F238E27FC236}">
                <a16:creationId xmlns:a16="http://schemas.microsoft.com/office/drawing/2014/main" id="{ED7C34F8-0605-9714-DD70-A1E73F4F2517}"/>
              </a:ext>
            </a:extLst>
          </p:cNvPr>
          <p:cNvSpPr txBox="1"/>
          <p:nvPr/>
        </p:nvSpPr>
        <p:spPr>
          <a:xfrm>
            <a:off x="708201" y="2998972"/>
            <a:ext cx="7951704" cy="1246495"/>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a:buFont typeface="Arial"/>
              <a:buChar char="•"/>
            </a:pPr>
            <a:r>
              <a:rPr lang="en-US" sz="1500" b="1">
                <a:highlight>
                  <a:srgbClr val="FFFFFF"/>
                </a:highlight>
                <a:ea typeface="+mn-lt"/>
                <a:cs typeface="+mn-lt"/>
              </a:rPr>
              <a:t>Patient and Public Involvement (PPI) and co-design methodologies</a:t>
            </a:r>
            <a:r>
              <a:rPr lang="en-US" sz="1500">
                <a:highlight>
                  <a:srgbClr val="FFFFFF"/>
                </a:highlight>
                <a:ea typeface="+mn-lt"/>
                <a:cs typeface="+mn-lt"/>
              </a:rPr>
              <a:t> to build trust and safety in medical AI and digital health technologies. </a:t>
            </a:r>
            <a:endParaRPr lang="en-US" sz="1500" b="1">
              <a:ea typeface="+mn-lt"/>
              <a:cs typeface="+mn-lt"/>
            </a:endParaRPr>
          </a:p>
          <a:p>
            <a:pPr marL="171450" indent="-171450">
              <a:buFont typeface="Arial"/>
              <a:buChar char="•"/>
            </a:pPr>
            <a:r>
              <a:rPr lang="en-US" sz="1500" b="1">
                <a:highlight>
                  <a:srgbClr val="FFFFFF"/>
                </a:highlight>
                <a:ea typeface="+mn-lt"/>
                <a:cs typeface="+mn-lt"/>
              </a:rPr>
              <a:t>Capability building</a:t>
            </a:r>
            <a:r>
              <a:rPr lang="en-US" sz="1500">
                <a:highlight>
                  <a:srgbClr val="FFFFFF"/>
                </a:highlight>
                <a:ea typeface="+mn-lt"/>
                <a:cs typeface="+mn-lt"/>
              </a:rPr>
              <a:t> of researchers and developers on patient involvement and co-design</a:t>
            </a:r>
            <a:endParaRPr lang="en-US" sz="1500" b="1">
              <a:ea typeface="+mn-lt"/>
              <a:cs typeface="+mn-lt"/>
            </a:endParaRPr>
          </a:p>
          <a:p>
            <a:pPr marL="171450" indent="-171450">
              <a:buFont typeface="Arial"/>
              <a:buChar char="•"/>
            </a:pPr>
            <a:r>
              <a:rPr lang="en-US" sz="1500" b="1">
                <a:highlight>
                  <a:srgbClr val="FFFFFF"/>
                </a:highlight>
                <a:ea typeface="+mn-lt"/>
                <a:cs typeface="+mn-lt"/>
              </a:rPr>
              <a:t>Investment in resources and processes to embed</a:t>
            </a:r>
            <a:r>
              <a:rPr lang="en-US" sz="1500">
                <a:highlight>
                  <a:srgbClr val="FFFFFF"/>
                </a:highlight>
                <a:ea typeface="+mn-lt"/>
                <a:cs typeface="+mn-lt"/>
              </a:rPr>
              <a:t> patient involvement into medical AI and digital health technologies research and development.</a:t>
            </a:r>
            <a:endParaRPr lang="en-US" sz="1500" b="1"/>
          </a:p>
        </p:txBody>
      </p:sp>
      <p:sp>
        <p:nvSpPr>
          <p:cNvPr id="19" name="Title 1">
            <a:extLst>
              <a:ext uri="{FF2B5EF4-FFF2-40B4-BE49-F238E27FC236}">
                <a16:creationId xmlns:a16="http://schemas.microsoft.com/office/drawing/2014/main" id="{80A55E09-035E-B52E-36B2-3DCABA667C85}"/>
              </a:ext>
            </a:extLst>
          </p:cNvPr>
          <p:cNvSpPr txBox="1">
            <a:spLocks/>
          </p:cNvSpPr>
          <p:nvPr/>
        </p:nvSpPr>
        <p:spPr>
          <a:xfrm>
            <a:off x="166798" y="326307"/>
            <a:ext cx="8872224" cy="777233"/>
          </a:xfrm>
          <a:prstGeom prst="rect">
            <a:avLst/>
          </a:prstGeom>
        </p:spPr>
        <p:txBody>
          <a:bodyPr lIns="91440" tIns="45720" rIns="91440" bIns="45720" anchor="t"/>
          <a:lstStyle>
            <a:defPPr>
              <a:defRPr lang="en-US"/>
            </a:defPPr>
            <a:lvl1pPr marL="0" algn="l" defTabSz="685800" rtl="0" eaLnBrk="1" latinLnBrk="0" hangingPunct="1">
              <a:lnSpc>
                <a:spcPct val="75000"/>
              </a:lnSpc>
              <a:spcBef>
                <a:spcPct val="0"/>
              </a:spcBef>
              <a:buNone/>
              <a:defRPr sz="2800" b="1" i="0" kern="1200">
                <a:solidFill>
                  <a:schemeClr val="tx1"/>
                </a:solidFill>
                <a:latin typeface="Aptos Narrow" panose="020B0004020202020204" pitchFamily="34" charset="0"/>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solidFill>
                  <a:srgbClr val="0B5394"/>
                </a:solidFill>
                <a:latin typeface="Aptos Narrow"/>
              </a:rPr>
              <a:t>How may we do it well?</a:t>
            </a:r>
            <a:endParaRPr lang="en-US" sz="2400">
              <a:solidFill>
                <a:srgbClr val="0B5394"/>
              </a:solidFill>
            </a:endParaRPr>
          </a:p>
        </p:txBody>
      </p:sp>
      <p:sp>
        <p:nvSpPr>
          <p:cNvPr id="20" name="Rectangle: Rounded Corners 19">
            <a:extLst>
              <a:ext uri="{FF2B5EF4-FFF2-40B4-BE49-F238E27FC236}">
                <a16:creationId xmlns:a16="http://schemas.microsoft.com/office/drawing/2014/main" id="{60D6097D-0AB5-D20C-EBC7-BCC59A131CD2}"/>
              </a:ext>
            </a:extLst>
          </p:cNvPr>
          <p:cNvSpPr/>
          <p:nvPr/>
        </p:nvSpPr>
        <p:spPr>
          <a:xfrm>
            <a:off x="377980" y="890098"/>
            <a:ext cx="8446776" cy="138221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Rectangle: Rounded Corners 20">
            <a:extLst>
              <a:ext uri="{FF2B5EF4-FFF2-40B4-BE49-F238E27FC236}">
                <a16:creationId xmlns:a16="http://schemas.microsoft.com/office/drawing/2014/main" id="{22A0D9BD-36F4-5C0E-5E47-560790F76B69}"/>
              </a:ext>
            </a:extLst>
          </p:cNvPr>
          <p:cNvSpPr/>
          <p:nvPr/>
        </p:nvSpPr>
        <p:spPr>
          <a:xfrm>
            <a:off x="390283" y="2503334"/>
            <a:ext cx="8454400" cy="189743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Rectangle: Top Corners Rounded 21">
            <a:extLst>
              <a:ext uri="{FF2B5EF4-FFF2-40B4-BE49-F238E27FC236}">
                <a16:creationId xmlns:a16="http://schemas.microsoft.com/office/drawing/2014/main" id="{9BF7CCF0-35B9-DEF2-1F74-06AE8CB6CB62}"/>
              </a:ext>
            </a:extLst>
          </p:cNvPr>
          <p:cNvSpPr/>
          <p:nvPr/>
        </p:nvSpPr>
        <p:spPr>
          <a:xfrm>
            <a:off x="369631" y="834123"/>
            <a:ext cx="8469052" cy="356349"/>
          </a:xfrm>
          <a:prstGeom prst="round2SameRect">
            <a:avLst/>
          </a:prstGeom>
          <a:solidFill>
            <a:srgbClr val="F1E3F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600" b="1" dirty="0">
                <a:solidFill>
                  <a:srgbClr val="0B5394"/>
                </a:solidFill>
              </a:rPr>
              <a:t>Shifting Mindsets</a:t>
            </a:r>
            <a:endParaRPr lang="en-US" sz="1600" b="1" dirty="0">
              <a:solidFill>
                <a:srgbClr val="0B5394"/>
              </a:solidFill>
              <a:cs typeface="Arial"/>
            </a:endParaRPr>
          </a:p>
        </p:txBody>
      </p:sp>
      <p:sp>
        <p:nvSpPr>
          <p:cNvPr id="23" name="Rectangle: Top Corners Rounded 22">
            <a:extLst>
              <a:ext uri="{FF2B5EF4-FFF2-40B4-BE49-F238E27FC236}">
                <a16:creationId xmlns:a16="http://schemas.microsoft.com/office/drawing/2014/main" id="{1545B39C-3B64-16B2-F5C8-9EF588AF4EC4}"/>
              </a:ext>
            </a:extLst>
          </p:cNvPr>
          <p:cNvSpPr/>
          <p:nvPr/>
        </p:nvSpPr>
        <p:spPr>
          <a:xfrm>
            <a:off x="376518" y="2399160"/>
            <a:ext cx="8469054" cy="383891"/>
          </a:xfrm>
          <a:prstGeom prst="round2SameRect">
            <a:avLst/>
          </a:prstGeom>
          <a:solidFill>
            <a:srgbClr val="E89E9E"/>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600" b="1" dirty="0">
                <a:solidFill>
                  <a:srgbClr val="0044AD"/>
                </a:solidFill>
              </a:rPr>
              <a:t>Shifting Research</a:t>
            </a:r>
            <a:endParaRPr lang="en-US" sz="1600" b="1" dirty="0">
              <a:solidFill>
                <a:srgbClr val="0044AD"/>
              </a:solidFill>
              <a:cs typeface="Arial"/>
            </a:endParaRPr>
          </a:p>
        </p:txBody>
      </p:sp>
      <p:sp>
        <p:nvSpPr>
          <p:cNvPr id="24" name="TextBox 9">
            <a:extLst>
              <a:ext uri="{FF2B5EF4-FFF2-40B4-BE49-F238E27FC236}">
                <a16:creationId xmlns:a16="http://schemas.microsoft.com/office/drawing/2014/main" id="{47BC9ACD-8206-1774-11FF-00A8B27C79C5}"/>
              </a:ext>
            </a:extLst>
          </p:cNvPr>
          <p:cNvSpPr txBox="1"/>
          <p:nvPr/>
        </p:nvSpPr>
        <p:spPr>
          <a:xfrm>
            <a:off x="536061" y="1337537"/>
            <a:ext cx="8089415" cy="78483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buFont typeface="Arial"/>
              <a:buChar char="•"/>
            </a:pPr>
            <a:r>
              <a:rPr lang="en-US" sz="1500">
                <a:ea typeface="+mn-lt"/>
                <a:cs typeface="+mn-lt"/>
              </a:rPr>
              <a:t>Embrace patient involvement to shape or co-design the solution</a:t>
            </a:r>
            <a:r>
              <a:rPr lang="en-US" sz="1500" b="1">
                <a:ea typeface="+mn-lt"/>
                <a:cs typeface="+mn-lt"/>
              </a:rPr>
              <a:t> from the start</a:t>
            </a:r>
            <a:r>
              <a:rPr lang="en-US" sz="1500">
                <a:ea typeface="+mn-lt"/>
                <a:cs typeface="+mn-lt"/>
              </a:rPr>
              <a:t> of the project, </a:t>
            </a:r>
            <a:r>
              <a:rPr lang="en-US" sz="1500" b="1">
                <a:ea typeface="+mn-lt"/>
                <a:cs typeface="+mn-lt"/>
              </a:rPr>
              <a:t>not later or as an afterthought</a:t>
            </a:r>
            <a:r>
              <a:rPr lang="en-US" sz="1500">
                <a:ea typeface="+mn-lt"/>
                <a:cs typeface="+mn-lt"/>
              </a:rPr>
              <a:t>. </a:t>
            </a:r>
          </a:p>
          <a:p>
            <a:pPr marL="285750" indent="-285750">
              <a:buFont typeface="Arial"/>
              <a:buChar char="•"/>
            </a:pPr>
            <a:r>
              <a:rPr lang="en-US" sz="1500" b="1">
                <a:ea typeface="+mn-lt"/>
                <a:cs typeface="+mn-lt"/>
              </a:rPr>
              <a:t>Commitment </a:t>
            </a:r>
            <a:r>
              <a:rPr lang="en-US" sz="1500">
                <a:ea typeface="+mn-lt"/>
                <a:cs typeface="+mn-lt"/>
              </a:rPr>
              <a:t>to develop a </a:t>
            </a:r>
            <a:r>
              <a:rPr lang="en-US" sz="1500" b="1">
                <a:ea typeface="+mn-lt"/>
                <a:cs typeface="+mn-lt"/>
              </a:rPr>
              <a:t>patient partnership culture </a:t>
            </a:r>
            <a:endParaRPr lang="en-US" sz="1500" b="1"/>
          </a:p>
        </p:txBody>
      </p:sp>
    </p:spTree>
    <p:extLst>
      <p:ext uri="{BB962C8B-B14F-4D97-AF65-F5344CB8AC3E}">
        <p14:creationId xmlns:p14="http://schemas.microsoft.com/office/powerpoint/2010/main" val="3825407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D5D97-C9FE-8778-F289-95ADBE0FCF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D258B05-54C8-CF78-1306-6FB8A9CBC683}"/>
              </a:ext>
            </a:extLst>
          </p:cNvPr>
          <p:cNvSpPr>
            <a:spLocks noGrp="1"/>
          </p:cNvSpPr>
          <p:nvPr>
            <p:ph type="title"/>
          </p:nvPr>
        </p:nvSpPr>
        <p:spPr>
          <a:xfrm>
            <a:off x="575526" y="473416"/>
            <a:ext cx="7243500" cy="428759"/>
          </a:xfrm>
        </p:spPr>
        <p:txBody>
          <a:bodyPr/>
          <a:lstStyle/>
          <a:p>
            <a:r>
              <a:rPr lang="en-US" sz="2400" dirty="0">
                <a:latin typeface="Arial"/>
                <a:cs typeface="Arial"/>
              </a:rPr>
              <a:t>Involving patients </a:t>
            </a:r>
            <a:r>
              <a:rPr lang="en-US" sz="2400">
                <a:latin typeface="Arial"/>
                <a:cs typeface="Arial"/>
              </a:rPr>
              <a:t>in </a:t>
            </a:r>
            <a:r>
              <a:rPr lang="en-US" sz="2400" dirty="0">
                <a:latin typeface="Arial"/>
                <a:cs typeface="Arial"/>
              </a:rPr>
              <a:t>digital health development</a:t>
            </a:r>
            <a:endParaRPr lang="en-US" dirty="0"/>
          </a:p>
        </p:txBody>
      </p:sp>
      <p:sp>
        <p:nvSpPr>
          <p:cNvPr id="6" name="TextBox 6">
            <a:extLst>
              <a:ext uri="{FF2B5EF4-FFF2-40B4-BE49-F238E27FC236}">
                <a16:creationId xmlns:a16="http://schemas.microsoft.com/office/drawing/2014/main" id="{BC7F98E0-50B4-BC54-D578-ED9A7BA5ADED}"/>
              </a:ext>
            </a:extLst>
          </p:cNvPr>
          <p:cNvSpPr txBox="1"/>
          <p:nvPr/>
        </p:nvSpPr>
        <p:spPr>
          <a:xfrm>
            <a:off x="1052496" y="1516127"/>
            <a:ext cx="6928338" cy="707886"/>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kumimoji="0" lang="en-US" sz="2000" b="1" i="1" u="none" strike="noStrike" kern="1200" cap="none" spc="0" normalizeH="0" baseline="0" noProof="0" dirty="0">
                <a:ln>
                  <a:noFill/>
                </a:ln>
                <a:solidFill>
                  <a:srgbClr val="1C59B6"/>
                </a:solidFill>
                <a:effectLst/>
                <a:uLnTx/>
                <a:uFillTx/>
                <a:latin typeface="Arial"/>
                <a:cs typeface="Arial"/>
              </a:rPr>
              <a:t>Moving patients </a:t>
            </a:r>
            <a:r>
              <a:rPr kumimoji="0" lang="en-US" sz="2000" b="1" i="1" u="sng" strike="noStrike" kern="1200" cap="none" spc="0" normalizeH="0" baseline="0" noProof="0" dirty="0">
                <a:ln>
                  <a:noFill/>
                </a:ln>
                <a:solidFill>
                  <a:srgbClr val="1C59B6"/>
                </a:solidFill>
                <a:effectLst/>
                <a:uLnTx/>
                <a:uFillTx/>
                <a:latin typeface="Arial"/>
                <a:cs typeface="Arial"/>
              </a:rPr>
              <a:t>from participant to partners</a:t>
            </a:r>
            <a:r>
              <a:rPr kumimoji="0" lang="en-US" sz="2000" b="1" i="1" u="none" strike="noStrike" kern="1200" cap="none" spc="0" normalizeH="0" baseline="0" noProof="0" dirty="0">
                <a:ln>
                  <a:noFill/>
                </a:ln>
                <a:solidFill>
                  <a:srgbClr val="1C59B6"/>
                </a:solidFill>
                <a:effectLst/>
                <a:uLnTx/>
                <a:uFillTx/>
                <a:latin typeface="Arial"/>
                <a:cs typeface="Arial"/>
              </a:rPr>
              <a:t> in </a:t>
            </a:r>
            <a:r>
              <a:rPr lang="en-US" sz="2000" b="1" i="1" dirty="0">
                <a:solidFill>
                  <a:srgbClr val="1C59B6"/>
                </a:solidFill>
                <a:latin typeface="Arial"/>
                <a:cs typeface="Arial"/>
              </a:rPr>
              <a:t>research and health solution development</a:t>
            </a:r>
            <a:endParaRPr lang="en-US" sz="2000" b="1" i="1" u="none" strike="noStrike" kern="1200" cap="none" spc="0" normalizeH="0" baseline="0" noProof="0" dirty="0">
              <a:ln>
                <a:noFill/>
              </a:ln>
              <a:solidFill>
                <a:srgbClr val="1C59B6"/>
              </a:solidFill>
              <a:effectLst/>
              <a:uLnTx/>
              <a:uFillTx/>
              <a:latin typeface="Arial"/>
              <a:cs typeface="Arial"/>
            </a:endParaRPr>
          </a:p>
        </p:txBody>
      </p:sp>
      <p:sp>
        <p:nvSpPr>
          <p:cNvPr id="9" name="Content Placeholder 2">
            <a:extLst>
              <a:ext uri="{FF2B5EF4-FFF2-40B4-BE49-F238E27FC236}">
                <a16:creationId xmlns:a16="http://schemas.microsoft.com/office/drawing/2014/main" id="{81C08911-1227-0A01-D1DF-35818DB0EF0D}"/>
              </a:ext>
            </a:extLst>
          </p:cNvPr>
          <p:cNvSpPr>
            <a:spLocks noGrp="1"/>
          </p:cNvSpPr>
          <p:nvPr/>
        </p:nvSpPr>
        <p:spPr>
          <a:xfrm>
            <a:off x="854079" y="2453785"/>
            <a:ext cx="7439242" cy="2359188"/>
          </a:xfrm>
          <a:prstGeom prst="rect">
            <a:avLst/>
          </a:prstGeom>
        </p:spPr>
        <p:txBody>
          <a:bodyPr vert="horz" lIns="36000" tIns="36000" rIns="91440" bIns="36000" rtlCol="0" anchor="t">
            <a:normAutofit/>
          </a:bodyPr>
          <a:lstStyle>
            <a:lvl1pPr marL="171450" indent="-171450" algn="l" defTabSz="685800" rtl="0" eaLnBrk="1" latinLnBrk="0" hangingPunct="1">
              <a:lnSpc>
                <a:spcPct val="100000"/>
              </a:lnSpc>
              <a:spcBef>
                <a:spcPts val="750"/>
              </a:spcBef>
              <a:buFont typeface="Arial" panose="020B0604020202020204" pitchFamily="34" charset="0"/>
              <a:buChar char="•"/>
              <a:defRPr sz="2100" b="0" i="0" kern="1200">
                <a:solidFill>
                  <a:schemeClr val="tx1"/>
                </a:solidFill>
                <a:latin typeface="Aptos Narrow" panose="020B0004020202020204" pitchFamily="34" charset="0"/>
                <a:ea typeface="+mn-ea"/>
                <a:cs typeface="+mn-cs"/>
              </a:defRPr>
            </a:lvl1pPr>
            <a:lvl2pPr marL="514350" indent="-171450" algn="l" defTabSz="685800" rtl="0" eaLnBrk="1" latinLnBrk="0" hangingPunct="1">
              <a:lnSpc>
                <a:spcPct val="100000"/>
              </a:lnSpc>
              <a:spcBef>
                <a:spcPts val="375"/>
              </a:spcBef>
              <a:buFont typeface="Arial" panose="020B0604020202020204" pitchFamily="34" charset="0"/>
              <a:buChar char="•"/>
              <a:defRPr sz="1800" b="0" i="0" kern="1200">
                <a:solidFill>
                  <a:schemeClr val="tx1"/>
                </a:solidFill>
                <a:latin typeface="Aptos Narrow" panose="020B0004020202020204" pitchFamily="34" charset="0"/>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b="0" i="0" kern="1200">
                <a:solidFill>
                  <a:schemeClr val="tx1"/>
                </a:solidFill>
                <a:latin typeface="Aptos Narrow" panose="020B0004020202020204" pitchFamily="34" charset="0"/>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b="0" i="0" kern="1200">
                <a:solidFill>
                  <a:schemeClr val="tx1"/>
                </a:solidFill>
                <a:latin typeface="Aptos Narrow" panose="020B0004020202020204" pitchFamily="34" charset="0"/>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b="0" i="0" kern="1200">
                <a:solidFill>
                  <a:schemeClr val="tx1"/>
                </a:solidFill>
                <a:latin typeface="Aptos Narrow" panose="020B00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SG" sz="1600" dirty="0">
                <a:solidFill>
                  <a:srgbClr val="000000"/>
                </a:solidFill>
                <a:highlight>
                  <a:srgbClr val="FFFFFF"/>
                </a:highlight>
                <a:latin typeface="Arial"/>
                <a:cs typeface="Arial"/>
              </a:rPr>
              <a:t>An</a:t>
            </a:r>
            <a:r>
              <a:rPr lang="en-SG" sz="1600" dirty="0">
                <a:solidFill>
                  <a:srgbClr val="0B5394"/>
                </a:solidFill>
                <a:highlight>
                  <a:srgbClr val="FFFFFF"/>
                </a:highlight>
                <a:latin typeface="Arial"/>
                <a:cs typeface="Arial"/>
              </a:rPr>
              <a:t> active partnership</a:t>
            </a:r>
            <a:r>
              <a:rPr lang="en-SG" sz="1600" dirty="0">
                <a:solidFill>
                  <a:srgbClr val="000000"/>
                </a:solidFill>
                <a:highlight>
                  <a:srgbClr val="FFFFFF"/>
                </a:highlight>
                <a:latin typeface="Arial"/>
                <a:cs typeface="Arial"/>
              </a:rPr>
              <a:t> between patients and the public and researchers and healthcare professionals in the </a:t>
            </a:r>
            <a:r>
              <a:rPr lang="en-SG" sz="1600" dirty="0">
                <a:solidFill>
                  <a:srgbClr val="0B5394"/>
                </a:solidFill>
                <a:highlight>
                  <a:srgbClr val="FFFFFF"/>
                </a:highlight>
                <a:latin typeface="Arial"/>
                <a:cs typeface="Arial"/>
              </a:rPr>
              <a:t>solutioning process</a:t>
            </a:r>
            <a:r>
              <a:rPr lang="en-SG" sz="1600" b="0" i="0" dirty="0">
                <a:solidFill>
                  <a:srgbClr val="000000"/>
                </a:solidFill>
                <a:effectLst/>
                <a:highlight>
                  <a:srgbClr val="FFFFFF"/>
                </a:highlight>
                <a:latin typeface="Arial"/>
                <a:cs typeface="Arial"/>
              </a:rPr>
              <a:t>, </a:t>
            </a:r>
            <a:r>
              <a:rPr lang="en-SG" sz="1600" dirty="0">
                <a:solidFill>
                  <a:srgbClr val="000000"/>
                </a:solidFill>
                <a:highlight>
                  <a:srgbClr val="FFFFFF"/>
                </a:highlight>
                <a:latin typeface="Arial"/>
                <a:cs typeface="Arial"/>
              </a:rPr>
              <a:t>rather than the use of people as passive ‘users’. </a:t>
            </a:r>
          </a:p>
          <a:p>
            <a:pPr marL="0" indent="0">
              <a:spcBef>
                <a:spcPts val="0"/>
              </a:spcBef>
              <a:buNone/>
            </a:pPr>
            <a:endParaRPr lang="en-SG" sz="1600" dirty="0">
              <a:solidFill>
                <a:srgbClr val="000000"/>
              </a:solidFill>
              <a:highlight>
                <a:srgbClr val="FFFFFF"/>
              </a:highlight>
              <a:latin typeface="Arial"/>
              <a:cs typeface="Arial"/>
            </a:endParaRPr>
          </a:p>
          <a:p>
            <a:pPr marL="0" indent="0">
              <a:buNone/>
            </a:pPr>
            <a:r>
              <a:rPr lang="en-SG" sz="1600" dirty="0">
                <a:solidFill>
                  <a:srgbClr val="000000"/>
                </a:solidFill>
                <a:highlight>
                  <a:srgbClr val="FFFFFF"/>
                </a:highlight>
                <a:latin typeface="Arial"/>
                <a:cs typeface="Arial"/>
              </a:rPr>
              <a:t>Patient and public involvement is often defined as working on solutions </a:t>
            </a:r>
            <a:r>
              <a:rPr lang="en-SG" sz="1600" dirty="0">
                <a:solidFill>
                  <a:srgbClr val="0B5394"/>
                </a:solidFill>
                <a:highlight>
                  <a:srgbClr val="FFFFFF"/>
                </a:highlight>
                <a:latin typeface="Arial"/>
                <a:cs typeface="Arial"/>
              </a:rPr>
              <a:t>‘with’ or ‘by’ people</a:t>
            </a:r>
            <a:r>
              <a:rPr lang="en-SG" sz="1600" dirty="0">
                <a:solidFill>
                  <a:srgbClr val="000000"/>
                </a:solidFill>
                <a:highlight>
                  <a:srgbClr val="FFFFFF"/>
                </a:highlight>
                <a:latin typeface="Arial"/>
                <a:cs typeface="Arial"/>
              </a:rPr>
              <a:t> who use services rather than ‘to’, ‘about’ or ‘for’ them</a:t>
            </a:r>
            <a:r>
              <a:rPr lang="en-SG" sz="1600" b="0" i="0" dirty="0">
                <a:solidFill>
                  <a:srgbClr val="000000"/>
                </a:solidFill>
                <a:effectLst/>
                <a:highlight>
                  <a:srgbClr val="FFFFFF"/>
                </a:highlight>
                <a:latin typeface="Arial"/>
                <a:cs typeface="Arial"/>
              </a:rPr>
              <a:t>. </a:t>
            </a:r>
            <a:endParaRPr lang="en-SG" sz="1600">
              <a:highlight>
                <a:srgbClr val="FFFFFF"/>
              </a:highlight>
              <a:latin typeface="Arial"/>
              <a:cs typeface="Arial"/>
            </a:endParaRPr>
          </a:p>
        </p:txBody>
      </p:sp>
      <p:pic>
        <p:nvPicPr>
          <p:cNvPr id="10" name="Picture 9" descr="A group of blue hands with speech bubbles&#10;&#10;AI-generated content may be incorrect.">
            <a:extLst>
              <a:ext uri="{FF2B5EF4-FFF2-40B4-BE49-F238E27FC236}">
                <a16:creationId xmlns:a16="http://schemas.microsoft.com/office/drawing/2014/main" id="{A481ACFC-7266-FCA9-7455-E4798962FCF2}"/>
              </a:ext>
            </a:extLst>
          </p:cNvPr>
          <p:cNvPicPr>
            <a:picLocks noChangeAspect="1"/>
          </p:cNvPicPr>
          <p:nvPr/>
        </p:nvPicPr>
        <p:blipFill>
          <a:blip r:embed="rId2"/>
          <a:srcRect b="18667"/>
          <a:stretch>
            <a:fillRect/>
          </a:stretch>
        </p:blipFill>
        <p:spPr>
          <a:xfrm>
            <a:off x="8044815" y="3889057"/>
            <a:ext cx="1047750" cy="664591"/>
          </a:xfrm>
          <a:prstGeom prst="rect">
            <a:avLst/>
          </a:prstGeom>
        </p:spPr>
      </p:pic>
    </p:spTree>
    <p:extLst>
      <p:ext uri="{BB962C8B-B14F-4D97-AF65-F5344CB8AC3E}">
        <p14:creationId xmlns:p14="http://schemas.microsoft.com/office/powerpoint/2010/main" val="2065941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F4D15-D7E8-3FC4-0538-A3423A21693E}"/>
            </a:ext>
          </a:extLst>
        </p:cNvPr>
        <p:cNvGrpSpPr/>
        <p:nvPr/>
      </p:nvGrpSpPr>
      <p:grpSpPr>
        <a:xfrm>
          <a:off x="0" y="0"/>
          <a:ext cx="0" cy="0"/>
          <a:chOff x="0" y="0"/>
          <a:chExt cx="0" cy="0"/>
        </a:xfrm>
      </p:grpSpPr>
      <p:sp>
        <p:nvSpPr>
          <p:cNvPr id="18" name="Title 1">
            <a:extLst>
              <a:ext uri="{FF2B5EF4-FFF2-40B4-BE49-F238E27FC236}">
                <a16:creationId xmlns:a16="http://schemas.microsoft.com/office/drawing/2014/main" id="{ACB3DC2C-F24A-91E8-EC74-07C19D82D799}"/>
              </a:ext>
            </a:extLst>
          </p:cNvPr>
          <p:cNvSpPr>
            <a:spLocks noGrp="1"/>
          </p:cNvSpPr>
          <p:nvPr/>
        </p:nvSpPr>
        <p:spPr>
          <a:xfrm>
            <a:off x="233455" y="201418"/>
            <a:ext cx="2247146" cy="2092916"/>
          </a:xfrm>
          <a:prstGeom prst="ellipse">
            <a:avLst/>
          </a:prstGeom>
          <a:solidFill>
            <a:srgbClr val="0070C0"/>
          </a:solidFill>
          <a:ln w="174625" cmpd="thinThick">
            <a:solidFill>
              <a:schemeClr val="tx1"/>
            </a:solidFill>
          </a:ln>
        </p:spPr>
        <p:txBody>
          <a:bodyPr vert="horz" lIns="68580" tIns="34290" rIns="68580" bIns="34290" rtlCol="0" anchor="ctr">
            <a:normAutofit/>
          </a:bodyPr>
          <a:lstStyle>
            <a:defPPr>
              <a:defRPr lang="en-US"/>
            </a:defPPr>
            <a:lvl1pPr marL="0" algn="l" defTabSz="685800" rtl="0" eaLnBrk="1" latinLnBrk="0" hangingPunct="1">
              <a:lnSpc>
                <a:spcPct val="75000"/>
              </a:lnSpc>
              <a:spcBef>
                <a:spcPct val="0"/>
              </a:spcBef>
              <a:buNone/>
              <a:defRPr sz="1350" b="1" i="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1600" kern="1200" dirty="0">
                <a:solidFill>
                  <a:srgbClr val="FFFFFF"/>
                </a:solidFill>
                <a:latin typeface="+mj-lt"/>
                <a:ea typeface="+mj-ea"/>
                <a:cs typeface="+mj-cs"/>
              </a:rPr>
              <a:t>Consultation </a:t>
            </a:r>
            <a:br>
              <a:rPr lang="en-US" sz="1600" kern="1200" dirty="0">
                <a:latin typeface="+mj-lt"/>
                <a:ea typeface="+mj-ea"/>
                <a:cs typeface="+mj-cs"/>
              </a:rPr>
            </a:br>
            <a:r>
              <a:rPr lang="en-US" sz="1600" kern="1200" dirty="0">
                <a:solidFill>
                  <a:srgbClr val="FFFFFF"/>
                </a:solidFill>
                <a:latin typeface="+mj-lt"/>
                <a:ea typeface="+mj-ea"/>
                <a:cs typeface="+mj-cs"/>
              </a:rPr>
              <a:t>vs Collaboration vs </a:t>
            </a:r>
            <a:br>
              <a:rPr lang="en-US" sz="1600" kern="1200" dirty="0">
                <a:latin typeface="+mj-lt"/>
                <a:ea typeface="+mj-ea"/>
                <a:cs typeface="+mj-cs"/>
              </a:rPr>
            </a:br>
            <a:r>
              <a:rPr lang="en-US" sz="1600" kern="1200" dirty="0">
                <a:solidFill>
                  <a:srgbClr val="FFFFFF"/>
                </a:solidFill>
                <a:latin typeface="+mj-lt"/>
                <a:ea typeface="+mj-ea"/>
                <a:cs typeface="+mj-cs"/>
              </a:rPr>
              <a:t>Co-production</a:t>
            </a:r>
            <a:endParaRPr lang="en-US" sz="1600" kern="1200" dirty="0">
              <a:solidFill>
                <a:srgbClr val="FFFFFF"/>
              </a:solidFill>
              <a:latin typeface="+mj-lt"/>
              <a:ea typeface="+mj-ea"/>
              <a:cs typeface="Arial"/>
            </a:endParaRPr>
          </a:p>
        </p:txBody>
      </p:sp>
      <p:pic>
        <p:nvPicPr>
          <p:cNvPr id="19" name="Picture 18" descr="Consultation - Free people icons">
            <a:extLst>
              <a:ext uri="{FF2B5EF4-FFF2-40B4-BE49-F238E27FC236}">
                <a16:creationId xmlns:a16="http://schemas.microsoft.com/office/drawing/2014/main" id="{CA182467-604F-B875-A35D-9672C49AC31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513921" y="1893880"/>
            <a:ext cx="630795" cy="63079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Collaboration Icons - Free SVG &amp; PNG Collaboration Images - Noun Project">
            <a:extLst>
              <a:ext uri="{FF2B5EF4-FFF2-40B4-BE49-F238E27FC236}">
                <a16:creationId xmlns:a16="http://schemas.microsoft.com/office/drawing/2014/main" id="{14ED7C3E-CF08-6086-774C-EEF5702EC6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5077" y="899228"/>
            <a:ext cx="871490" cy="87149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Training | The SUN Network">
            <a:extLst>
              <a:ext uri="{FF2B5EF4-FFF2-40B4-BE49-F238E27FC236}">
                <a16:creationId xmlns:a16="http://schemas.microsoft.com/office/drawing/2014/main" id="{7A100F3A-4C36-015F-121C-6D7E3AC149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4213" y="489660"/>
            <a:ext cx="1673876" cy="1255407"/>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4">
            <a:extLst>
              <a:ext uri="{FF2B5EF4-FFF2-40B4-BE49-F238E27FC236}">
                <a16:creationId xmlns:a16="http://schemas.microsoft.com/office/drawing/2014/main" id="{9DD15A25-1176-0727-A626-93EA200E0C20}"/>
              </a:ext>
            </a:extLst>
          </p:cNvPr>
          <p:cNvSpPr txBox="1"/>
          <p:nvPr/>
        </p:nvSpPr>
        <p:spPr>
          <a:xfrm>
            <a:off x="1581748" y="2915368"/>
            <a:ext cx="2411431" cy="1546577"/>
          </a:xfrm>
          <a:prstGeom prst="rect">
            <a:avLst/>
          </a:prstGeom>
          <a:noFill/>
          <a:ln>
            <a:solidFill>
              <a:srgbClr val="FF0000"/>
            </a:solidFill>
          </a:ln>
        </p:spPr>
        <p:txBody>
          <a:bodyPr wrap="square" lIns="91440" tIns="45720" rIns="91440" bIns="4572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050" b="0" i="0" u="none" strike="noStrike" kern="1200" cap="none" spc="0" normalizeH="0" baseline="0" noProof="0">
                <a:ln>
                  <a:noFill/>
                </a:ln>
                <a:solidFill>
                  <a:srgbClr val="000000"/>
                </a:solidFill>
                <a:effectLst/>
                <a:uLnTx/>
                <a:uFillTx/>
                <a:latin typeface="Aptos" panose="02110004020202020204"/>
                <a:ea typeface="+mn-ea"/>
                <a:cs typeface="+mn-cs"/>
              </a:rPr>
              <a:t>Healthcare providers seek input from patients or the public on specific issues or proposals. </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050" b="1" i="0" u="none" strike="noStrike" kern="1200" cap="none" spc="0" normalizeH="0" baseline="0" noProof="0">
              <a:ln>
                <a:noFill/>
              </a:ln>
              <a:solidFill>
                <a:srgbClr val="000000"/>
              </a:solidFill>
              <a:effectLst/>
              <a:uLnTx/>
              <a:uFillTx/>
              <a:latin typeface="Aptos" panose="02110004020202020204"/>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050" b="1" i="0" u="none" strike="noStrike" kern="1200" cap="none" spc="0" normalizeH="0" baseline="0" noProof="0">
                <a:ln>
                  <a:noFill/>
                </a:ln>
                <a:solidFill>
                  <a:srgbClr val="000000"/>
                </a:solidFill>
                <a:effectLst/>
                <a:uLnTx/>
                <a:uFillTx/>
                <a:latin typeface="Aptos" panose="02110004020202020204"/>
                <a:ea typeface="+mn-ea"/>
                <a:cs typeface="+mn-cs"/>
              </a:rPr>
              <a:t>Often one-way communication: </a:t>
            </a:r>
            <a:r>
              <a:rPr kumimoji="0" lang="en-SG" sz="1050" b="0" i="0" u="none" strike="noStrike" kern="1200" cap="none" spc="0" normalizeH="0" baseline="0" noProof="0">
                <a:ln>
                  <a:noFill/>
                </a:ln>
                <a:solidFill>
                  <a:srgbClr val="000000"/>
                </a:solidFill>
                <a:effectLst/>
                <a:uLnTx/>
                <a:uFillTx/>
                <a:latin typeface="Aptos" panose="02110004020202020204"/>
                <a:ea typeface="+mn-ea"/>
                <a:cs typeface="+mn-cs"/>
              </a:rPr>
              <a:t>Information is presented to stakeholders, who then provide feedback. (eg. Surveys, public meetings, or focus groups)</a:t>
            </a:r>
          </a:p>
        </p:txBody>
      </p:sp>
      <p:sp>
        <p:nvSpPr>
          <p:cNvPr id="23" name="TextBox 5">
            <a:extLst>
              <a:ext uri="{FF2B5EF4-FFF2-40B4-BE49-F238E27FC236}">
                <a16:creationId xmlns:a16="http://schemas.microsoft.com/office/drawing/2014/main" id="{821167C8-613B-7E11-A3F3-DBF04DA7F4A2}"/>
              </a:ext>
            </a:extLst>
          </p:cNvPr>
          <p:cNvSpPr txBox="1"/>
          <p:nvPr/>
        </p:nvSpPr>
        <p:spPr>
          <a:xfrm>
            <a:off x="2333863" y="2561952"/>
            <a:ext cx="1250203" cy="248209"/>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SG" sz="1013" b="1" i="0" u="none" strike="noStrike" kern="1200" cap="none" spc="0" normalizeH="0" baseline="0" noProof="0">
                <a:ln>
                  <a:noFill/>
                </a:ln>
                <a:solidFill>
                  <a:srgbClr val="000000"/>
                </a:solidFill>
                <a:effectLst/>
                <a:uLnTx/>
                <a:uFillTx/>
                <a:latin typeface="Aptos" panose="02110004020202020204"/>
                <a:ea typeface="+mn-ea"/>
                <a:cs typeface="+mn-cs"/>
              </a:rPr>
              <a:t>Consultation</a:t>
            </a:r>
          </a:p>
        </p:txBody>
      </p:sp>
      <p:sp>
        <p:nvSpPr>
          <p:cNvPr id="24" name="TextBox 6">
            <a:extLst>
              <a:ext uri="{FF2B5EF4-FFF2-40B4-BE49-F238E27FC236}">
                <a16:creationId xmlns:a16="http://schemas.microsoft.com/office/drawing/2014/main" id="{220AA06F-F233-9049-80C4-D1A41019F6F4}"/>
              </a:ext>
            </a:extLst>
          </p:cNvPr>
          <p:cNvSpPr txBox="1"/>
          <p:nvPr/>
        </p:nvSpPr>
        <p:spPr>
          <a:xfrm>
            <a:off x="4687813" y="1804555"/>
            <a:ext cx="1355382" cy="248209"/>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SG" sz="1013" b="1" i="0" u="none" strike="noStrike" kern="1200" cap="none" spc="0" normalizeH="0" baseline="0" noProof="0">
                <a:ln>
                  <a:noFill/>
                </a:ln>
                <a:solidFill>
                  <a:srgbClr val="000000"/>
                </a:solidFill>
                <a:effectLst/>
                <a:uLnTx/>
                <a:uFillTx/>
                <a:latin typeface="Aptos" panose="02110004020202020204"/>
                <a:ea typeface="+mn-ea"/>
                <a:cs typeface="+mn-cs"/>
              </a:rPr>
              <a:t>Collaboration</a:t>
            </a:r>
          </a:p>
        </p:txBody>
      </p:sp>
      <p:sp>
        <p:nvSpPr>
          <p:cNvPr id="25" name="TextBox 7">
            <a:extLst>
              <a:ext uri="{FF2B5EF4-FFF2-40B4-BE49-F238E27FC236}">
                <a16:creationId xmlns:a16="http://schemas.microsoft.com/office/drawing/2014/main" id="{608D62EA-3FF8-D341-D4BB-E084A91A8E0A}"/>
              </a:ext>
            </a:extLst>
          </p:cNvPr>
          <p:cNvSpPr txBox="1"/>
          <p:nvPr/>
        </p:nvSpPr>
        <p:spPr>
          <a:xfrm>
            <a:off x="6907938" y="1640902"/>
            <a:ext cx="1402566" cy="248209"/>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SG" sz="1013" b="1" i="0" u="none" strike="noStrike" kern="1200" cap="none" spc="0" normalizeH="0" baseline="0" noProof="0">
                <a:ln>
                  <a:noFill/>
                </a:ln>
                <a:solidFill>
                  <a:srgbClr val="000000"/>
                </a:solidFill>
                <a:effectLst/>
                <a:uLnTx/>
                <a:uFillTx/>
                <a:latin typeface="Aptos" panose="02110004020202020204"/>
                <a:ea typeface="+mn-ea"/>
                <a:cs typeface="+mn-cs"/>
              </a:rPr>
              <a:t>Co-production</a:t>
            </a:r>
          </a:p>
        </p:txBody>
      </p:sp>
      <p:sp>
        <p:nvSpPr>
          <p:cNvPr id="26" name="TextBox 9">
            <a:extLst>
              <a:ext uri="{FF2B5EF4-FFF2-40B4-BE49-F238E27FC236}">
                <a16:creationId xmlns:a16="http://schemas.microsoft.com/office/drawing/2014/main" id="{4A43968C-2CF1-9E6C-7CDC-072688C9CF7C}"/>
              </a:ext>
            </a:extLst>
          </p:cNvPr>
          <p:cNvSpPr txBox="1"/>
          <p:nvPr/>
        </p:nvSpPr>
        <p:spPr>
          <a:xfrm>
            <a:off x="4094190" y="2107454"/>
            <a:ext cx="2193264" cy="2354491"/>
          </a:xfrm>
          <a:prstGeom prst="rect">
            <a:avLst/>
          </a:prstGeom>
          <a:noFill/>
          <a:ln>
            <a:solidFill>
              <a:srgbClr val="FF0000"/>
            </a:solidFill>
          </a:ln>
        </p:spPr>
        <p:txBody>
          <a:bodyPr wrap="square" lIns="91440" tIns="45720" rIns="91440" bIns="4572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050" b="0" i="0" u="none" strike="noStrike" kern="1200" cap="none" spc="0" normalizeH="0" baseline="0" noProof="0">
                <a:ln>
                  <a:noFill/>
                </a:ln>
                <a:solidFill>
                  <a:srgbClr val="000000"/>
                </a:solidFill>
                <a:effectLst/>
                <a:uLnTx/>
                <a:uFillTx/>
                <a:latin typeface="Aptos" panose="02110004020202020204"/>
                <a:ea typeface="+mn-ea"/>
                <a:cs typeface="+mn-cs"/>
              </a:rPr>
              <a:t>Involves working together with stakeholders, including patients, healthcare professionals, and managers, to develop solutions or make decisions through shared responsibility and mutual influence.</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050" b="0" i="0" u="none" strike="noStrike" kern="1200" cap="none" spc="0" normalizeH="0" baseline="0" noProof="0">
              <a:ln>
                <a:noFill/>
              </a:ln>
              <a:solidFill>
                <a:srgbClr val="000000"/>
              </a:solidFill>
              <a:effectLst/>
              <a:uLnTx/>
              <a:uFillTx/>
              <a:latin typeface="Aptos" panose="02110004020202020204"/>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050" b="1" i="0" u="none" strike="noStrike" kern="1200" cap="none" spc="0" normalizeH="0" baseline="0" noProof="0">
                <a:ln>
                  <a:noFill/>
                </a:ln>
                <a:solidFill>
                  <a:srgbClr val="000000"/>
                </a:solidFill>
                <a:effectLst/>
                <a:uLnTx/>
                <a:uFillTx/>
                <a:latin typeface="Aptos" panose="02110004020202020204"/>
                <a:ea typeface="+mn-ea"/>
                <a:cs typeface="+mn-cs"/>
              </a:rPr>
              <a:t>Two-way communication: </a:t>
            </a:r>
            <a:r>
              <a:rPr kumimoji="0" lang="en-SG" sz="1050" b="0" i="0" u="none" strike="noStrike" kern="1200" cap="none" spc="0" normalizeH="0" baseline="0" noProof="0">
                <a:ln>
                  <a:noFill/>
                </a:ln>
                <a:solidFill>
                  <a:srgbClr val="000000"/>
                </a:solidFill>
                <a:effectLst/>
                <a:uLnTx/>
                <a:uFillTx/>
                <a:latin typeface="Aptos" panose="02110004020202020204"/>
                <a:ea typeface="+mn-ea"/>
                <a:cs typeface="+mn-cs"/>
              </a:rPr>
              <a:t>Stakeholders actively engage in discussions and joint decision-making processes, where all parties have a say in shaping outcomes (eg. Workshops)</a:t>
            </a:r>
          </a:p>
        </p:txBody>
      </p:sp>
      <p:sp>
        <p:nvSpPr>
          <p:cNvPr id="27" name="TextBox 10">
            <a:extLst>
              <a:ext uri="{FF2B5EF4-FFF2-40B4-BE49-F238E27FC236}">
                <a16:creationId xmlns:a16="http://schemas.microsoft.com/office/drawing/2014/main" id="{3301B387-6233-308F-1F64-A765D3303E87}"/>
              </a:ext>
            </a:extLst>
          </p:cNvPr>
          <p:cNvSpPr txBox="1"/>
          <p:nvPr/>
        </p:nvSpPr>
        <p:spPr>
          <a:xfrm>
            <a:off x="6388466" y="1945872"/>
            <a:ext cx="2441510" cy="2516073"/>
          </a:xfrm>
          <a:prstGeom prst="rect">
            <a:avLst/>
          </a:prstGeom>
          <a:noFill/>
          <a:ln>
            <a:solidFill>
              <a:srgbClr val="FF0000"/>
            </a:solidFill>
          </a:ln>
        </p:spPr>
        <p:txBody>
          <a:bodyPr wrap="square" lIns="91440" tIns="45720" rIns="91440" bIns="4572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050" b="0" i="0" u="none" strike="noStrike" kern="1200" cap="none" spc="0" normalizeH="0" baseline="0" noProof="0">
                <a:ln>
                  <a:noFill/>
                </a:ln>
                <a:solidFill>
                  <a:srgbClr val="000000"/>
                </a:solidFill>
                <a:effectLst/>
                <a:uLnTx/>
                <a:uFillTx/>
                <a:latin typeface="Aptos" panose="02110004020202020204"/>
                <a:ea typeface="+mn-ea"/>
                <a:cs typeface="+mn-cs"/>
              </a:rPr>
              <a:t>More integrated approach where patients and the public are involved as equal partners in the design, delivery, and evaluation of services. It goes beyond consultation and collaboration by embedding stakeholders in the entire process.</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050" b="1" i="0" u="none" strike="noStrike" kern="1200" cap="none" spc="0" normalizeH="0" baseline="0" noProof="0">
              <a:ln>
                <a:noFill/>
              </a:ln>
              <a:solidFill>
                <a:srgbClr val="000000"/>
              </a:solidFill>
              <a:effectLst/>
              <a:uLnTx/>
              <a:uFillTx/>
              <a:latin typeface="Aptos" panose="02110004020202020204"/>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G" sz="1050" b="1" i="0" u="none" strike="noStrike" kern="1200" cap="none" spc="0" normalizeH="0" baseline="0" noProof="0">
              <a:ln>
                <a:noFill/>
              </a:ln>
              <a:solidFill>
                <a:srgbClr val="000000"/>
              </a:solidFill>
              <a:effectLst/>
              <a:uLnTx/>
              <a:uFillTx/>
              <a:latin typeface="Aptos" panose="02110004020202020204"/>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SG" sz="1050" b="1" i="0" u="none" strike="noStrike" kern="1200" cap="none" spc="0" normalizeH="0" baseline="0" noProof="0">
                <a:ln>
                  <a:noFill/>
                </a:ln>
                <a:solidFill>
                  <a:srgbClr val="000000"/>
                </a:solidFill>
                <a:effectLst/>
                <a:uLnTx/>
                <a:uFillTx/>
                <a:latin typeface="Aptos" panose="02110004020202020204"/>
                <a:ea typeface="+mn-ea"/>
                <a:cs typeface="+mn-cs"/>
              </a:rPr>
              <a:t>Shared decision-making from the outset, </a:t>
            </a:r>
            <a:r>
              <a:rPr kumimoji="0" lang="en-SG" sz="1050" b="0" i="0" u="none" strike="noStrike" kern="1200" cap="none" spc="0" normalizeH="0" baseline="0" noProof="0">
                <a:ln>
                  <a:noFill/>
                </a:ln>
                <a:solidFill>
                  <a:srgbClr val="000000"/>
                </a:solidFill>
                <a:effectLst/>
                <a:uLnTx/>
                <a:uFillTx/>
                <a:latin typeface="Aptos" panose="02110004020202020204"/>
                <a:ea typeface="+mn-ea"/>
                <a:cs typeface="+mn-cs"/>
              </a:rPr>
              <a:t>with stakeholders actively participating in all phases of service development (eg. deliberative events, and ongoing dialogue to facilitate meaningful engagement)</a:t>
            </a:r>
          </a:p>
        </p:txBody>
      </p:sp>
    </p:spTree>
    <p:extLst>
      <p:ext uri="{BB962C8B-B14F-4D97-AF65-F5344CB8AC3E}">
        <p14:creationId xmlns:p14="http://schemas.microsoft.com/office/powerpoint/2010/main" val="3605809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E5B25-AE8A-92A1-2508-84317BBABBA1}"/>
            </a:ext>
          </a:extLst>
        </p:cNvPr>
        <p:cNvGrpSpPr/>
        <p:nvPr/>
      </p:nvGrpSpPr>
      <p:grpSpPr>
        <a:xfrm>
          <a:off x="0" y="0"/>
          <a:ext cx="0" cy="0"/>
          <a:chOff x="0" y="0"/>
          <a:chExt cx="0" cy="0"/>
        </a:xfrm>
      </p:grpSpPr>
      <p:sp>
        <p:nvSpPr>
          <p:cNvPr id="2" name="Freeform 3">
            <a:extLst>
              <a:ext uri="{FF2B5EF4-FFF2-40B4-BE49-F238E27FC236}">
                <a16:creationId xmlns:a16="http://schemas.microsoft.com/office/drawing/2014/main" id="{1F6C56CC-51E5-0947-B9F9-4021CB5F1DE9}"/>
              </a:ext>
            </a:extLst>
          </p:cNvPr>
          <p:cNvSpPr/>
          <p:nvPr/>
        </p:nvSpPr>
        <p:spPr>
          <a:xfrm flipH="1">
            <a:off x="2806856" y="107267"/>
            <a:ext cx="989949" cy="842694"/>
          </a:xfrm>
          <a:custGeom>
            <a:avLst/>
            <a:gdLst/>
            <a:ahLst/>
            <a:cxnLst/>
            <a:rect l="l" t="t" r="r" b="b"/>
            <a:pathLst>
              <a:path w="1979897" h="1685387">
                <a:moveTo>
                  <a:pt x="1979897" y="0"/>
                </a:moveTo>
                <a:lnTo>
                  <a:pt x="0" y="0"/>
                </a:lnTo>
                <a:lnTo>
                  <a:pt x="0" y="1685387"/>
                </a:lnTo>
                <a:lnTo>
                  <a:pt x="1979897" y="1685387"/>
                </a:lnTo>
                <a:lnTo>
                  <a:pt x="1979897" y="0"/>
                </a:lnTo>
                <a:close/>
              </a:path>
            </a:pathLst>
          </a:custGeom>
          <a:blipFill>
            <a:blip>
              <a:extLst>
                <a:ext uri="{96DAC541-7B7A-43D3-8B79-37D633B846F1}">
                  <asvg:svgBlip xmlns:asvg="http://schemas.microsoft.com/office/drawing/2016/SVG/main" r:embed="rId2"/>
                </a:ext>
              </a:extLst>
            </a:blip>
            <a:stretch>
              <a:fillRect/>
            </a:stretch>
          </a:blipFill>
          <a:ln cap="sq">
            <a:noFill/>
            <a:prstDash val="solid"/>
            <a:miter/>
          </a:ln>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3" name="Freeform 4">
            <a:extLst>
              <a:ext uri="{FF2B5EF4-FFF2-40B4-BE49-F238E27FC236}">
                <a16:creationId xmlns:a16="http://schemas.microsoft.com/office/drawing/2014/main" id="{7D058004-A6BD-E335-3FAC-67EB2CD7D53E}"/>
              </a:ext>
            </a:extLst>
          </p:cNvPr>
          <p:cNvSpPr/>
          <p:nvPr/>
        </p:nvSpPr>
        <p:spPr>
          <a:xfrm>
            <a:off x="5231986" y="107267"/>
            <a:ext cx="989949" cy="842694"/>
          </a:xfrm>
          <a:custGeom>
            <a:avLst/>
            <a:gdLst/>
            <a:ahLst/>
            <a:cxnLst/>
            <a:rect l="l" t="t" r="r" b="b"/>
            <a:pathLst>
              <a:path w="1979897" h="1685387">
                <a:moveTo>
                  <a:pt x="0" y="0"/>
                </a:moveTo>
                <a:lnTo>
                  <a:pt x="1979896" y="0"/>
                </a:lnTo>
                <a:lnTo>
                  <a:pt x="1979896" y="1685387"/>
                </a:lnTo>
                <a:lnTo>
                  <a:pt x="0" y="1685387"/>
                </a:lnTo>
                <a:lnTo>
                  <a:pt x="0" y="0"/>
                </a:lnTo>
                <a:close/>
              </a:path>
            </a:pathLst>
          </a:custGeom>
          <a:blipFill>
            <a:blip>
              <a:extLst>
                <a:ext uri="{96DAC541-7B7A-43D3-8B79-37D633B846F1}">
                  <asvg:svgBlip xmlns:asvg="http://schemas.microsoft.com/office/drawing/2016/SVG/main" r:embed="rId2"/>
                </a:ext>
              </a:extLst>
            </a:blip>
            <a:stretch>
              <a:fillRect/>
            </a:stretch>
          </a:blipFill>
          <a:ln cap="sq">
            <a:noFill/>
            <a:prstDash val="solid"/>
            <a:miter/>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4" name="Freeform 5">
            <a:extLst>
              <a:ext uri="{FF2B5EF4-FFF2-40B4-BE49-F238E27FC236}">
                <a16:creationId xmlns:a16="http://schemas.microsoft.com/office/drawing/2014/main" id="{836BFB01-6B5F-DEC3-4348-C8F61DF192D1}"/>
              </a:ext>
            </a:extLst>
          </p:cNvPr>
          <p:cNvSpPr/>
          <p:nvPr/>
        </p:nvSpPr>
        <p:spPr>
          <a:xfrm flipH="1">
            <a:off x="2289892" y="996134"/>
            <a:ext cx="989949" cy="842694"/>
          </a:xfrm>
          <a:custGeom>
            <a:avLst/>
            <a:gdLst/>
            <a:ahLst/>
            <a:cxnLst/>
            <a:rect l="l" t="t" r="r" b="b"/>
            <a:pathLst>
              <a:path w="1979897" h="1685387">
                <a:moveTo>
                  <a:pt x="1979897" y="0"/>
                </a:moveTo>
                <a:lnTo>
                  <a:pt x="0" y="0"/>
                </a:lnTo>
                <a:lnTo>
                  <a:pt x="0" y="1685388"/>
                </a:lnTo>
                <a:lnTo>
                  <a:pt x="1979897" y="1685388"/>
                </a:lnTo>
                <a:lnTo>
                  <a:pt x="1979897"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5" name="Freeform 7">
            <a:extLst>
              <a:ext uri="{FF2B5EF4-FFF2-40B4-BE49-F238E27FC236}">
                <a16:creationId xmlns:a16="http://schemas.microsoft.com/office/drawing/2014/main" id="{2C7AF05E-6CF4-68A9-D011-F3F347E6697F}"/>
              </a:ext>
            </a:extLst>
          </p:cNvPr>
          <p:cNvSpPr/>
          <p:nvPr/>
        </p:nvSpPr>
        <p:spPr>
          <a:xfrm>
            <a:off x="5771631" y="996134"/>
            <a:ext cx="989949" cy="842694"/>
          </a:xfrm>
          <a:custGeom>
            <a:avLst/>
            <a:gdLst/>
            <a:ahLst/>
            <a:cxnLst/>
            <a:rect l="l" t="t" r="r" b="b"/>
            <a:pathLst>
              <a:path w="1979897" h="1685387">
                <a:moveTo>
                  <a:pt x="0" y="0"/>
                </a:moveTo>
                <a:lnTo>
                  <a:pt x="1979897" y="0"/>
                </a:lnTo>
                <a:lnTo>
                  <a:pt x="1979897" y="1685388"/>
                </a:lnTo>
                <a:lnTo>
                  <a:pt x="0" y="1685388"/>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6" name="Freeform 8">
            <a:extLst>
              <a:ext uri="{FF2B5EF4-FFF2-40B4-BE49-F238E27FC236}">
                <a16:creationId xmlns:a16="http://schemas.microsoft.com/office/drawing/2014/main" id="{61A5E545-D642-D379-27EA-4CCFCC186990}"/>
              </a:ext>
            </a:extLst>
          </p:cNvPr>
          <p:cNvSpPr/>
          <p:nvPr/>
        </p:nvSpPr>
        <p:spPr>
          <a:xfrm flipH="1">
            <a:off x="2036481" y="1886453"/>
            <a:ext cx="989949" cy="842694"/>
          </a:xfrm>
          <a:custGeom>
            <a:avLst/>
            <a:gdLst/>
            <a:ahLst/>
            <a:cxnLst/>
            <a:rect l="l" t="t" r="r" b="b"/>
            <a:pathLst>
              <a:path w="1979897" h="1685387">
                <a:moveTo>
                  <a:pt x="1979897" y="0"/>
                </a:moveTo>
                <a:lnTo>
                  <a:pt x="0" y="0"/>
                </a:lnTo>
                <a:lnTo>
                  <a:pt x="0" y="1685387"/>
                </a:lnTo>
                <a:lnTo>
                  <a:pt x="1979897" y="1685387"/>
                </a:lnTo>
                <a:lnTo>
                  <a:pt x="1979897" y="0"/>
                </a:lnTo>
                <a:close/>
              </a:path>
            </a:pathLst>
          </a:custGeom>
          <a:blipFill>
            <a:blip>
              <a:extLst>
                <a:ext uri="{96DAC541-7B7A-43D3-8B79-37D633B846F1}">
                  <asvg:svgBlip xmlns:asvg="http://schemas.microsoft.com/office/drawing/2016/SVG/main" r:embed="rId2"/>
                </a:ext>
              </a:extLst>
            </a:blip>
            <a:stretch>
              <a:fillRect/>
            </a:stretch>
          </a:blipFill>
          <a:ln cap="sq">
            <a:noFill/>
            <a:prstDash val="solid"/>
            <a:miter/>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7" name="Freeform 9">
            <a:extLst>
              <a:ext uri="{FF2B5EF4-FFF2-40B4-BE49-F238E27FC236}">
                <a16:creationId xmlns:a16="http://schemas.microsoft.com/office/drawing/2014/main" id="{A43A4B53-1546-0205-FBE1-A8CA7CEB2EAC}"/>
              </a:ext>
            </a:extLst>
          </p:cNvPr>
          <p:cNvSpPr/>
          <p:nvPr/>
        </p:nvSpPr>
        <p:spPr>
          <a:xfrm>
            <a:off x="6069975" y="1886453"/>
            <a:ext cx="989949" cy="842694"/>
          </a:xfrm>
          <a:custGeom>
            <a:avLst/>
            <a:gdLst/>
            <a:ahLst/>
            <a:cxnLst/>
            <a:rect l="l" t="t" r="r" b="b"/>
            <a:pathLst>
              <a:path w="1979897" h="1685387">
                <a:moveTo>
                  <a:pt x="0" y="0"/>
                </a:moveTo>
                <a:lnTo>
                  <a:pt x="1979897" y="0"/>
                </a:lnTo>
                <a:lnTo>
                  <a:pt x="1979897" y="1685387"/>
                </a:lnTo>
                <a:lnTo>
                  <a:pt x="0" y="1685387"/>
                </a:lnTo>
                <a:lnTo>
                  <a:pt x="0" y="0"/>
                </a:lnTo>
                <a:close/>
              </a:path>
            </a:pathLst>
          </a:custGeom>
          <a:blipFill>
            <a:blip>
              <a:extLst>
                <a:ext uri="{96DAC541-7B7A-43D3-8B79-37D633B846F1}">
                  <asvg:svgBlip xmlns:asvg="http://schemas.microsoft.com/office/drawing/2016/SVG/main" r:embed="rId2"/>
                </a:ext>
              </a:extLst>
            </a:blip>
            <a:stretch>
              <a:fillRect/>
            </a:stretch>
          </a:blipFill>
          <a:ln cap="sq">
            <a:noFill/>
            <a:prstDash val="solid"/>
            <a:miter/>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8" name="Freeform 10">
            <a:extLst>
              <a:ext uri="{FF2B5EF4-FFF2-40B4-BE49-F238E27FC236}">
                <a16:creationId xmlns:a16="http://schemas.microsoft.com/office/drawing/2014/main" id="{CA31FA3A-6E21-3213-8B7B-815C99F37B6E}"/>
              </a:ext>
            </a:extLst>
          </p:cNvPr>
          <p:cNvSpPr/>
          <p:nvPr/>
        </p:nvSpPr>
        <p:spPr>
          <a:xfrm flipH="1">
            <a:off x="2311882" y="2781529"/>
            <a:ext cx="989949" cy="842694"/>
          </a:xfrm>
          <a:custGeom>
            <a:avLst/>
            <a:gdLst/>
            <a:ahLst/>
            <a:cxnLst/>
            <a:rect l="l" t="t" r="r" b="b"/>
            <a:pathLst>
              <a:path w="1979897" h="1685387">
                <a:moveTo>
                  <a:pt x="1979897" y="0"/>
                </a:moveTo>
                <a:lnTo>
                  <a:pt x="0" y="0"/>
                </a:lnTo>
                <a:lnTo>
                  <a:pt x="0" y="1685387"/>
                </a:lnTo>
                <a:lnTo>
                  <a:pt x="1979897" y="1685387"/>
                </a:lnTo>
                <a:lnTo>
                  <a:pt x="1979897"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9" name="Freeform 11">
            <a:extLst>
              <a:ext uri="{FF2B5EF4-FFF2-40B4-BE49-F238E27FC236}">
                <a16:creationId xmlns:a16="http://schemas.microsoft.com/office/drawing/2014/main" id="{390407DB-2DB9-D72D-BCCD-F32644A39B73}"/>
              </a:ext>
            </a:extLst>
          </p:cNvPr>
          <p:cNvSpPr/>
          <p:nvPr/>
        </p:nvSpPr>
        <p:spPr>
          <a:xfrm>
            <a:off x="5774352" y="2781529"/>
            <a:ext cx="989949" cy="842694"/>
          </a:xfrm>
          <a:custGeom>
            <a:avLst/>
            <a:gdLst/>
            <a:ahLst/>
            <a:cxnLst/>
            <a:rect l="l" t="t" r="r" b="b"/>
            <a:pathLst>
              <a:path w="1979897" h="1685387">
                <a:moveTo>
                  <a:pt x="0" y="0"/>
                </a:moveTo>
                <a:lnTo>
                  <a:pt x="1979897" y="0"/>
                </a:lnTo>
                <a:lnTo>
                  <a:pt x="1979897" y="1685387"/>
                </a:lnTo>
                <a:lnTo>
                  <a:pt x="0" y="1685387"/>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10" name="Freeform 12">
            <a:extLst>
              <a:ext uri="{FF2B5EF4-FFF2-40B4-BE49-F238E27FC236}">
                <a16:creationId xmlns:a16="http://schemas.microsoft.com/office/drawing/2014/main" id="{F179119B-4C92-1399-B619-76DDE141C892}"/>
              </a:ext>
            </a:extLst>
          </p:cNvPr>
          <p:cNvSpPr/>
          <p:nvPr/>
        </p:nvSpPr>
        <p:spPr>
          <a:xfrm flipH="1">
            <a:off x="2876706" y="3670675"/>
            <a:ext cx="989949" cy="842694"/>
          </a:xfrm>
          <a:custGeom>
            <a:avLst/>
            <a:gdLst/>
            <a:ahLst/>
            <a:cxnLst/>
            <a:rect l="l" t="t" r="r" b="b"/>
            <a:pathLst>
              <a:path w="1979897" h="1685387">
                <a:moveTo>
                  <a:pt x="1979896" y="0"/>
                </a:moveTo>
                <a:lnTo>
                  <a:pt x="0" y="0"/>
                </a:lnTo>
                <a:lnTo>
                  <a:pt x="0" y="1685387"/>
                </a:lnTo>
                <a:lnTo>
                  <a:pt x="1979896" y="1685387"/>
                </a:lnTo>
                <a:lnTo>
                  <a:pt x="1979896" y="0"/>
                </a:lnTo>
                <a:close/>
              </a:path>
            </a:pathLst>
          </a:custGeom>
          <a:blipFill>
            <a:blip>
              <a:extLst>
                <a:ext uri="{96DAC541-7B7A-43D3-8B79-37D633B846F1}">
                  <asvg:svgBlip xmlns:asvg="http://schemas.microsoft.com/office/drawing/2016/SVG/main" r:embed="rId2"/>
                </a:ext>
              </a:extLst>
            </a:blip>
            <a:stretch>
              <a:fillRect/>
            </a:stretch>
          </a:blipFill>
          <a:ln cap="sq">
            <a:noFill/>
            <a:prstDash val="solid"/>
            <a:miter/>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11" name="Freeform 13">
            <a:extLst>
              <a:ext uri="{FF2B5EF4-FFF2-40B4-BE49-F238E27FC236}">
                <a16:creationId xmlns:a16="http://schemas.microsoft.com/office/drawing/2014/main" id="{18CC6E62-C1EA-FD82-74A2-0087E94AFE32}"/>
              </a:ext>
            </a:extLst>
          </p:cNvPr>
          <p:cNvSpPr/>
          <p:nvPr/>
        </p:nvSpPr>
        <p:spPr>
          <a:xfrm>
            <a:off x="5279378" y="3670675"/>
            <a:ext cx="989949" cy="842694"/>
          </a:xfrm>
          <a:custGeom>
            <a:avLst/>
            <a:gdLst/>
            <a:ahLst/>
            <a:cxnLst/>
            <a:rect l="l" t="t" r="r" b="b"/>
            <a:pathLst>
              <a:path w="1979897" h="1685387">
                <a:moveTo>
                  <a:pt x="0" y="0"/>
                </a:moveTo>
                <a:lnTo>
                  <a:pt x="1979896" y="0"/>
                </a:lnTo>
                <a:lnTo>
                  <a:pt x="1979896" y="1685387"/>
                </a:lnTo>
                <a:lnTo>
                  <a:pt x="0" y="1685387"/>
                </a:lnTo>
                <a:lnTo>
                  <a:pt x="0" y="0"/>
                </a:lnTo>
                <a:close/>
              </a:path>
            </a:pathLst>
          </a:custGeom>
          <a:blipFill>
            <a:blip>
              <a:extLst>
                <a:ext uri="{96DAC541-7B7A-43D3-8B79-37D633B846F1}">
                  <asvg:svgBlip xmlns:asvg="http://schemas.microsoft.com/office/drawing/2016/SVG/main" r:embed="rId2"/>
                </a:ext>
              </a:extLst>
            </a:blip>
            <a:stretch>
              <a:fillRect/>
            </a:stretch>
          </a:blipFill>
          <a:ln cap="sq">
            <a:noFill/>
            <a:prstDash val="solid"/>
            <a:miter/>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12" name="Freeform 14">
            <a:extLst>
              <a:ext uri="{FF2B5EF4-FFF2-40B4-BE49-F238E27FC236}">
                <a16:creationId xmlns:a16="http://schemas.microsoft.com/office/drawing/2014/main" id="{EBEFC449-3146-B116-0E86-A8B192A7DA80}"/>
              </a:ext>
            </a:extLst>
          </p:cNvPr>
          <p:cNvSpPr/>
          <p:nvPr/>
        </p:nvSpPr>
        <p:spPr>
          <a:xfrm>
            <a:off x="3242008" y="361586"/>
            <a:ext cx="334753" cy="334056"/>
          </a:xfrm>
          <a:custGeom>
            <a:avLst/>
            <a:gdLst/>
            <a:ahLst/>
            <a:cxnLst/>
            <a:rect l="l" t="t" r="r" b="b"/>
            <a:pathLst>
              <a:path w="669506" h="668111">
                <a:moveTo>
                  <a:pt x="0" y="0"/>
                </a:moveTo>
                <a:lnTo>
                  <a:pt x="669506" y="0"/>
                </a:lnTo>
                <a:lnTo>
                  <a:pt x="669506" y="668111"/>
                </a:lnTo>
                <a:lnTo>
                  <a:pt x="0" y="66811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13" name="Freeform 15">
            <a:extLst>
              <a:ext uri="{FF2B5EF4-FFF2-40B4-BE49-F238E27FC236}">
                <a16:creationId xmlns:a16="http://schemas.microsoft.com/office/drawing/2014/main" id="{2183EB4F-AC84-C63C-158B-56B584AAD79D}"/>
              </a:ext>
            </a:extLst>
          </p:cNvPr>
          <p:cNvSpPr/>
          <p:nvPr/>
        </p:nvSpPr>
        <p:spPr>
          <a:xfrm>
            <a:off x="6086166" y="1255029"/>
            <a:ext cx="246115" cy="324904"/>
          </a:xfrm>
          <a:custGeom>
            <a:avLst/>
            <a:gdLst/>
            <a:ahLst/>
            <a:cxnLst/>
            <a:rect l="l" t="t" r="r" b="b"/>
            <a:pathLst>
              <a:path w="492229" h="649807">
                <a:moveTo>
                  <a:pt x="0" y="0"/>
                </a:moveTo>
                <a:lnTo>
                  <a:pt x="492228" y="0"/>
                </a:lnTo>
                <a:lnTo>
                  <a:pt x="492228" y="649808"/>
                </a:lnTo>
                <a:lnTo>
                  <a:pt x="0" y="6498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14" name="Freeform 16">
            <a:extLst>
              <a:ext uri="{FF2B5EF4-FFF2-40B4-BE49-F238E27FC236}">
                <a16:creationId xmlns:a16="http://schemas.microsoft.com/office/drawing/2014/main" id="{ADAB7E46-9036-D2D6-6371-AB94664E7E3D}"/>
              </a:ext>
            </a:extLst>
          </p:cNvPr>
          <p:cNvSpPr/>
          <p:nvPr/>
        </p:nvSpPr>
        <p:spPr>
          <a:xfrm>
            <a:off x="6029767" y="3023419"/>
            <a:ext cx="358913" cy="358913"/>
          </a:xfrm>
          <a:custGeom>
            <a:avLst/>
            <a:gdLst/>
            <a:ahLst/>
            <a:cxnLst/>
            <a:rect l="l" t="t" r="r" b="b"/>
            <a:pathLst>
              <a:path w="717825" h="717825">
                <a:moveTo>
                  <a:pt x="0" y="0"/>
                </a:moveTo>
                <a:lnTo>
                  <a:pt x="717825" y="0"/>
                </a:lnTo>
                <a:lnTo>
                  <a:pt x="717825" y="717825"/>
                </a:lnTo>
                <a:lnTo>
                  <a:pt x="0" y="71782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15" name="Freeform 21">
            <a:extLst>
              <a:ext uri="{FF2B5EF4-FFF2-40B4-BE49-F238E27FC236}">
                <a16:creationId xmlns:a16="http://schemas.microsoft.com/office/drawing/2014/main" id="{D431B56D-C9EC-2C56-96D1-82125B6DCFF1}"/>
              </a:ext>
            </a:extLst>
          </p:cNvPr>
          <p:cNvSpPr/>
          <p:nvPr/>
        </p:nvSpPr>
        <p:spPr>
          <a:xfrm>
            <a:off x="3242008" y="3940890"/>
            <a:ext cx="315809" cy="315809"/>
          </a:xfrm>
          <a:custGeom>
            <a:avLst/>
            <a:gdLst/>
            <a:ahLst/>
            <a:cxnLst/>
            <a:rect l="l" t="t" r="r" b="b"/>
            <a:pathLst>
              <a:path w="631617" h="631617">
                <a:moveTo>
                  <a:pt x="0" y="0"/>
                </a:moveTo>
                <a:lnTo>
                  <a:pt x="631618" y="0"/>
                </a:lnTo>
                <a:lnTo>
                  <a:pt x="631618" y="631618"/>
                </a:lnTo>
                <a:lnTo>
                  <a:pt x="0" y="63161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16" name="TextBox 32">
            <a:extLst>
              <a:ext uri="{FF2B5EF4-FFF2-40B4-BE49-F238E27FC236}">
                <a16:creationId xmlns:a16="http://schemas.microsoft.com/office/drawing/2014/main" id="{ECF374BA-6AEB-7247-3ABD-C3553E99B299}"/>
              </a:ext>
            </a:extLst>
          </p:cNvPr>
          <p:cNvSpPr txBox="1"/>
          <p:nvPr/>
        </p:nvSpPr>
        <p:spPr>
          <a:xfrm>
            <a:off x="1037059" y="304137"/>
            <a:ext cx="1714078" cy="359073"/>
          </a:xfrm>
          <a:prstGeom prst="rect">
            <a:avLst/>
          </a:prstGeom>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4AD"/>
                </a:solidFill>
                <a:effectLst/>
                <a:uLnTx/>
                <a:uFillTx/>
                <a:latin typeface="Aptos"/>
                <a:ea typeface="Canva Sans Bold"/>
                <a:cs typeface="Canva Sans Bold"/>
                <a:sym typeface="Canva Sans Bold"/>
              </a:rPr>
              <a:t>Develop research questions and priorities</a:t>
            </a:r>
            <a:endParaRPr lang="en-US" sz="1200" b="1" i="0" u="none" strike="noStrike" kern="1200" cap="none" spc="0" normalizeH="0" baseline="0" noProof="0" dirty="0">
              <a:ln>
                <a:noFill/>
              </a:ln>
              <a:solidFill>
                <a:srgbClr val="0044AD"/>
              </a:solidFill>
              <a:effectLst/>
              <a:uLnTx/>
              <a:uFillTx/>
              <a:latin typeface="Aptos"/>
              <a:ea typeface="Canva Sans Bold"/>
              <a:cs typeface="Canva Sans Bold"/>
            </a:endParaRPr>
          </a:p>
        </p:txBody>
      </p:sp>
      <p:sp>
        <p:nvSpPr>
          <p:cNvPr id="17" name="TextBox 33">
            <a:extLst>
              <a:ext uri="{FF2B5EF4-FFF2-40B4-BE49-F238E27FC236}">
                <a16:creationId xmlns:a16="http://schemas.microsoft.com/office/drawing/2014/main" id="{8D36FBF1-0F88-79BC-B0CA-24960C0062F6}"/>
              </a:ext>
            </a:extLst>
          </p:cNvPr>
          <p:cNvSpPr txBox="1"/>
          <p:nvPr/>
        </p:nvSpPr>
        <p:spPr>
          <a:xfrm>
            <a:off x="6225744" y="174597"/>
            <a:ext cx="1485478" cy="359073"/>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4AD"/>
                </a:solidFill>
                <a:effectLst/>
                <a:uLnTx/>
                <a:uFillTx/>
                <a:latin typeface="Aptos"/>
                <a:ea typeface="Canva Sans Bold"/>
                <a:cs typeface="Canva Sans Bold"/>
                <a:sym typeface="Canva Sans Bold"/>
              </a:rPr>
              <a:t>Collaborator for research projects</a:t>
            </a:r>
            <a:endParaRPr lang="en-US" sz="1200" b="1" i="0" u="none" strike="noStrike" kern="1200" cap="none" spc="0" normalizeH="0" baseline="0" noProof="0" dirty="0">
              <a:ln>
                <a:noFill/>
              </a:ln>
              <a:solidFill>
                <a:srgbClr val="0044AD"/>
              </a:solidFill>
              <a:effectLst/>
              <a:uLnTx/>
              <a:uFillTx/>
              <a:latin typeface="Aptos"/>
              <a:ea typeface="Canva Sans Bold"/>
              <a:cs typeface="Canva Sans Bold"/>
            </a:endParaRPr>
          </a:p>
        </p:txBody>
      </p:sp>
      <p:sp>
        <p:nvSpPr>
          <p:cNvPr id="28" name="TextBox 34">
            <a:extLst>
              <a:ext uri="{FF2B5EF4-FFF2-40B4-BE49-F238E27FC236}">
                <a16:creationId xmlns:a16="http://schemas.microsoft.com/office/drawing/2014/main" id="{F982B007-F2B6-C9AC-4A0D-28DF4AC102DF}"/>
              </a:ext>
            </a:extLst>
          </p:cNvPr>
          <p:cNvSpPr txBox="1"/>
          <p:nvPr/>
        </p:nvSpPr>
        <p:spPr>
          <a:xfrm>
            <a:off x="6313114" y="3107207"/>
            <a:ext cx="1959034" cy="179536"/>
          </a:xfrm>
          <a:prstGeom prst="rect">
            <a:avLst/>
          </a:prstGeom>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4AD"/>
                </a:solidFill>
                <a:effectLst/>
                <a:uLnTx/>
                <a:uFillTx/>
                <a:latin typeface="Aptos"/>
                <a:ea typeface="Canva Sans Bold"/>
                <a:cs typeface="Canva Sans Bold"/>
                <a:sym typeface="Canva Sans Bold"/>
              </a:rPr>
              <a:t>Co-researcher </a:t>
            </a:r>
            <a:endParaRPr lang="en-US" sz="1000" b="1" i="0" u="none" strike="noStrike" kern="1200" cap="none" spc="0" normalizeH="0" baseline="0" noProof="0" dirty="0">
              <a:ln>
                <a:noFill/>
              </a:ln>
              <a:solidFill>
                <a:srgbClr val="0044AD"/>
              </a:solidFill>
              <a:effectLst/>
              <a:uLnTx/>
              <a:uFillTx/>
              <a:latin typeface="Aptos"/>
              <a:ea typeface="Canva Sans Bold"/>
              <a:cs typeface="Canva Sans Bold"/>
            </a:endParaRPr>
          </a:p>
        </p:txBody>
      </p:sp>
      <p:sp>
        <p:nvSpPr>
          <p:cNvPr id="29" name="TextBox 45">
            <a:extLst>
              <a:ext uri="{FF2B5EF4-FFF2-40B4-BE49-F238E27FC236}">
                <a16:creationId xmlns:a16="http://schemas.microsoft.com/office/drawing/2014/main" id="{171BDE51-123B-EADB-7D41-2DFDEE557F4C}"/>
              </a:ext>
            </a:extLst>
          </p:cNvPr>
          <p:cNvSpPr txBox="1"/>
          <p:nvPr/>
        </p:nvSpPr>
        <p:spPr>
          <a:xfrm>
            <a:off x="741503" y="1009226"/>
            <a:ext cx="1485478" cy="359073"/>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4AD"/>
                </a:solidFill>
                <a:effectLst/>
                <a:uLnTx/>
                <a:uFillTx/>
                <a:latin typeface="Aptos"/>
                <a:ea typeface="Canva Sans Bold"/>
                <a:cs typeface="Canva Sans Bold"/>
                <a:sym typeface="Canva Sans Bold"/>
              </a:rPr>
              <a:t>Involvement in study design</a:t>
            </a:r>
            <a:endParaRPr lang="en-US" sz="1200" b="1" i="0" u="none" strike="noStrike" kern="1200" cap="none" spc="0" normalizeH="0" baseline="0" noProof="0" dirty="0">
              <a:ln>
                <a:noFill/>
              </a:ln>
              <a:solidFill>
                <a:srgbClr val="0044AD"/>
              </a:solidFill>
              <a:effectLst/>
              <a:uLnTx/>
              <a:uFillTx/>
              <a:latin typeface="Aptos"/>
              <a:ea typeface="Canva Sans Bold"/>
              <a:cs typeface="Canva Sans Bold"/>
            </a:endParaRPr>
          </a:p>
        </p:txBody>
      </p:sp>
      <p:sp>
        <p:nvSpPr>
          <p:cNvPr id="30" name="TextBox 46">
            <a:extLst>
              <a:ext uri="{FF2B5EF4-FFF2-40B4-BE49-F238E27FC236}">
                <a16:creationId xmlns:a16="http://schemas.microsoft.com/office/drawing/2014/main" id="{BCB3876C-A1E9-EE80-45F9-0D9688539BF3}"/>
              </a:ext>
            </a:extLst>
          </p:cNvPr>
          <p:cNvSpPr txBox="1"/>
          <p:nvPr/>
        </p:nvSpPr>
        <p:spPr>
          <a:xfrm>
            <a:off x="455753" y="1898650"/>
            <a:ext cx="1485478" cy="359073"/>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4AD"/>
                </a:solidFill>
                <a:effectLst/>
                <a:uLnTx/>
                <a:uFillTx/>
                <a:latin typeface="Aptos"/>
                <a:ea typeface="Canva Sans Bold"/>
                <a:cs typeface="Canva Sans Bold"/>
                <a:sym typeface="Canva Sans Bold"/>
              </a:rPr>
              <a:t>Review of research proposal</a:t>
            </a:r>
            <a:endParaRPr lang="en-US" sz="1200" b="1" i="0" u="none" strike="noStrike" kern="1200" cap="none" spc="0" normalizeH="0" baseline="0" noProof="0" dirty="0">
              <a:ln>
                <a:noFill/>
              </a:ln>
              <a:solidFill>
                <a:srgbClr val="0044AD"/>
              </a:solidFill>
              <a:effectLst/>
              <a:uLnTx/>
              <a:uFillTx/>
              <a:latin typeface="Aptos"/>
              <a:ea typeface="Canva Sans Bold"/>
              <a:cs typeface="Canva Sans Bold"/>
            </a:endParaRPr>
          </a:p>
        </p:txBody>
      </p:sp>
      <p:sp>
        <p:nvSpPr>
          <p:cNvPr id="31" name="TextBox 47">
            <a:extLst>
              <a:ext uri="{FF2B5EF4-FFF2-40B4-BE49-F238E27FC236}">
                <a16:creationId xmlns:a16="http://schemas.microsoft.com/office/drawing/2014/main" id="{9318C312-0BD8-250B-7D07-E83FBD51728F}"/>
              </a:ext>
            </a:extLst>
          </p:cNvPr>
          <p:cNvSpPr txBox="1"/>
          <p:nvPr/>
        </p:nvSpPr>
        <p:spPr>
          <a:xfrm>
            <a:off x="7266092" y="2157730"/>
            <a:ext cx="1076242" cy="359073"/>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4AD"/>
                </a:solidFill>
                <a:effectLst/>
                <a:uLnTx/>
                <a:uFillTx/>
                <a:latin typeface="Aptos"/>
                <a:ea typeface="Canva Sans Bold"/>
                <a:cs typeface="Canva Sans Bold"/>
                <a:sym typeface="Canva Sans Bold"/>
              </a:rPr>
              <a:t>Co-author for journal article</a:t>
            </a:r>
            <a:endParaRPr lang="en-US" sz="1200" b="1" i="0" u="none" strike="noStrike" kern="1200" cap="none" spc="0" normalizeH="0" baseline="0" noProof="0" dirty="0">
              <a:ln>
                <a:noFill/>
              </a:ln>
              <a:solidFill>
                <a:srgbClr val="0044AD"/>
              </a:solidFill>
              <a:effectLst/>
              <a:uLnTx/>
              <a:uFillTx/>
              <a:latin typeface="Aptos"/>
              <a:ea typeface="Canva Sans Bold"/>
              <a:cs typeface="Canva Sans Bold"/>
            </a:endParaRPr>
          </a:p>
        </p:txBody>
      </p:sp>
      <p:sp>
        <p:nvSpPr>
          <p:cNvPr id="32" name="TextBox 54">
            <a:extLst>
              <a:ext uri="{FF2B5EF4-FFF2-40B4-BE49-F238E27FC236}">
                <a16:creationId xmlns:a16="http://schemas.microsoft.com/office/drawing/2014/main" id="{785B1D2C-C11A-5943-E343-3AC97BBBC414}"/>
              </a:ext>
            </a:extLst>
          </p:cNvPr>
          <p:cNvSpPr txBox="1"/>
          <p:nvPr/>
        </p:nvSpPr>
        <p:spPr>
          <a:xfrm>
            <a:off x="741503" y="2788075"/>
            <a:ext cx="1485478" cy="538609"/>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4AD"/>
                </a:solidFill>
                <a:effectLst/>
                <a:uLnTx/>
                <a:uFillTx/>
                <a:latin typeface="Aptos"/>
                <a:ea typeface="Canva Sans Bold"/>
                <a:cs typeface="Canva Sans Bold"/>
                <a:sym typeface="Canva Sans Bold"/>
              </a:rPr>
              <a:t>Review of patient-facing materials for research</a:t>
            </a:r>
            <a:endParaRPr lang="en-US" sz="1200" b="1" i="0" u="none" strike="noStrike" kern="1200" cap="none" spc="0" normalizeH="0" baseline="0" noProof="0" dirty="0">
              <a:ln>
                <a:noFill/>
              </a:ln>
              <a:solidFill>
                <a:srgbClr val="0044AD"/>
              </a:solidFill>
              <a:effectLst/>
              <a:uLnTx/>
              <a:uFillTx/>
              <a:latin typeface="Aptos"/>
              <a:ea typeface="Canva Sans Bold"/>
              <a:cs typeface="Canva Sans Bold"/>
            </a:endParaRPr>
          </a:p>
        </p:txBody>
      </p:sp>
      <p:sp>
        <p:nvSpPr>
          <p:cNvPr id="33" name="TextBox 55">
            <a:extLst>
              <a:ext uri="{FF2B5EF4-FFF2-40B4-BE49-F238E27FC236}">
                <a16:creationId xmlns:a16="http://schemas.microsoft.com/office/drawing/2014/main" id="{D7C969C0-70F2-2179-5F1E-249E2FFD2EC8}"/>
              </a:ext>
            </a:extLst>
          </p:cNvPr>
          <p:cNvSpPr txBox="1"/>
          <p:nvPr/>
        </p:nvSpPr>
        <p:spPr>
          <a:xfrm>
            <a:off x="6565273" y="930744"/>
            <a:ext cx="1966340" cy="538609"/>
          </a:xfrm>
          <a:prstGeom prst="rect">
            <a:avLst/>
          </a:prstGeom>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4AD"/>
                </a:solidFill>
                <a:effectLst/>
                <a:uLnTx/>
                <a:uFillTx/>
                <a:latin typeface="Aptos"/>
                <a:ea typeface="Canva Sans Bold"/>
                <a:cs typeface="Canva Sans Bold"/>
                <a:sym typeface="Canva Sans Bold"/>
              </a:rPr>
              <a:t>Member of Patient Advisory Groups for research and clinical trials</a:t>
            </a:r>
            <a:endParaRPr lang="en-US" sz="1200" b="1" i="0" u="none" strike="noStrike" kern="1200" cap="none" spc="0" normalizeH="0" baseline="0" noProof="0" dirty="0">
              <a:ln>
                <a:noFill/>
              </a:ln>
              <a:solidFill>
                <a:srgbClr val="0044AD"/>
              </a:solidFill>
              <a:effectLst/>
              <a:uLnTx/>
              <a:uFillTx/>
              <a:latin typeface="Aptos"/>
              <a:ea typeface="Canva Sans Bold"/>
              <a:cs typeface="Canva Sans Bold"/>
            </a:endParaRPr>
          </a:p>
        </p:txBody>
      </p:sp>
      <p:sp>
        <p:nvSpPr>
          <p:cNvPr id="34" name="TextBox 58">
            <a:extLst>
              <a:ext uri="{FF2B5EF4-FFF2-40B4-BE49-F238E27FC236}">
                <a16:creationId xmlns:a16="http://schemas.microsoft.com/office/drawing/2014/main" id="{5BBFE1F2-1899-F300-FAC2-4EAB37BC89DB}"/>
              </a:ext>
            </a:extLst>
          </p:cNvPr>
          <p:cNvSpPr txBox="1"/>
          <p:nvPr/>
        </p:nvSpPr>
        <p:spPr>
          <a:xfrm>
            <a:off x="1144102" y="3721768"/>
            <a:ext cx="1639692" cy="538609"/>
          </a:xfrm>
          <a:prstGeom prst="rect">
            <a:avLst/>
          </a:prstGeom>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4AD"/>
                </a:solidFill>
                <a:effectLst/>
                <a:uLnTx/>
                <a:uFillTx/>
                <a:latin typeface="Aptos"/>
                <a:ea typeface="Canva Sans Bold"/>
                <a:cs typeface="Canva Sans Bold"/>
                <a:sym typeface="Canva Sans Bold"/>
              </a:rPr>
              <a:t>Sharing of lived experiences at conference &amp; seminars</a:t>
            </a:r>
            <a:endParaRPr lang="en-US" sz="1200" b="1" i="0" u="none" strike="noStrike" kern="1200" cap="none" spc="0" normalizeH="0" baseline="0" noProof="0" dirty="0">
              <a:ln>
                <a:noFill/>
              </a:ln>
              <a:solidFill>
                <a:srgbClr val="0044AD"/>
              </a:solidFill>
              <a:effectLst/>
              <a:uLnTx/>
              <a:uFillTx/>
              <a:latin typeface="Aptos"/>
              <a:ea typeface="Canva Sans Bold"/>
              <a:cs typeface="Canva Sans Bold"/>
            </a:endParaRPr>
          </a:p>
        </p:txBody>
      </p:sp>
      <p:sp>
        <p:nvSpPr>
          <p:cNvPr id="35" name="TextBox 59">
            <a:extLst>
              <a:ext uri="{FF2B5EF4-FFF2-40B4-BE49-F238E27FC236}">
                <a16:creationId xmlns:a16="http://schemas.microsoft.com/office/drawing/2014/main" id="{C27D510C-0733-D159-37F2-18021380E4F8}"/>
              </a:ext>
            </a:extLst>
          </p:cNvPr>
          <p:cNvSpPr txBox="1"/>
          <p:nvPr/>
        </p:nvSpPr>
        <p:spPr>
          <a:xfrm>
            <a:off x="6509172" y="3677499"/>
            <a:ext cx="1293491" cy="538609"/>
          </a:xfrm>
          <a:prstGeom prst="rect">
            <a:avLst/>
          </a:prstGeom>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4AD"/>
                </a:solidFill>
                <a:effectLst/>
                <a:uLnTx/>
                <a:uFillTx/>
                <a:latin typeface="Aptos"/>
                <a:ea typeface="Canva Sans Bold"/>
                <a:cs typeface="Canva Sans Bold"/>
                <a:sym typeface="Canva Sans Bold"/>
              </a:rPr>
              <a:t>Members of research panels &amp; committee</a:t>
            </a:r>
            <a:r>
              <a:rPr kumimoji="0" lang="en-US" sz="1200" b="1" i="0" u="none" strike="noStrike" kern="1200" cap="none" spc="0" normalizeH="0" baseline="0" noProof="0" dirty="0">
                <a:ln>
                  <a:noFill/>
                </a:ln>
                <a:solidFill>
                  <a:srgbClr val="0044AD"/>
                </a:solidFill>
                <a:effectLst/>
                <a:uLnTx/>
                <a:uFillTx/>
                <a:latin typeface="Canva Sans Bold"/>
                <a:ea typeface="Canva Sans Bold"/>
                <a:cs typeface="Canva Sans Bold"/>
                <a:sym typeface="Canva Sans Bold"/>
              </a:rPr>
              <a:t>s</a:t>
            </a:r>
            <a:endParaRPr lang="en-US" sz="1200" b="1" i="0" u="none" strike="noStrike" kern="1200" cap="none" spc="0" normalizeH="0" baseline="0" noProof="0" dirty="0">
              <a:ln>
                <a:noFill/>
              </a:ln>
              <a:solidFill>
                <a:srgbClr val="0044AD"/>
              </a:solidFill>
              <a:effectLst/>
              <a:uLnTx/>
              <a:uFillTx/>
              <a:latin typeface="Canva Sans Bold"/>
              <a:ea typeface="Canva Sans Bold"/>
              <a:cs typeface="Canva Sans Bold"/>
            </a:endParaRPr>
          </a:p>
        </p:txBody>
      </p:sp>
      <p:pic>
        <p:nvPicPr>
          <p:cNvPr id="36" name="Picture 35">
            <a:extLst>
              <a:ext uri="{FF2B5EF4-FFF2-40B4-BE49-F238E27FC236}">
                <a16:creationId xmlns:a16="http://schemas.microsoft.com/office/drawing/2014/main" id="{F260F444-3FEF-1C67-943D-0120AF61B694}"/>
              </a:ext>
            </a:extLst>
          </p:cNvPr>
          <p:cNvPicPr>
            <a:picLocks noChangeAspect="1"/>
          </p:cNvPicPr>
          <p:nvPr/>
        </p:nvPicPr>
        <p:blipFill>
          <a:blip r:embed="rId8"/>
          <a:stretch>
            <a:fillRect/>
          </a:stretch>
        </p:blipFill>
        <p:spPr>
          <a:xfrm>
            <a:off x="2639648" y="1220524"/>
            <a:ext cx="445047" cy="414564"/>
          </a:xfrm>
          <a:prstGeom prst="rect">
            <a:avLst/>
          </a:prstGeom>
        </p:spPr>
      </p:pic>
      <p:pic>
        <p:nvPicPr>
          <p:cNvPr id="37" name="Picture 36">
            <a:extLst>
              <a:ext uri="{FF2B5EF4-FFF2-40B4-BE49-F238E27FC236}">
                <a16:creationId xmlns:a16="http://schemas.microsoft.com/office/drawing/2014/main" id="{19212098-EF9C-B8D4-0D90-FAF2617B3B04}"/>
              </a:ext>
            </a:extLst>
          </p:cNvPr>
          <p:cNvPicPr>
            <a:picLocks noChangeAspect="1"/>
          </p:cNvPicPr>
          <p:nvPr/>
        </p:nvPicPr>
        <p:blipFill>
          <a:blip r:embed="rId9"/>
          <a:stretch>
            <a:fillRect/>
          </a:stretch>
        </p:blipFill>
        <p:spPr>
          <a:xfrm>
            <a:off x="2456752" y="2127847"/>
            <a:ext cx="365792" cy="390178"/>
          </a:xfrm>
          <a:prstGeom prst="rect">
            <a:avLst/>
          </a:prstGeom>
        </p:spPr>
      </p:pic>
      <p:pic>
        <p:nvPicPr>
          <p:cNvPr id="38" name="Picture 37">
            <a:extLst>
              <a:ext uri="{FF2B5EF4-FFF2-40B4-BE49-F238E27FC236}">
                <a16:creationId xmlns:a16="http://schemas.microsoft.com/office/drawing/2014/main" id="{12F915E8-9B69-88E0-DFF6-3C046153E6B6}"/>
              </a:ext>
            </a:extLst>
          </p:cNvPr>
          <p:cNvPicPr>
            <a:picLocks noChangeAspect="1"/>
          </p:cNvPicPr>
          <p:nvPr/>
        </p:nvPicPr>
        <p:blipFill>
          <a:blip r:embed="rId10"/>
          <a:stretch>
            <a:fillRect/>
          </a:stretch>
        </p:blipFill>
        <p:spPr>
          <a:xfrm>
            <a:off x="2749359" y="3037990"/>
            <a:ext cx="310923" cy="317019"/>
          </a:xfrm>
          <a:prstGeom prst="rect">
            <a:avLst/>
          </a:prstGeom>
        </p:spPr>
      </p:pic>
      <p:pic>
        <p:nvPicPr>
          <p:cNvPr id="39" name="Picture 38">
            <a:extLst>
              <a:ext uri="{FF2B5EF4-FFF2-40B4-BE49-F238E27FC236}">
                <a16:creationId xmlns:a16="http://schemas.microsoft.com/office/drawing/2014/main" id="{D8837A91-67F0-E9AB-466B-45B0F7A053E6}"/>
              </a:ext>
            </a:extLst>
          </p:cNvPr>
          <p:cNvPicPr>
            <a:picLocks noChangeAspect="1"/>
          </p:cNvPicPr>
          <p:nvPr/>
        </p:nvPicPr>
        <p:blipFill>
          <a:blip r:embed="rId11"/>
          <a:stretch>
            <a:fillRect/>
          </a:stretch>
        </p:blipFill>
        <p:spPr>
          <a:xfrm>
            <a:off x="5472782" y="303636"/>
            <a:ext cx="396274" cy="402371"/>
          </a:xfrm>
          <a:prstGeom prst="rect">
            <a:avLst/>
          </a:prstGeom>
        </p:spPr>
      </p:pic>
      <p:pic>
        <p:nvPicPr>
          <p:cNvPr id="40" name="Picture 39">
            <a:extLst>
              <a:ext uri="{FF2B5EF4-FFF2-40B4-BE49-F238E27FC236}">
                <a16:creationId xmlns:a16="http://schemas.microsoft.com/office/drawing/2014/main" id="{C0F20A55-AB14-37C1-F235-947B17D30378}"/>
              </a:ext>
            </a:extLst>
          </p:cNvPr>
          <p:cNvPicPr>
            <a:picLocks noChangeAspect="1"/>
          </p:cNvPicPr>
          <p:nvPr/>
        </p:nvPicPr>
        <p:blipFill>
          <a:blip r:embed="rId12"/>
          <a:stretch>
            <a:fillRect/>
          </a:stretch>
        </p:blipFill>
        <p:spPr>
          <a:xfrm>
            <a:off x="6313704" y="2108388"/>
            <a:ext cx="402371" cy="402371"/>
          </a:xfrm>
          <a:prstGeom prst="rect">
            <a:avLst/>
          </a:prstGeom>
        </p:spPr>
      </p:pic>
      <p:pic>
        <p:nvPicPr>
          <p:cNvPr id="41" name="Picture 40">
            <a:extLst>
              <a:ext uri="{FF2B5EF4-FFF2-40B4-BE49-F238E27FC236}">
                <a16:creationId xmlns:a16="http://schemas.microsoft.com/office/drawing/2014/main" id="{7BF05CA8-11E4-013C-A116-0BBFB087C76C}"/>
              </a:ext>
            </a:extLst>
          </p:cNvPr>
          <p:cNvPicPr>
            <a:picLocks noChangeAspect="1"/>
          </p:cNvPicPr>
          <p:nvPr/>
        </p:nvPicPr>
        <p:blipFill>
          <a:blip r:embed="rId13"/>
          <a:stretch>
            <a:fillRect/>
          </a:stretch>
        </p:blipFill>
        <p:spPr>
          <a:xfrm>
            <a:off x="5519223" y="3831173"/>
            <a:ext cx="349833" cy="482527"/>
          </a:xfrm>
          <a:prstGeom prst="rect">
            <a:avLst/>
          </a:prstGeom>
        </p:spPr>
      </p:pic>
      <p:sp>
        <p:nvSpPr>
          <p:cNvPr id="42" name="TextBox 31">
            <a:extLst>
              <a:ext uri="{FF2B5EF4-FFF2-40B4-BE49-F238E27FC236}">
                <a16:creationId xmlns:a16="http://schemas.microsoft.com/office/drawing/2014/main" id="{39AA827C-F680-7342-E768-E58A9D02E6E3}"/>
              </a:ext>
            </a:extLst>
          </p:cNvPr>
          <p:cNvSpPr txBox="1"/>
          <p:nvPr/>
        </p:nvSpPr>
        <p:spPr>
          <a:xfrm>
            <a:off x="3375090" y="1056044"/>
            <a:ext cx="2317620" cy="832728"/>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ts val="224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B5394"/>
                </a:solidFill>
                <a:effectLst/>
                <a:uLnTx/>
                <a:uFillTx/>
                <a:latin typeface="Aptos"/>
                <a:ea typeface="Canva Sans Bold"/>
                <a:cs typeface="Canva Sans Bold"/>
                <a:sym typeface="Canva Sans Bold"/>
              </a:rPr>
              <a:t>How Patient Partners are involved in the research eco-system</a:t>
            </a:r>
            <a:endParaRPr lang="en-US" sz="1600" b="1" i="0" u="none" strike="noStrike" kern="1200" cap="none" spc="0" normalizeH="0" baseline="0" noProof="0" dirty="0">
              <a:ln>
                <a:noFill/>
              </a:ln>
              <a:solidFill>
                <a:srgbClr val="0B5394"/>
              </a:solidFill>
              <a:effectLst/>
              <a:uLnTx/>
              <a:uFillTx/>
              <a:latin typeface="Aptos"/>
              <a:ea typeface="Canva Sans Bold"/>
              <a:cs typeface="Canva Sans Bold"/>
            </a:endParaRPr>
          </a:p>
        </p:txBody>
      </p:sp>
      <p:sp>
        <p:nvSpPr>
          <p:cNvPr id="44" name="Freeform 35">
            <a:extLst>
              <a:ext uri="{FF2B5EF4-FFF2-40B4-BE49-F238E27FC236}">
                <a16:creationId xmlns:a16="http://schemas.microsoft.com/office/drawing/2014/main" id="{4DDD06CC-9B5C-2DA9-DA9A-0F53CD9F0AD5}"/>
              </a:ext>
            </a:extLst>
          </p:cNvPr>
          <p:cNvSpPr/>
          <p:nvPr/>
        </p:nvSpPr>
        <p:spPr>
          <a:xfrm>
            <a:off x="3559206" y="1962107"/>
            <a:ext cx="2102614" cy="1406265"/>
          </a:xfrm>
          <a:custGeom>
            <a:avLst/>
            <a:gdLst/>
            <a:ahLst/>
            <a:cxnLst/>
            <a:rect l="l" t="t" r="r" b="b"/>
            <a:pathLst>
              <a:path w="3058915" h="2040272">
                <a:moveTo>
                  <a:pt x="0" y="0"/>
                </a:moveTo>
                <a:lnTo>
                  <a:pt x="3058916" y="0"/>
                </a:lnTo>
                <a:lnTo>
                  <a:pt x="3058916" y="2040273"/>
                </a:lnTo>
                <a:lnTo>
                  <a:pt x="0" y="2040273"/>
                </a:lnTo>
                <a:lnTo>
                  <a:pt x="0" y="0"/>
                </a:lnTo>
                <a:close/>
              </a:path>
            </a:pathLst>
          </a:custGeom>
          <a:blipFill>
            <a:blip r:embed="rId14"/>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6709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49C02-F5C8-BCE7-C4A1-C66D6C42DEC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81FE8CE-CEFB-82BF-0E20-B5687FA8CDFC}"/>
              </a:ext>
            </a:extLst>
          </p:cNvPr>
          <p:cNvSpPr>
            <a:spLocks noGrp="1"/>
          </p:cNvSpPr>
          <p:nvPr/>
        </p:nvSpPr>
        <p:spPr>
          <a:xfrm>
            <a:off x="237283" y="404735"/>
            <a:ext cx="8312357" cy="446071"/>
          </a:xfrm>
          <a:prstGeom prst="rect">
            <a:avLst/>
          </a:prstGeom>
        </p:spPr>
        <p:txBody>
          <a:bodyPr vert="horz" lIns="36000" tIns="36000" rIns="90000" bIns="36000" rtlCol="0" anchor="t">
            <a:noAutofit/>
          </a:bodyPr>
          <a:lstStyle>
            <a:lvl1pPr algn="l" defTabSz="685800" rtl="0" eaLnBrk="1" latinLnBrk="0" hangingPunct="1">
              <a:lnSpc>
                <a:spcPct val="75000"/>
              </a:lnSpc>
              <a:spcBef>
                <a:spcPct val="0"/>
              </a:spcBef>
              <a:buNone/>
              <a:defRPr sz="2800" b="1" i="0" kern="1200">
                <a:solidFill>
                  <a:schemeClr val="tx1"/>
                </a:solidFill>
                <a:latin typeface="Aptos Narrow" panose="020B0004020202020204" pitchFamily="34" charset="0"/>
                <a:ea typeface="+mj-ea"/>
                <a:cs typeface="+mj-cs"/>
              </a:defRPr>
            </a:lvl1pPr>
          </a:lstStyle>
          <a:p>
            <a:r>
              <a:rPr lang="en-US" sz="2400" dirty="0">
                <a:solidFill>
                  <a:srgbClr val="0B5394"/>
                </a:solidFill>
                <a:latin typeface="Aptos Narrow"/>
              </a:rPr>
              <a:t>Office of Patient Engagement (OPEN) at LKCMedicine</a:t>
            </a:r>
            <a:br>
              <a:rPr lang="en-US" sz="2400" dirty="0"/>
            </a:br>
            <a:endParaRPr lang="en-SG" sz="1800">
              <a:solidFill>
                <a:srgbClr val="0B5394"/>
              </a:solidFill>
            </a:endParaRPr>
          </a:p>
        </p:txBody>
      </p:sp>
      <p:sp>
        <p:nvSpPr>
          <p:cNvPr id="7" name="TextBox 2">
            <a:extLst>
              <a:ext uri="{FF2B5EF4-FFF2-40B4-BE49-F238E27FC236}">
                <a16:creationId xmlns:a16="http://schemas.microsoft.com/office/drawing/2014/main" id="{1BBC0ABF-D62E-4C4C-EF55-80ED4D9D8098}"/>
              </a:ext>
            </a:extLst>
          </p:cNvPr>
          <p:cNvSpPr txBox="1"/>
          <p:nvPr/>
        </p:nvSpPr>
        <p:spPr>
          <a:xfrm>
            <a:off x="614094" y="851488"/>
            <a:ext cx="7772647" cy="120765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400"/>
              <a:t>We are the </a:t>
            </a:r>
            <a:r>
              <a:rPr lang="en-US" sz="1400" b="1"/>
              <a:t>CATALYST</a:t>
            </a:r>
            <a:r>
              <a:rPr lang="en-US" sz="1400"/>
              <a:t> </a:t>
            </a:r>
            <a:r>
              <a:rPr lang="en-US" sz="1400" b="1"/>
              <a:t>for integrating patient and public voices </a:t>
            </a:r>
            <a:r>
              <a:rPr lang="en-US" sz="1400"/>
              <a:t>into healthcare solutions, research and medical education.</a:t>
            </a:r>
          </a:p>
          <a:p>
            <a:pPr algn="ctr"/>
            <a:endParaRPr lang="en-US" sz="1400"/>
          </a:p>
          <a:p>
            <a:pPr algn="ctr"/>
            <a:r>
              <a:rPr lang="en-US" sz="1400"/>
              <a:t>We</a:t>
            </a:r>
            <a:r>
              <a:rPr lang="en-US" sz="1400" b="1"/>
              <a:t> EMPOWER patient partners </a:t>
            </a:r>
            <a:r>
              <a:rPr lang="en-US" sz="1400"/>
              <a:t>as active contributors to healthcare transformation through medical research and education.</a:t>
            </a:r>
            <a:endParaRPr lang="en-SG" sz="1400"/>
          </a:p>
        </p:txBody>
      </p:sp>
      <p:sp>
        <p:nvSpPr>
          <p:cNvPr id="8" name="TextBox 3">
            <a:extLst>
              <a:ext uri="{FF2B5EF4-FFF2-40B4-BE49-F238E27FC236}">
                <a16:creationId xmlns:a16="http://schemas.microsoft.com/office/drawing/2014/main" id="{09A59946-7ABD-03F3-38BE-75D45BC1219E}"/>
              </a:ext>
            </a:extLst>
          </p:cNvPr>
          <p:cNvSpPr txBox="1"/>
          <p:nvPr/>
        </p:nvSpPr>
        <p:spPr>
          <a:xfrm>
            <a:off x="1252067" y="2053631"/>
            <a:ext cx="3837638" cy="307777"/>
          </a:xfrm>
          <a:prstGeom prst="rect">
            <a:avLst/>
          </a:prstGeom>
          <a:solidFill>
            <a:srgbClr val="5C004D"/>
          </a:solid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b="1" dirty="0">
                <a:solidFill>
                  <a:schemeClr val="bg1"/>
                </a:solidFill>
                <a:latin typeface="Aptos Narrow"/>
              </a:rPr>
              <a:t>Enable                         Advocate Partner Empower</a:t>
            </a:r>
            <a:endParaRPr lang="en-SG" sz="1400" b="1" dirty="0">
              <a:solidFill>
                <a:schemeClr val="bg1"/>
              </a:solidFill>
              <a:latin typeface="Aptos Narrow"/>
            </a:endParaRPr>
          </a:p>
        </p:txBody>
      </p:sp>
      <p:pic>
        <p:nvPicPr>
          <p:cNvPr id="9" name="Picture 8" descr="A group of people posing for a photo&#10;&#10;AI-generated content may be incorrect.">
            <a:extLst>
              <a:ext uri="{FF2B5EF4-FFF2-40B4-BE49-F238E27FC236}">
                <a16:creationId xmlns:a16="http://schemas.microsoft.com/office/drawing/2014/main" id="{92FCCA1A-97BB-414E-3427-6D6AB7C5487E}"/>
              </a:ext>
            </a:extLst>
          </p:cNvPr>
          <p:cNvPicPr>
            <a:picLocks noChangeAspect="1"/>
          </p:cNvPicPr>
          <p:nvPr/>
        </p:nvPicPr>
        <p:blipFill>
          <a:blip r:embed="rId2"/>
          <a:stretch>
            <a:fillRect/>
          </a:stretch>
        </p:blipFill>
        <p:spPr>
          <a:xfrm>
            <a:off x="1257186" y="2344571"/>
            <a:ext cx="3840138" cy="2143606"/>
          </a:xfrm>
          <a:prstGeom prst="rect">
            <a:avLst/>
          </a:prstGeom>
        </p:spPr>
      </p:pic>
      <p:pic>
        <p:nvPicPr>
          <p:cNvPr id="10" name="Picture 9" descr="A group of people standing together&#10;&#10;AI-generated content may be incorrect.">
            <a:extLst>
              <a:ext uri="{FF2B5EF4-FFF2-40B4-BE49-F238E27FC236}">
                <a16:creationId xmlns:a16="http://schemas.microsoft.com/office/drawing/2014/main" id="{79AE9D0C-DA9A-1735-8271-9C36CF06BD0D}"/>
              </a:ext>
            </a:extLst>
          </p:cNvPr>
          <p:cNvPicPr>
            <a:picLocks noChangeAspect="1"/>
          </p:cNvPicPr>
          <p:nvPr/>
        </p:nvPicPr>
        <p:blipFill>
          <a:blip r:embed="rId3"/>
          <a:stretch>
            <a:fillRect/>
          </a:stretch>
        </p:blipFill>
        <p:spPr>
          <a:xfrm>
            <a:off x="5924247" y="1929684"/>
            <a:ext cx="1636006" cy="2611836"/>
          </a:xfrm>
          <a:prstGeom prst="rect">
            <a:avLst/>
          </a:prstGeom>
        </p:spPr>
      </p:pic>
    </p:spTree>
    <p:extLst>
      <p:ext uri="{BB962C8B-B14F-4D97-AF65-F5344CB8AC3E}">
        <p14:creationId xmlns:p14="http://schemas.microsoft.com/office/powerpoint/2010/main" val="3877370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3323B-5B50-3066-1775-426891EA29F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A0B34A9-5F77-6613-4825-B435B4C238B3}"/>
              </a:ext>
            </a:extLst>
          </p:cNvPr>
          <p:cNvGrpSpPr/>
          <p:nvPr/>
        </p:nvGrpSpPr>
        <p:grpSpPr>
          <a:xfrm>
            <a:off x="489270" y="892129"/>
            <a:ext cx="1616519" cy="2404919"/>
            <a:chOff x="496890" y="968329"/>
            <a:chExt cx="6238240" cy="6238240"/>
          </a:xfrm>
          <a:solidFill>
            <a:schemeClr val="accent6">
              <a:lumMod val="50000"/>
            </a:schemeClr>
          </a:solidFill>
        </p:grpSpPr>
        <p:sp>
          <p:nvSpPr>
            <p:cNvPr id="43" name="Freeform 6">
              <a:extLst>
                <a:ext uri="{FF2B5EF4-FFF2-40B4-BE49-F238E27FC236}">
                  <a16:creationId xmlns:a16="http://schemas.microsoft.com/office/drawing/2014/main" id="{1A6C14AB-A7CD-8705-CED4-62AFE9D6AA43}"/>
                </a:ext>
              </a:extLst>
            </p:cNvPr>
            <p:cNvSpPr/>
            <p:nvPr/>
          </p:nvSpPr>
          <p:spPr>
            <a:xfrm>
              <a:off x="496890" y="968329"/>
              <a:ext cx="6238240" cy="6238240"/>
            </a:xfrm>
            <a:custGeom>
              <a:avLst/>
              <a:gdLst/>
              <a:ahLst/>
              <a:cxnLst/>
              <a:rect l="l" t="t" r="r" b="b"/>
              <a:pathLst>
                <a:path w="6238240" h="6238240">
                  <a:moveTo>
                    <a:pt x="3119120" y="0"/>
                  </a:moveTo>
                  <a:lnTo>
                    <a:pt x="0" y="0"/>
                  </a:lnTo>
                  <a:lnTo>
                    <a:pt x="0" y="4787900"/>
                  </a:lnTo>
                  <a:lnTo>
                    <a:pt x="3119120" y="6238240"/>
                  </a:lnTo>
                  <a:lnTo>
                    <a:pt x="6238240" y="4787900"/>
                  </a:lnTo>
                  <a:lnTo>
                    <a:pt x="6238240" y="0"/>
                  </a:lnTo>
                  <a:lnTo>
                    <a:pt x="3119120" y="0"/>
                  </a:lnTo>
                  <a:close/>
                </a:path>
              </a:pathLst>
            </a:custGeom>
            <a:solidFill>
              <a:srgbClr val="8CBAB8"/>
            </a:solid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grpSp>
      <p:grpSp>
        <p:nvGrpSpPr>
          <p:cNvPr id="3" name="Group 2">
            <a:extLst>
              <a:ext uri="{FF2B5EF4-FFF2-40B4-BE49-F238E27FC236}">
                <a16:creationId xmlns:a16="http://schemas.microsoft.com/office/drawing/2014/main" id="{B186F1F5-67B1-982F-5BE9-0E7FE81C8C5F}"/>
              </a:ext>
            </a:extLst>
          </p:cNvPr>
          <p:cNvGrpSpPr/>
          <p:nvPr/>
        </p:nvGrpSpPr>
        <p:grpSpPr>
          <a:xfrm>
            <a:off x="2506163" y="892129"/>
            <a:ext cx="1644424" cy="2404919"/>
            <a:chOff x="2574743" y="968329"/>
            <a:chExt cx="6238240" cy="6238240"/>
          </a:xfrm>
          <a:solidFill>
            <a:schemeClr val="accent6">
              <a:lumMod val="50000"/>
            </a:schemeClr>
          </a:solidFill>
        </p:grpSpPr>
        <p:sp>
          <p:nvSpPr>
            <p:cNvPr id="42" name="Freeform 8">
              <a:extLst>
                <a:ext uri="{FF2B5EF4-FFF2-40B4-BE49-F238E27FC236}">
                  <a16:creationId xmlns:a16="http://schemas.microsoft.com/office/drawing/2014/main" id="{A3B9847F-345B-737D-EEA2-08D44CF43B09}"/>
                </a:ext>
              </a:extLst>
            </p:cNvPr>
            <p:cNvSpPr/>
            <p:nvPr/>
          </p:nvSpPr>
          <p:spPr>
            <a:xfrm>
              <a:off x="2574743" y="968329"/>
              <a:ext cx="6238240" cy="6238240"/>
            </a:xfrm>
            <a:custGeom>
              <a:avLst/>
              <a:gdLst/>
              <a:ahLst/>
              <a:cxnLst/>
              <a:rect l="l" t="t" r="r" b="b"/>
              <a:pathLst>
                <a:path w="6238240" h="6238240">
                  <a:moveTo>
                    <a:pt x="3119120" y="0"/>
                  </a:moveTo>
                  <a:lnTo>
                    <a:pt x="0" y="0"/>
                  </a:lnTo>
                  <a:lnTo>
                    <a:pt x="0" y="4787900"/>
                  </a:lnTo>
                  <a:lnTo>
                    <a:pt x="3119120" y="6238240"/>
                  </a:lnTo>
                  <a:lnTo>
                    <a:pt x="6238240" y="4787900"/>
                  </a:lnTo>
                  <a:lnTo>
                    <a:pt x="6238240" y="0"/>
                  </a:lnTo>
                  <a:lnTo>
                    <a:pt x="3119120" y="0"/>
                  </a:lnTo>
                  <a:close/>
                </a:path>
              </a:pathLst>
            </a:custGeom>
            <a:solidFill>
              <a:srgbClr val="0448AE"/>
            </a:solid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grpSp>
      <p:grpSp>
        <p:nvGrpSpPr>
          <p:cNvPr id="4" name="Group 3">
            <a:extLst>
              <a:ext uri="{FF2B5EF4-FFF2-40B4-BE49-F238E27FC236}">
                <a16:creationId xmlns:a16="http://schemas.microsoft.com/office/drawing/2014/main" id="{ABCAF45D-BE21-7412-1773-2258A3952C41}"/>
              </a:ext>
            </a:extLst>
          </p:cNvPr>
          <p:cNvGrpSpPr/>
          <p:nvPr/>
        </p:nvGrpSpPr>
        <p:grpSpPr>
          <a:xfrm>
            <a:off x="4729241" y="892129"/>
            <a:ext cx="1593659" cy="2350292"/>
            <a:chOff x="4721621" y="968329"/>
            <a:chExt cx="6238240" cy="6238240"/>
          </a:xfrm>
          <a:solidFill>
            <a:schemeClr val="accent6">
              <a:lumMod val="50000"/>
            </a:schemeClr>
          </a:solidFill>
        </p:grpSpPr>
        <p:sp>
          <p:nvSpPr>
            <p:cNvPr id="41" name="Freeform 10">
              <a:extLst>
                <a:ext uri="{FF2B5EF4-FFF2-40B4-BE49-F238E27FC236}">
                  <a16:creationId xmlns:a16="http://schemas.microsoft.com/office/drawing/2014/main" id="{E7DB6A8A-B265-1292-3A84-A4A1F2EB2C6B}"/>
                </a:ext>
              </a:extLst>
            </p:cNvPr>
            <p:cNvSpPr/>
            <p:nvPr/>
          </p:nvSpPr>
          <p:spPr>
            <a:xfrm>
              <a:off x="4721621" y="968329"/>
              <a:ext cx="6238240" cy="6238240"/>
            </a:xfrm>
            <a:custGeom>
              <a:avLst/>
              <a:gdLst/>
              <a:ahLst/>
              <a:cxnLst/>
              <a:rect l="l" t="t" r="r" b="b"/>
              <a:pathLst>
                <a:path w="6238240" h="6238240">
                  <a:moveTo>
                    <a:pt x="3119120" y="0"/>
                  </a:moveTo>
                  <a:lnTo>
                    <a:pt x="0" y="0"/>
                  </a:lnTo>
                  <a:lnTo>
                    <a:pt x="0" y="4787900"/>
                  </a:lnTo>
                  <a:lnTo>
                    <a:pt x="3119120" y="6238240"/>
                  </a:lnTo>
                  <a:lnTo>
                    <a:pt x="6238240" y="4787900"/>
                  </a:lnTo>
                  <a:lnTo>
                    <a:pt x="6238240" y="0"/>
                  </a:lnTo>
                  <a:lnTo>
                    <a:pt x="3119120" y="0"/>
                  </a:lnTo>
                  <a:close/>
                </a:path>
              </a:pathLst>
            </a:custGeom>
            <a:solidFill>
              <a:srgbClr val="0B5394"/>
            </a:solid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grpSp>
      <p:grpSp>
        <p:nvGrpSpPr>
          <p:cNvPr id="5" name="Group 4">
            <a:extLst>
              <a:ext uri="{FF2B5EF4-FFF2-40B4-BE49-F238E27FC236}">
                <a16:creationId xmlns:a16="http://schemas.microsoft.com/office/drawing/2014/main" id="{AD09C6E3-3137-B1A9-B439-20B602768550}"/>
              </a:ext>
            </a:extLst>
          </p:cNvPr>
          <p:cNvGrpSpPr/>
          <p:nvPr/>
        </p:nvGrpSpPr>
        <p:grpSpPr>
          <a:xfrm>
            <a:off x="6777378" y="892129"/>
            <a:ext cx="1677479" cy="2356624"/>
            <a:chOff x="6845958" y="968329"/>
            <a:chExt cx="6120760" cy="8793440"/>
          </a:xfrm>
          <a:solidFill>
            <a:schemeClr val="accent6">
              <a:lumMod val="50000"/>
            </a:schemeClr>
          </a:solidFill>
        </p:grpSpPr>
        <p:sp>
          <p:nvSpPr>
            <p:cNvPr id="40" name="Freeform 12">
              <a:extLst>
                <a:ext uri="{FF2B5EF4-FFF2-40B4-BE49-F238E27FC236}">
                  <a16:creationId xmlns:a16="http://schemas.microsoft.com/office/drawing/2014/main" id="{C5B97242-96FF-1E6D-6CA9-4425DA55A7F1}"/>
                </a:ext>
              </a:extLst>
            </p:cNvPr>
            <p:cNvSpPr/>
            <p:nvPr/>
          </p:nvSpPr>
          <p:spPr>
            <a:xfrm>
              <a:off x="6845958" y="968329"/>
              <a:ext cx="6120760" cy="8793440"/>
            </a:xfrm>
            <a:custGeom>
              <a:avLst/>
              <a:gdLst/>
              <a:ahLst/>
              <a:cxnLst/>
              <a:rect l="l" t="t" r="r" b="b"/>
              <a:pathLst>
                <a:path w="6238240" h="6238240">
                  <a:moveTo>
                    <a:pt x="3119120" y="0"/>
                  </a:moveTo>
                  <a:lnTo>
                    <a:pt x="0" y="0"/>
                  </a:lnTo>
                  <a:lnTo>
                    <a:pt x="0" y="4787900"/>
                  </a:lnTo>
                  <a:lnTo>
                    <a:pt x="3119120" y="6238240"/>
                  </a:lnTo>
                  <a:lnTo>
                    <a:pt x="6238240" y="4787900"/>
                  </a:lnTo>
                  <a:lnTo>
                    <a:pt x="6238240" y="0"/>
                  </a:lnTo>
                  <a:lnTo>
                    <a:pt x="3119120" y="0"/>
                  </a:lnTo>
                  <a:close/>
                </a:path>
              </a:pathLst>
            </a:custGeom>
            <a:solidFill>
              <a:srgbClr val="9E5A9A"/>
            </a:solid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grpSp>
      <p:sp>
        <p:nvSpPr>
          <p:cNvPr id="11" name="Freeform 16">
            <a:extLst>
              <a:ext uri="{FF2B5EF4-FFF2-40B4-BE49-F238E27FC236}">
                <a16:creationId xmlns:a16="http://schemas.microsoft.com/office/drawing/2014/main" id="{30AE42A8-139D-9573-8EB7-4EBA1B5D5FF2}"/>
              </a:ext>
            </a:extLst>
          </p:cNvPr>
          <p:cNvSpPr/>
          <p:nvPr/>
        </p:nvSpPr>
        <p:spPr>
          <a:xfrm>
            <a:off x="2753420" y="2652276"/>
            <a:ext cx="1190775" cy="1190775"/>
          </a:xfrm>
          <a:custGeom>
            <a:avLst/>
            <a:gdLst/>
            <a:ahLst/>
            <a:cxnLst/>
            <a:rect l="l" t="t" r="r" b="b"/>
            <a:pathLst>
              <a:path w="2381549" h="2381549">
                <a:moveTo>
                  <a:pt x="0" y="0"/>
                </a:moveTo>
                <a:lnTo>
                  <a:pt x="2381549" y="0"/>
                </a:lnTo>
                <a:lnTo>
                  <a:pt x="2381549" y="2381549"/>
                </a:lnTo>
                <a:lnTo>
                  <a:pt x="0" y="2381549"/>
                </a:lnTo>
                <a:lnTo>
                  <a:pt x="0" y="0"/>
                </a:lnTo>
                <a:close/>
              </a:path>
            </a:pathLst>
          </a:custGeom>
          <a:blipFill>
            <a:blip>
              <a:alphaModFix amt="36000"/>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EA081420-9455-AC84-E3E5-DA204F826016}"/>
              </a:ext>
            </a:extLst>
          </p:cNvPr>
          <p:cNvGrpSpPr/>
          <p:nvPr/>
        </p:nvGrpSpPr>
        <p:grpSpPr>
          <a:xfrm>
            <a:off x="1007707" y="2937184"/>
            <a:ext cx="729888" cy="729888"/>
            <a:chOff x="1045807" y="3074344"/>
            <a:chExt cx="812800" cy="812800"/>
          </a:xfrm>
        </p:grpSpPr>
        <p:sp>
          <p:nvSpPr>
            <p:cNvPr id="38" name="Freeform 18">
              <a:extLst>
                <a:ext uri="{FF2B5EF4-FFF2-40B4-BE49-F238E27FC236}">
                  <a16:creationId xmlns:a16="http://schemas.microsoft.com/office/drawing/2014/main" id="{9410B9C5-FC6D-DC1C-E3E2-936D7098C3D1}"/>
                </a:ext>
              </a:extLst>
            </p:cNvPr>
            <p:cNvSpPr/>
            <p:nvPr/>
          </p:nvSpPr>
          <p:spPr>
            <a:xfrm>
              <a:off x="1045807" y="3074344"/>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39" name="TextBox 19">
              <a:extLst>
                <a:ext uri="{FF2B5EF4-FFF2-40B4-BE49-F238E27FC236}">
                  <a16:creationId xmlns:a16="http://schemas.microsoft.com/office/drawing/2014/main" id="{6192DA6C-471B-979A-F240-292F8905BF6E}"/>
                </a:ext>
              </a:extLst>
            </p:cNvPr>
            <p:cNvSpPr txBox="1"/>
            <p:nvPr/>
          </p:nvSpPr>
          <p:spPr>
            <a:xfrm>
              <a:off x="1122007" y="3112444"/>
              <a:ext cx="660400" cy="698500"/>
            </a:xfrm>
            <a:prstGeom prst="rect">
              <a:avLst/>
            </a:prstGeom>
          </p:spPr>
          <p:txBody>
            <a:bodyPr lIns="25400" tIns="25400" rIns="25400" bIns="2540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ts val="1680"/>
                </a:lnSpc>
                <a:spcBef>
                  <a:spcPts val="0"/>
                </a:spcBef>
                <a:spcAft>
                  <a:spcPts val="0"/>
                </a:spcAft>
                <a:buClrTx/>
                <a:buSzTx/>
                <a:buFontTx/>
                <a:buNone/>
                <a:tabLst/>
                <a:defRPr/>
              </a:pPr>
              <a:endParaRPr kumimoji="0"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grpSp>
      <p:grpSp>
        <p:nvGrpSpPr>
          <p:cNvPr id="13" name="Group 12">
            <a:extLst>
              <a:ext uri="{FF2B5EF4-FFF2-40B4-BE49-F238E27FC236}">
                <a16:creationId xmlns:a16="http://schemas.microsoft.com/office/drawing/2014/main" id="{FEE3CEBC-A5C6-7AAF-D4E9-2A453E96CDDB}"/>
              </a:ext>
            </a:extLst>
          </p:cNvPr>
          <p:cNvGrpSpPr/>
          <p:nvPr/>
        </p:nvGrpSpPr>
        <p:grpSpPr>
          <a:xfrm>
            <a:off x="3311313" y="3105074"/>
            <a:ext cx="561999" cy="561999"/>
            <a:chOff x="3349413" y="3242234"/>
            <a:chExt cx="812800" cy="812800"/>
          </a:xfrm>
        </p:grpSpPr>
        <p:sp>
          <p:nvSpPr>
            <p:cNvPr id="36" name="Freeform 21">
              <a:extLst>
                <a:ext uri="{FF2B5EF4-FFF2-40B4-BE49-F238E27FC236}">
                  <a16:creationId xmlns:a16="http://schemas.microsoft.com/office/drawing/2014/main" id="{64FC5D29-A2C0-5FD8-236E-EA6A0B18B6BF}"/>
                </a:ext>
              </a:extLst>
            </p:cNvPr>
            <p:cNvSpPr/>
            <p:nvPr/>
          </p:nvSpPr>
          <p:spPr>
            <a:xfrm>
              <a:off x="3349413" y="3242234"/>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37" name="TextBox 22">
              <a:extLst>
                <a:ext uri="{FF2B5EF4-FFF2-40B4-BE49-F238E27FC236}">
                  <a16:creationId xmlns:a16="http://schemas.microsoft.com/office/drawing/2014/main" id="{FFAC6785-A976-739A-7024-558646C1CDA8}"/>
                </a:ext>
              </a:extLst>
            </p:cNvPr>
            <p:cNvSpPr txBox="1"/>
            <p:nvPr/>
          </p:nvSpPr>
          <p:spPr>
            <a:xfrm>
              <a:off x="3425613" y="3280334"/>
              <a:ext cx="660400" cy="698500"/>
            </a:xfrm>
            <a:prstGeom prst="rect">
              <a:avLst/>
            </a:prstGeom>
          </p:spPr>
          <p:txBody>
            <a:bodyPr lIns="25400" tIns="25400" rIns="25400" bIns="2540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ts val="1680"/>
                </a:lnSpc>
                <a:spcBef>
                  <a:spcPts val="0"/>
                </a:spcBef>
                <a:spcAft>
                  <a:spcPts val="0"/>
                </a:spcAft>
                <a:buClrTx/>
                <a:buSzTx/>
                <a:buFontTx/>
                <a:buNone/>
                <a:tabLst/>
                <a:defRPr/>
              </a:pPr>
              <a:endParaRPr kumimoji="0"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grpSp>
      <p:sp>
        <p:nvSpPr>
          <p:cNvPr id="14" name="Freeform 23">
            <a:extLst>
              <a:ext uri="{FF2B5EF4-FFF2-40B4-BE49-F238E27FC236}">
                <a16:creationId xmlns:a16="http://schemas.microsoft.com/office/drawing/2014/main" id="{0C1F1A75-25C1-9743-7F99-AF72B239CD65}"/>
              </a:ext>
            </a:extLst>
          </p:cNvPr>
          <p:cNvSpPr/>
          <p:nvPr/>
        </p:nvSpPr>
        <p:spPr>
          <a:xfrm>
            <a:off x="4889137" y="2652276"/>
            <a:ext cx="1190775" cy="1190775"/>
          </a:xfrm>
          <a:custGeom>
            <a:avLst/>
            <a:gdLst/>
            <a:ahLst/>
            <a:cxnLst/>
            <a:rect l="l" t="t" r="r" b="b"/>
            <a:pathLst>
              <a:path w="2381549" h="2381549">
                <a:moveTo>
                  <a:pt x="0" y="0"/>
                </a:moveTo>
                <a:lnTo>
                  <a:pt x="2381549" y="0"/>
                </a:lnTo>
                <a:lnTo>
                  <a:pt x="2381549" y="2381549"/>
                </a:lnTo>
                <a:lnTo>
                  <a:pt x="0" y="2381549"/>
                </a:lnTo>
                <a:lnTo>
                  <a:pt x="0" y="0"/>
                </a:lnTo>
                <a:close/>
              </a:path>
            </a:pathLst>
          </a:custGeom>
          <a:blipFill>
            <a:blip>
              <a:alphaModFix amt="36000"/>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grpSp>
        <p:nvGrpSpPr>
          <p:cNvPr id="15" name="Group 14">
            <a:extLst>
              <a:ext uri="{FF2B5EF4-FFF2-40B4-BE49-F238E27FC236}">
                <a16:creationId xmlns:a16="http://schemas.microsoft.com/office/drawing/2014/main" id="{F370AAD7-EDC9-6052-7CD9-2E3948B5A607}"/>
              </a:ext>
            </a:extLst>
          </p:cNvPr>
          <p:cNvGrpSpPr/>
          <p:nvPr/>
        </p:nvGrpSpPr>
        <p:grpSpPr>
          <a:xfrm>
            <a:off x="5243354" y="3006493"/>
            <a:ext cx="482339" cy="482339"/>
            <a:chOff x="5281454" y="3143653"/>
            <a:chExt cx="812800" cy="812800"/>
          </a:xfrm>
        </p:grpSpPr>
        <p:sp>
          <p:nvSpPr>
            <p:cNvPr id="34" name="Freeform 25">
              <a:extLst>
                <a:ext uri="{FF2B5EF4-FFF2-40B4-BE49-F238E27FC236}">
                  <a16:creationId xmlns:a16="http://schemas.microsoft.com/office/drawing/2014/main" id="{85EAABC3-3AF6-E0D6-357E-F8443DF2C8B2}"/>
                </a:ext>
              </a:extLst>
            </p:cNvPr>
            <p:cNvSpPr/>
            <p:nvPr/>
          </p:nvSpPr>
          <p:spPr>
            <a:xfrm>
              <a:off x="5281454" y="3143653"/>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35" name="TextBox 26">
              <a:extLst>
                <a:ext uri="{FF2B5EF4-FFF2-40B4-BE49-F238E27FC236}">
                  <a16:creationId xmlns:a16="http://schemas.microsoft.com/office/drawing/2014/main" id="{D5ADEDE1-4B40-2C5B-A3B5-53B934DE396A}"/>
                </a:ext>
              </a:extLst>
            </p:cNvPr>
            <p:cNvSpPr txBox="1"/>
            <p:nvPr/>
          </p:nvSpPr>
          <p:spPr>
            <a:xfrm>
              <a:off x="5357654" y="3181753"/>
              <a:ext cx="660400" cy="698500"/>
            </a:xfrm>
            <a:prstGeom prst="rect">
              <a:avLst/>
            </a:prstGeom>
          </p:spPr>
          <p:txBody>
            <a:bodyPr lIns="25400" tIns="25400" rIns="25400" bIns="2540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ts val="1680"/>
                </a:lnSpc>
                <a:spcBef>
                  <a:spcPts val="0"/>
                </a:spcBef>
                <a:spcAft>
                  <a:spcPts val="0"/>
                </a:spcAft>
                <a:buClrTx/>
                <a:buSzTx/>
                <a:buFontTx/>
                <a:buNone/>
                <a:tabLst/>
                <a:defRPr/>
              </a:pPr>
              <a:endParaRPr kumimoji="0"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grpSp>
      <p:sp>
        <p:nvSpPr>
          <p:cNvPr id="16" name="Freeform 27">
            <a:extLst>
              <a:ext uri="{FF2B5EF4-FFF2-40B4-BE49-F238E27FC236}">
                <a16:creationId xmlns:a16="http://schemas.microsoft.com/office/drawing/2014/main" id="{32D3F71B-2085-D29C-BC16-5ABAB0B9C4F7}"/>
              </a:ext>
            </a:extLst>
          </p:cNvPr>
          <p:cNvSpPr/>
          <p:nvPr/>
        </p:nvSpPr>
        <p:spPr>
          <a:xfrm>
            <a:off x="7024853" y="2652276"/>
            <a:ext cx="1190775" cy="1190775"/>
          </a:xfrm>
          <a:custGeom>
            <a:avLst/>
            <a:gdLst/>
            <a:ahLst/>
            <a:cxnLst/>
            <a:rect l="l" t="t" r="r" b="b"/>
            <a:pathLst>
              <a:path w="2381549" h="2381549">
                <a:moveTo>
                  <a:pt x="0" y="0"/>
                </a:moveTo>
                <a:lnTo>
                  <a:pt x="2381549" y="0"/>
                </a:lnTo>
                <a:lnTo>
                  <a:pt x="2381549" y="2381549"/>
                </a:lnTo>
                <a:lnTo>
                  <a:pt x="0" y="2381549"/>
                </a:lnTo>
                <a:lnTo>
                  <a:pt x="0" y="0"/>
                </a:lnTo>
                <a:close/>
              </a:path>
            </a:pathLst>
          </a:custGeom>
          <a:blipFill>
            <a:blip>
              <a:alphaModFix amt="36000"/>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17" name="Freeform 34">
            <a:extLst>
              <a:ext uri="{FF2B5EF4-FFF2-40B4-BE49-F238E27FC236}">
                <a16:creationId xmlns:a16="http://schemas.microsoft.com/office/drawing/2014/main" id="{5BDF21A2-2B42-3E2A-3E9A-2EC4985F38C8}"/>
              </a:ext>
            </a:extLst>
          </p:cNvPr>
          <p:cNvSpPr/>
          <p:nvPr/>
        </p:nvSpPr>
        <p:spPr>
          <a:xfrm>
            <a:off x="492151" y="2775419"/>
            <a:ext cx="1617092" cy="1216680"/>
          </a:xfrm>
          <a:custGeom>
            <a:avLst/>
            <a:gdLst/>
            <a:ahLst/>
            <a:cxnLst/>
            <a:rect l="l" t="t" r="r" b="b"/>
            <a:pathLst>
              <a:path w="2831721" h="2352868">
                <a:moveTo>
                  <a:pt x="0" y="0"/>
                </a:moveTo>
                <a:lnTo>
                  <a:pt x="2831721" y="0"/>
                </a:lnTo>
                <a:lnTo>
                  <a:pt x="2831721" y="2352867"/>
                </a:lnTo>
                <a:lnTo>
                  <a:pt x="0" y="2352867"/>
                </a:lnTo>
                <a:lnTo>
                  <a:pt x="0" y="0"/>
                </a:lnTo>
                <a:close/>
              </a:path>
            </a:pathLst>
          </a:custGeom>
          <a:blipFill>
            <a:blip r:embed="rId3"/>
            <a:stretch>
              <a:fillRect l="-12317" r="-12317"/>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18" name="Freeform 35">
            <a:extLst>
              <a:ext uri="{FF2B5EF4-FFF2-40B4-BE49-F238E27FC236}">
                <a16:creationId xmlns:a16="http://schemas.microsoft.com/office/drawing/2014/main" id="{E876E8CB-2F1F-A029-DF20-3C6F3C77C129}"/>
              </a:ext>
            </a:extLst>
          </p:cNvPr>
          <p:cNvSpPr/>
          <p:nvPr/>
        </p:nvSpPr>
        <p:spPr>
          <a:xfrm>
            <a:off x="2506301" y="2774198"/>
            <a:ext cx="1682394" cy="1221368"/>
          </a:xfrm>
          <a:custGeom>
            <a:avLst/>
            <a:gdLst/>
            <a:ahLst/>
            <a:cxnLst/>
            <a:rect l="l" t="t" r="r" b="b"/>
            <a:pathLst>
              <a:path w="3058915" h="2040272">
                <a:moveTo>
                  <a:pt x="0" y="0"/>
                </a:moveTo>
                <a:lnTo>
                  <a:pt x="3058916" y="0"/>
                </a:lnTo>
                <a:lnTo>
                  <a:pt x="3058916" y="2040273"/>
                </a:lnTo>
                <a:lnTo>
                  <a:pt x="0" y="2040273"/>
                </a:lnTo>
                <a:lnTo>
                  <a:pt x="0" y="0"/>
                </a:lnTo>
                <a:close/>
              </a:path>
            </a:pathLst>
          </a:custGeom>
          <a:blipFill>
            <a:blip r:embed="rId4"/>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19" name="Freeform 36">
            <a:extLst>
              <a:ext uri="{FF2B5EF4-FFF2-40B4-BE49-F238E27FC236}">
                <a16:creationId xmlns:a16="http://schemas.microsoft.com/office/drawing/2014/main" id="{F1EED87C-4111-1E2C-86C8-0CB23643D03E}"/>
              </a:ext>
            </a:extLst>
          </p:cNvPr>
          <p:cNvSpPr/>
          <p:nvPr/>
        </p:nvSpPr>
        <p:spPr>
          <a:xfrm>
            <a:off x="4727398" y="2780065"/>
            <a:ext cx="1592281" cy="1210310"/>
          </a:xfrm>
          <a:custGeom>
            <a:avLst/>
            <a:gdLst/>
            <a:ahLst/>
            <a:cxnLst/>
            <a:rect l="l" t="t" r="r" b="b"/>
            <a:pathLst>
              <a:path w="2862591" h="2146943">
                <a:moveTo>
                  <a:pt x="0" y="0"/>
                </a:moveTo>
                <a:lnTo>
                  <a:pt x="2862591" y="0"/>
                </a:lnTo>
                <a:lnTo>
                  <a:pt x="2862591" y="2146943"/>
                </a:lnTo>
                <a:lnTo>
                  <a:pt x="0" y="2146943"/>
                </a:lnTo>
                <a:lnTo>
                  <a:pt x="0" y="0"/>
                </a:lnTo>
                <a:close/>
              </a:path>
            </a:pathLst>
          </a:custGeom>
          <a:blipFill>
            <a:blip r:embed="rId5"/>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SG" sz="9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20" name="TextBox 37">
            <a:extLst>
              <a:ext uri="{FF2B5EF4-FFF2-40B4-BE49-F238E27FC236}">
                <a16:creationId xmlns:a16="http://schemas.microsoft.com/office/drawing/2014/main" id="{391C8744-3E99-77C3-F760-0CE837E17155}"/>
              </a:ext>
            </a:extLst>
          </p:cNvPr>
          <p:cNvSpPr txBox="1"/>
          <p:nvPr/>
        </p:nvSpPr>
        <p:spPr>
          <a:xfrm>
            <a:off x="564753" y="1054153"/>
            <a:ext cx="1477056" cy="375680"/>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ts val="1540"/>
              </a:lnSpc>
              <a:spcBef>
                <a:spcPts val="0"/>
              </a:spcBef>
              <a:spcAft>
                <a:spcPts val="0"/>
              </a:spcAft>
              <a:buClrTx/>
              <a:buSzTx/>
              <a:buFontTx/>
              <a:buNone/>
              <a:tabLst/>
              <a:defRPr/>
            </a:pPr>
            <a:r>
              <a:rPr kumimoji="0" lang="en-US" sz="1200" b="1" i="0" u="none" strike="noStrike" kern="1200" cap="none" spc="35" normalizeH="0" baseline="0" noProof="0">
                <a:ln>
                  <a:noFill/>
                </a:ln>
                <a:solidFill>
                  <a:srgbClr val="FFFFFF"/>
                </a:solidFill>
                <a:effectLst/>
                <a:uLnTx/>
                <a:uFillTx/>
                <a:latin typeface="Aptos"/>
                <a:ea typeface="Canva Sans Bold"/>
                <a:cs typeface="Canva Sans Bold"/>
                <a:sym typeface="Canva Sans Bold"/>
              </a:rPr>
              <a:t>Patient Partnership as our True North</a:t>
            </a:r>
            <a:endParaRPr kumimoji="0" lang="en-US" sz="1200" b="1" i="0" u="none" strike="noStrike" kern="1200" cap="none" spc="35" normalizeH="0" baseline="0" noProof="0">
              <a:ln>
                <a:noFill/>
              </a:ln>
              <a:solidFill>
                <a:srgbClr val="FFFFFF"/>
              </a:solidFill>
              <a:effectLst/>
              <a:uLnTx/>
              <a:uFillTx/>
              <a:latin typeface="Aptos"/>
              <a:ea typeface="Canva Sans Bold"/>
              <a:cs typeface="Canva Sans Bold"/>
            </a:endParaRPr>
          </a:p>
        </p:txBody>
      </p:sp>
      <p:sp>
        <p:nvSpPr>
          <p:cNvPr id="21" name="TextBox 38">
            <a:extLst>
              <a:ext uri="{FF2B5EF4-FFF2-40B4-BE49-F238E27FC236}">
                <a16:creationId xmlns:a16="http://schemas.microsoft.com/office/drawing/2014/main" id="{4CA6B84E-E2C0-B768-D14D-083E19763B26}"/>
              </a:ext>
            </a:extLst>
          </p:cNvPr>
          <p:cNvSpPr txBox="1"/>
          <p:nvPr/>
        </p:nvSpPr>
        <p:spPr>
          <a:xfrm>
            <a:off x="2589743" y="1029817"/>
            <a:ext cx="1477056" cy="571567"/>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ts val="1540"/>
              </a:lnSpc>
              <a:spcBef>
                <a:spcPts val="0"/>
              </a:spcBef>
              <a:spcAft>
                <a:spcPts val="0"/>
              </a:spcAft>
              <a:buClrTx/>
              <a:buSzTx/>
              <a:buFontTx/>
              <a:buNone/>
              <a:tabLst/>
              <a:defRPr/>
            </a:pPr>
            <a:r>
              <a:rPr kumimoji="0" lang="en-US" sz="1200" b="1" i="0" u="none" strike="noStrike" kern="1200" cap="none" spc="35" normalizeH="0" baseline="0" noProof="0">
                <a:ln>
                  <a:noFill/>
                </a:ln>
                <a:solidFill>
                  <a:srgbClr val="FFFFFF"/>
                </a:solidFill>
                <a:effectLst/>
                <a:uLnTx/>
                <a:uFillTx/>
                <a:latin typeface="Aptos"/>
                <a:ea typeface="Canva Sans Bold"/>
                <a:cs typeface="Canva Sans Bold"/>
                <a:sym typeface="Canva Sans Bold"/>
              </a:rPr>
              <a:t>Enabling Patient Public Involvement (PPI</a:t>
            </a:r>
            <a:r>
              <a:rPr kumimoji="0" lang="en-US" sz="1000" b="1" i="0" u="none" strike="noStrike" kern="1200" cap="none" spc="35" normalizeH="0" baseline="0" noProof="0">
                <a:ln>
                  <a:noFill/>
                </a:ln>
                <a:solidFill>
                  <a:srgbClr val="FFFFFF"/>
                </a:solidFill>
                <a:effectLst/>
                <a:uLnTx/>
                <a:uFillTx/>
                <a:latin typeface="Aptos"/>
                <a:ea typeface="Canva Sans Bold"/>
                <a:cs typeface="Canva Sans Bold"/>
                <a:sym typeface="Canva Sans Bold"/>
              </a:rPr>
              <a:t>)</a:t>
            </a:r>
            <a:endParaRPr kumimoji="0" lang="en-US" sz="1000" b="1" i="0" u="none" strike="noStrike" kern="1200" cap="none" spc="35" normalizeH="0" baseline="0" noProof="0">
              <a:ln>
                <a:noFill/>
              </a:ln>
              <a:solidFill>
                <a:srgbClr val="FFFFFF"/>
              </a:solidFill>
              <a:effectLst/>
              <a:uLnTx/>
              <a:uFillTx/>
              <a:latin typeface="Aptos"/>
              <a:ea typeface="Canva Sans Bold"/>
              <a:cs typeface="Canva Sans Bold"/>
            </a:endParaRPr>
          </a:p>
        </p:txBody>
      </p:sp>
      <p:sp>
        <p:nvSpPr>
          <p:cNvPr id="22" name="TextBox 39">
            <a:extLst>
              <a:ext uri="{FF2B5EF4-FFF2-40B4-BE49-F238E27FC236}">
                <a16:creationId xmlns:a16="http://schemas.microsoft.com/office/drawing/2014/main" id="{C5863375-9AE0-6B66-1A24-0FF71BAA7F61}"/>
              </a:ext>
            </a:extLst>
          </p:cNvPr>
          <p:cNvSpPr txBox="1"/>
          <p:nvPr/>
        </p:nvSpPr>
        <p:spPr>
          <a:xfrm>
            <a:off x="4804689" y="1031293"/>
            <a:ext cx="1477056" cy="571567"/>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ts val="1540"/>
              </a:lnSpc>
              <a:spcBef>
                <a:spcPts val="0"/>
              </a:spcBef>
              <a:spcAft>
                <a:spcPts val="0"/>
              </a:spcAft>
              <a:buClrTx/>
              <a:buSzTx/>
              <a:buFontTx/>
              <a:buNone/>
              <a:tabLst/>
              <a:defRPr/>
            </a:pPr>
            <a:r>
              <a:rPr kumimoji="0" lang="en-US" sz="1200" b="1" i="0" u="none" strike="noStrike" kern="1200" cap="none" spc="35" normalizeH="0" baseline="0" noProof="0">
                <a:ln>
                  <a:noFill/>
                </a:ln>
                <a:solidFill>
                  <a:srgbClr val="FFFFFF"/>
                </a:solidFill>
                <a:effectLst/>
                <a:uLnTx/>
                <a:uFillTx/>
                <a:latin typeface="Aptos"/>
                <a:ea typeface="Canva Sans Bold"/>
                <a:cs typeface="Canva Sans Bold"/>
                <a:sym typeface="Canva Sans Bold"/>
              </a:rPr>
              <a:t>Open and collaborative culture</a:t>
            </a:r>
            <a:endParaRPr kumimoji="0" lang="en-US" sz="1200" b="1" i="0" u="none" strike="noStrike" kern="1200" cap="none" spc="35" normalizeH="0" baseline="0" noProof="0">
              <a:ln>
                <a:noFill/>
              </a:ln>
              <a:solidFill>
                <a:srgbClr val="FFFFFF"/>
              </a:solidFill>
              <a:effectLst/>
              <a:uLnTx/>
              <a:uFillTx/>
              <a:latin typeface="Aptos"/>
              <a:ea typeface="Canva Sans Bold"/>
              <a:cs typeface="Canva Sans Bold"/>
            </a:endParaRPr>
          </a:p>
        </p:txBody>
      </p:sp>
      <p:sp>
        <p:nvSpPr>
          <p:cNvPr id="23" name="TextBox 40">
            <a:extLst>
              <a:ext uri="{FF2B5EF4-FFF2-40B4-BE49-F238E27FC236}">
                <a16:creationId xmlns:a16="http://schemas.microsoft.com/office/drawing/2014/main" id="{40916C21-42F9-E860-A7D0-F6C1339CA529}"/>
              </a:ext>
            </a:extLst>
          </p:cNvPr>
          <p:cNvSpPr txBox="1"/>
          <p:nvPr/>
        </p:nvSpPr>
        <p:spPr>
          <a:xfrm>
            <a:off x="4788161" y="2013743"/>
            <a:ext cx="1477056" cy="138756"/>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ts val="1200"/>
              </a:lnSpc>
              <a:spcBef>
                <a:spcPct val="0"/>
              </a:spcBef>
              <a:spcAft>
                <a:spcPts val="0"/>
              </a:spcAft>
              <a:buClrTx/>
              <a:buSzTx/>
              <a:buFontTx/>
              <a:buNone/>
              <a:tabLst/>
              <a:defRPr/>
            </a:pPr>
            <a:r>
              <a:rPr kumimoji="0" lang="en-US" sz="800" b="0" i="0" u="none" strike="noStrike" kern="1200" cap="none" spc="0" normalizeH="0" baseline="0" noProof="0">
                <a:ln>
                  <a:noFill/>
                </a:ln>
                <a:solidFill>
                  <a:srgbClr val="FFFFFF">
                    <a:alpha val="84706"/>
                  </a:srgbClr>
                </a:solidFill>
                <a:effectLst/>
                <a:uLnTx/>
                <a:uFillTx/>
                <a:latin typeface="Canva Sans"/>
                <a:ea typeface="Canva Sans"/>
                <a:cs typeface="Canva Sans"/>
                <a:sym typeface="Canva Sans"/>
              </a:rPr>
              <a:t>.</a:t>
            </a:r>
          </a:p>
        </p:txBody>
      </p:sp>
      <p:sp>
        <p:nvSpPr>
          <p:cNvPr id="24" name="TextBox 41">
            <a:extLst>
              <a:ext uri="{FF2B5EF4-FFF2-40B4-BE49-F238E27FC236}">
                <a16:creationId xmlns:a16="http://schemas.microsoft.com/office/drawing/2014/main" id="{6BF2170E-DC7B-FB4C-7CDF-FEA8E7027B20}"/>
              </a:ext>
            </a:extLst>
          </p:cNvPr>
          <p:cNvSpPr txBox="1"/>
          <p:nvPr/>
        </p:nvSpPr>
        <p:spPr>
          <a:xfrm>
            <a:off x="6891173" y="984285"/>
            <a:ext cx="1460957" cy="763927"/>
          </a:xfrm>
          <a:prstGeom prst="rect">
            <a:avLst/>
          </a:prstGeom>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ts val="1540"/>
              </a:lnSpc>
              <a:spcBef>
                <a:spcPts val="0"/>
              </a:spcBef>
              <a:spcAft>
                <a:spcPts val="0"/>
              </a:spcAft>
              <a:buClrTx/>
              <a:buSzTx/>
              <a:buFontTx/>
              <a:buNone/>
              <a:tabLst/>
              <a:defRPr/>
            </a:pPr>
            <a:r>
              <a:rPr kumimoji="0" lang="en-US" sz="1200" b="1" i="0" u="none" strike="noStrike" kern="1200" cap="none" spc="35" normalizeH="0" baseline="0" noProof="0">
                <a:ln>
                  <a:noFill/>
                </a:ln>
                <a:solidFill>
                  <a:srgbClr val="FFFFFF"/>
                </a:solidFill>
                <a:effectLst/>
                <a:uLnTx/>
                <a:uFillTx/>
                <a:latin typeface="Aptos"/>
                <a:ea typeface="Canva Sans Bold"/>
                <a:cs typeface="Canva Sans Bold"/>
                <a:sym typeface="Canva Sans Bold"/>
              </a:rPr>
              <a:t>Capability Building for patients, researchers and clinicians</a:t>
            </a:r>
            <a:endParaRPr kumimoji="0" lang="en-US" sz="1200" b="1" i="0" u="none" strike="noStrike" kern="1200" cap="none" spc="35" normalizeH="0" baseline="0" noProof="0">
              <a:ln>
                <a:noFill/>
              </a:ln>
              <a:solidFill>
                <a:srgbClr val="FFFFFF"/>
              </a:solidFill>
              <a:effectLst/>
              <a:uLnTx/>
              <a:uFillTx/>
              <a:latin typeface="Aptos"/>
              <a:ea typeface="Canva Sans Bold"/>
              <a:cs typeface="Canva Sans Bold"/>
            </a:endParaRPr>
          </a:p>
        </p:txBody>
      </p:sp>
      <p:sp>
        <p:nvSpPr>
          <p:cNvPr id="25" name="TextBox 44">
            <a:extLst>
              <a:ext uri="{FF2B5EF4-FFF2-40B4-BE49-F238E27FC236}">
                <a16:creationId xmlns:a16="http://schemas.microsoft.com/office/drawing/2014/main" id="{26E84CC2-253C-435C-2836-6991B4F66E67}"/>
              </a:ext>
            </a:extLst>
          </p:cNvPr>
          <p:cNvSpPr txBox="1"/>
          <p:nvPr/>
        </p:nvSpPr>
        <p:spPr>
          <a:xfrm>
            <a:off x="616732" y="1785248"/>
            <a:ext cx="1334467" cy="772904"/>
          </a:xfrm>
          <a:prstGeom prst="rect">
            <a:avLst/>
          </a:prstGeom>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ts val="960"/>
              </a:lnSpc>
              <a:spcBef>
                <a:spcPct val="0"/>
              </a:spcBef>
              <a:spcAft>
                <a:spcPts val="0"/>
              </a:spcAft>
              <a:buClrTx/>
              <a:buSzTx/>
              <a:buFontTx/>
              <a:buNone/>
              <a:tabLst/>
              <a:defRPr/>
            </a:pPr>
            <a:endPar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sym typeface="Canva Sans Bold"/>
            </a:endParaRPr>
          </a:p>
          <a:p>
            <a:pPr marL="0" marR="0" lvl="0" indent="0" algn="ctr" defTabSz="457200" rtl="0" eaLnBrk="1" fontAlgn="auto" latinLnBrk="0" hangingPunct="1">
              <a:lnSpc>
                <a:spcPts val="960"/>
              </a:lnSpc>
              <a:spcBef>
                <a:spcPct val="0"/>
              </a:spcBef>
              <a:spcAft>
                <a:spcPts val="0"/>
              </a:spcAft>
              <a:buClrTx/>
              <a:buSzTx/>
              <a:buFontTx/>
              <a:buNone/>
              <a:tabLst/>
              <a:defRPr/>
            </a:pPr>
            <a:r>
              <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sym typeface="Canva Sans Bold"/>
              </a:rPr>
              <a:t>Partnership through OPEN Voices </a:t>
            </a:r>
            <a:endPar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endParaRPr>
          </a:p>
          <a:p>
            <a:pPr marL="0" marR="0" lvl="0" indent="0" algn="ctr" defTabSz="457200" rtl="0" eaLnBrk="1" fontAlgn="auto" latinLnBrk="0" hangingPunct="1">
              <a:lnSpc>
                <a:spcPts val="960"/>
              </a:lnSpc>
              <a:spcBef>
                <a:spcPct val="0"/>
              </a:spcBef>
              <a:spcAft>
                <a:spcPts val="0"/>
              </a:spcAft>
              <a:buClrTx/>
              <a:buSzTx/>
              <a:buFontTx/>
              <a:buNone/>
              <a:tabLst/>
              <a:defRPr/>
            </a:pPr>
            <a:r>
              <a:rPr kumimoji="0" lang="en-US" sz="1000" b="1" i="0" u="none" strike="noStrike" kern="1200" cap="none" spc="22" normalizeH="0" baseline="0" noProof="0">
                <a:ln>
                  <a:noFill/>
                </a:ln>
                <a:solidFill>
                  <a:srgbClr val="FFFFFF"/>
                </a:solidFill>
                <a:effectLst/>
                <a:uLnTx/>
                <a:uFillTx/>
                <a:latin typeface="Aptos" panose="02110004020202020204"/>
                <a:ea typeface="Canva Sans Bold"/>
                <a:cs typeface="Canva Sans Bold"/>
                <a:sym typeface="Canva Sans Bold"/>
              </a:rPr>
              <a:t>(70 patient partners)</a:t>
            </a:r>
            <a:r>
              <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sym typeface="Canva Sans Bold"/>
              </a:rPr>
              <a:t> &amp; 30 patient </a:t>
            </a:r>
            <a:r>
              <a:rPr kumimoji="0" lang="en-US" sz="1000" b="0" i="0" u="none" strike="noStrike" kern="1200" cap="none" spc="22" normalizeH="0" baseline="0" noProof="0" err="1">
                <a:ln>
                  <a:noFill/>
                </a:ln>
                <a:solidFill>
                  <a:srgbClr val="FFFFFF"/>
                </a:solidFill>
                <a:effectLst/>
                <a:uLnTx/>
                <a:uFillTx/>
                <a:latin typeface="Aptos" panose="02110004020202020204"/>
                <a:ea typeface="Canva Sans Bold"/>
                <a:cs typeface="Canva Sans Bold"/>
                <a:sym typeface="Canva Sans Bold"/>
              </a:rPr>
              <a:t>organisations</a:t>
            </a:r>
            <a:endPar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endParaRPr>
          </a:p>
        </p:txBody>
      </p:sp>
      <p:sp>
        <p:nvSpPr>
          <p:cNvPr id="26" name="TextBox 44">
            <a:extLst>
              <a:ext uri="{FF2B5EF4-FFF2-40B4-BE49-F238E27FC236}">
                <a16:creationId xmlns:a16="http://schemas.microsoft.com/office/drawing/2014/main" id="{73F2822F-4F79-4626-4A1A-B50B59B06A00}"/>
              </a:ext>
            </a:extLst>
          </p:cNvPr>
          <p:cNvSpPr txBox="1"/>
          <p:nvPr/>
        </p:nvSpPr>
        <p:spPr>
          <a:xfrm>
            <a:off x="2810594" y="1762187"/>
            <a:ext cx="1070162" cy="901144"/>
          </a:xfrm>
          <a:prstGeom prst="rect">
            <a:avLst/>
          </a:prstGeom>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ts val="960"/>
              </a:lnSpc>
              <a:spcBef>
                <a:spcPct val="0"/>
              </a:spcBef>
              <a:spcAft>
                <a:spcPts val="0"/>
              </a:spcAft>
              <a:buClrTx/>
              <a:buSzTx/>
              <a:buFontTx/>
              <a:buNone/>
              <a:tabLst/>
              <a:defRPr/>
            </a:pPr>
            <a:endPar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sym typeface="Canva Sans Bold"/>
            </a:endParaRPr>
          </a:p>
          <a:p>
            <a:pPr marL="0" marR="0" lvl="0" indent="0" algn="ctr" defTabSz="457200" rtl="0" eaLnBrk="1" fontAlgn="auto" latinLnBrk="0" hangingPunct="1">
              <a:lnSpc>
                <a:spcPts val="960"/>
              </a:lnSpc>
              <a:spcBef>
                <a:spcPct val="0"/>
              </a:spcBef>
              <a:spcAft>
                <a:spcPts val="0"/>
              </a:spcAft>
              <a:buClrTx/>
              <a:buSzTx/>
              <a:buFontTx/>
              <a:buNone/>
              <a:tabLst/>
              <a:defRPr/>
            </a:pPr>
            <a:r>
              <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sym typeface="Canva Sans Bold"/>
              </a:rPr>
              <a:t>Works hand-in-hand with researchers and educators to integrate PPI into their projects</a:t>
            </a:r>
          </a:p>
        </p:txBody>
      </p:sp>
      <p:sp>
        <p:nvSpPr>
          <p:cNvPr id="27" name="TextBox 44">
            <a:extLst>
              <a:ext uri="{FF2B5EF4-FFF2-40B4-BE49-F238E27FC236}">
                <a16:creationId xmlns:a16="http://schemas.microsoft.com/office/drawing/2014/main" id="{F896E434-5B30-D4CF-4E68-F9746CF886A2}"/>
              </a:ext>
            </a:extLst>
          </p:cNvPr>
          <p:cNvSpPr txBox="1"/>
          <p:nvPr/>
        </p:nvSpPr>
        <p:spPr>
          <a:xfrm>
            <a:off x="4937291" y="1842723"/>
            <a:ext cx="1215050" cy="901144"/>
          </a:xfrm>
          <a:prstGeom prst="rect">
            <a:avLst/>
          </a:prstGeom>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ts val="960"/>
              </a:lnSpc>
              <a:spcBef>
                <a:spcPct val="0"/>
              </a:spcBef>
              <a:spcAft>
                <a:spcPts val="0"/>
              </a:spcAft>
              <a:buClrTx/>
              <a:buSzTx/>
              <a:buFontTx/>
              <a:buNone/>
              <a:tabLst/>
              <a:defRPr/>
            </a:pPr>
            <a:r>
              <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sym typeface="Canva Sans Bold"/>
              </a:rPr>
              <a:t>Relationship building with patient partners focused on respect, support, inclusion, diversity, accessibility, learning and growth.</a:t>
            </a:r>
            <a:endPar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endParaRPr>
          </a:p>
        </p:txBody>
      </p:sp>
      <p:pic>
        <p:nvPicPr>
          <p:cNvPr id="28" name="Picture 27">
            <a:extLst>
              <a:ext uri="{FF2B5EF4-FFF2-40B4-BE49-F238E27FC236}">
                <a16:creationId xmlns:a16="http://schemas.microsoft.com/office/drawing/2014/main" id="{B66D5FF2-6603-EF37-EA5D-810C34FEA76D}"/>
              </a:ext>
            </a:extLst>
          </p:cNvPr>
          <p:cNvPicPr>
            <a:picLocks noChangeAspect="1"/>
          </p:cNvPicPr>
          <p:nvPr/>
        </p:nvPicPr>
        <p:blipFill>
          <a:blip r:embed="rId6"/>
          <a:stretch>
            <a:fillRect/>
          </a:stretch>
        </p:blipFill>
        <p:spPr>
          <a:xfrm>
            <a:off x="6778482" y="2752331"/>
            <a:ext cx="1684200" cy="1282753"/>
          </a:xfrm>
          <a:prstGeom prst="rect">
            <a:avLst/>
          </a:prstGeom>
        </p:spPr>
      </p:pic>
      <p:sp>
        <p:nvSpPr>
          <p:cNvPr id="29" name="TextBox 46">
            <a:extLst>
              <a:ext uri="{FF2B5EF4-FFF2-40B4-BE49-F238E27FC236}">
                <a16:creationId xmlns:a16="http://schemas.microsoft.com/office/drawing/2014/main" id="{0AC1F97B-D645-7C6D-4D32-6B412F57FCDF}"/>
              </a:ext>
            </a:extLst>
          </p:cNvPr>
          <p:cNvSpPr txBox="1"/>
          <p:nvPr/>
        </p:nvSpPr>
        <p:spPr>
          <a:xfrm>
            <a:off x="6849915" y="1842722"/>
            <a:ext cx="1593366" cy="901144"/>
          </a:xfrm>
          <a:prstGeom prst="rect">
            <a:avLst/>
          </a:prstGeom>
        </p:spPr>
        <p:txBody>
          <a:bodyPr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ts val="960"/>
              </a:lnSpc>
              <a:spcBef>
                <a:spcPct val="0"/>
              </a:spcBef>
              <a:spcAft>
                <a:spcPts val="0"/>
              </a:spcAft>
              <a:buClrTx/>
              <a:buSzTx/>
              <a:buFontTx/>
              <a:buNone/>
              <a:tabLst/>
              <a:defRPr/>
            </a:pPr>
            <a:r>
              <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sym typeface="Canva Sans Bold"/>
              </a:rPr>
              <a:t>Patient Voices Symposium</a:t>
            </a:r>
            <a:endPar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endParaRPr>
          </a:p>
          <a:p>
            <a:pPr marL="0" marR="0" lvl="0" indent="0" algn="ctr" defTabSz="457200" rtl="0" eaLnBrk="1" fontAlgn="auto" latinLnBrk="0" hangingPunct="1">
              <a:lnSpc>
                <a:spcPts val="960"/>
              </a:lnSpc>
              <a:spcBef>
                <a:spcPct val="0"/>
              </a:spcBef>
              <a:spcAft>
                <a:spcPts val="0"/>
              </a:spcAft>
              <a:buClrTx/>
              <a:buSzTx/>
              <a:buFontTx/>
              <a:buNone/>
              <a:tabLst/>
              <a:defRPr/>
            </a:pPr>
            <a:r>
              <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sym typeface="Canva Sans Bold"/>
              </a:rPr>
              <a:t>OPEN Conversation seminars</a:t>
            </a:r>
            <a:endPar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endParaRPr>
          </a:p>
          <a:p>
            <a:pPr marL="0" marR="0" lvl="0" indent="0" algn="ctr" defTabSz="457200" rtl="0" eaLnBrk="1" fontAlgn="auto" latinLnBrk="0" hangingPunct="1">
              <a:lnSpc>
                <a:spcPts val="960"/>
              </a:lnSpc>
              <a:spcBef>
                <a:spcPct val="0"/>
              </a:spcBef>
              <a:spcAft>
                <a:spcPts val="0"/>
              </a:spcAft>
              <a:buClrTx/>
              <a:buSzTx/>
              <a:buFontTx/>
              <a:buNone/>
              <a:tabLst/>
              <a:defRPr/>
            </a:pPr>
            <a:r>
              <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sym typeface="Canva Sans Bold"/>
              </a:rPr>
              <a:t>PPI 101 Workshop</a:t>
            </a:r>
            <a:endPar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endParaRPr>
          </a:p>
          <a:p>
            <a:pPr marL="0" marR="0" lvl="0" indent="0" algn="ctr" defTabSz="457200" rtl="0" eaLnBrk="1" fontAlgn="auto" latinLnBrk="0" hangingPunct="1">
              <a:lnSpc>
                <a:spcPts val="960"/>
              </a:lnSpc>
              <a:spcBef>
                <a:spcPct val="0"/>
              </a:spcBef>
              <a:spcAft>
                <a:spcPts val="0"/>
              </a:spcAft>
              <a:buClrTx/>
              <a:buSzTx/>
              <a:buFontTx/>
              <a:buNone/>
              <a:tabLst/>
              <a:defRPr/>
            </a:pPr>
            <a:r>
              <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sym typeface="Canva Sans Bold"/>
              </a:rPr>
              <a:t>Patient as Research and Education Partner (PREP ) Workshop </a:t>
            </a:r>
            <a:endParaRPr kumimoji="0" lang="en-US" sz="1000" b="0" i="0" u="none" strike="noStrike" kern="1200" cap="none" spc="22" normalizeH="0" baseline="0" noProof="0">
              <a:ln>
                <a:noFill/>
              </a:ln>
              <a:solidFill>
                <a:srgbClr val="FFFFFF"/>
              </a:solidFill>
              <a:effectLst/>
              <a:uLnTx/>
              <a:uFillTx/>
              <a:latin typeface="Aptos" panose="02110004020202020204"/>
              <a:ea typeface="Canva Sans Bold"/>
              <a:cs typeface="Canva Sans Bold"/>
            </a:endParaRPr>
          </a:p>
        </p:txBody>
      </p:sp>
      <p:sp>
        <p:nvSpPr>
          <p:cNvPr id="30" name="TextBox 43">
            <a:extLst>
              <a:ext uri="{FF2B5EF4-FFF2-40B4-BE49-F238E27FC236}">
                <a16:creationId xmlns:a16="http://schemas.microsoft.com/office/drawing/2014/main" id="{C887B0C0-C31B-572A-D77E-A198744F3587}"/>
              </a:ext>
            </a:extLst>
          </p:cNvPr>
          <p:cNvSpPr txBox="1"/>
          <p:nvPr/>
        </p:nvSpPr>
        <p:spPr>
          <a:xfrm>
            <a:off x="494718" y="214998"/>
            <a:ext cx="6683772" cy="542328"/>
          </a:xfrm>
          <a:prstGeom prst="rect">
            <a:avLst/>
          </a:prstGeom>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ts val="2060"/>
              </a:lnSpc>
              <a:spcBef>
                <a:spcPts val="0"/>
              </a:spcBef>
              <a:spcAft>
                <a:spcPts val="0"/>
              </a:spcAft>
              <a:buClrTx/>
              <a:buSzTx/>
              <a:buFontTx/>
              <a:buNone/>
              <a:tabLst/>
              <a:defRPr/>
            </a:pPr>
            <a:r>
              <a:rPr kumimoji="0" lang="en-US" sz="2000" b="1" i="0" u="none" strike="noStrike" kern="1200" cap="none" spc="55" normalizeH="0" baseline="0" noProof="0" dirty="0">
                <a:ln>
                  <a:noFill/>
                </a:ln>
                <a:solidFill>
                  <a:srgbClr val="0B5394"/>
                </a:solidFill>
                <a:effectLst/>
                <a:uLnTx/>
                <a:uFillTx/>
                <a:latin typeface="Aptos Narrow"/>
                <a:ea typeface="Helvetica World Bold"/>
                <a:cs typeface="Helvetica World Bold"/>
              </a:rPr>
              <a:t>OPEN is transforming research practices and mindsets, fostering the growth of patient partners</a:t>
            </a:r>
            <a:endParaRPr lang="en-US" sz="2000" b="1" i="0" u="none" strike="noStrike" kern="1200" cap="none" spc="55" normalizeH="0" baseline="0" noProof="0">
              <a:ln>
                <a:noFill/>
              </a:ln>
              <a:solidFill>
                <a:srgbClr val="0B5394"/>
              </a:solidFill>
              <a:effectLst/>
              <a:uLnTx/>
              <a:uFillTx/>
              <a:latin typeface="Aptos Narrow" panose="020B0004020202020204" pitchFamily="34" charset="0"/>
              <a:ea typeface="Helvetica World Bold"/>
              <a:cs typeface="Helvetica World Bold"/>
            </a:endParaRPr>
          </a:p>
        </p:txBody>
      </p:sp>
      <p:sp>
        <p:nvSpPr>
          <p:cNvPr id="31" name="Rectangle 30">
            <a:extLst>
              <a:ext uri="{FF2B5EF4-FFF2-40B4-BE49-F238E27FC236}">
                <a16:creationId xmlns:a16="http://schemas.microsoft.com/office/drawing/2014/main" id="{3A374FC7-5A79-C65B-3DD4-4BCD448BB1E9}"/>
              </a:ext>
            </a:extLst>
          </p:cNvPr>
          <p:cNvSpPr/>
          <p:nvPr/>
        </p:nvSpPr>
        <p:spPr>
          <a:xfrm>
            <a:off x="138448" y="4615132"/>
            <a:ext cx="1811122" cy="4557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32" name="Rectangle: Rounded Corners 31">
            <a:extLst>
              <a:ext uri="{FF2B5EF4-FFF2-40B4-BE49-F238E27FC236}">
                <a16:creationId xmlns:a16="http://schemas.microsoft.com/office/drawing/2014/main" id="{4F7FEF88-306C-BB88-3F67-B51CD2F3EC69}"/>
              </a:ext>
            </a:extLst>
          </p:cNvPr>
          <p:cNvSpPr/>
          <p:nvPr/>
        </p:nvSpPr>
        <p:spPr>
          <a:xfrm>
            <a:off x="515011" y="4328468"/>
            <a:ext cx="8008426" cy="1919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ptos Narrow"/>
              </a:rPr>
              <a:t>&gt;</a:t>
            </a:r>
            <a:r>
              <a:rPr lang="en-US" sz="1400" dirty="0">
                <a:solidFill>
                  <a:srgbClr val="FFFFFF"/>
                </a:solidFill>
                <a:latin typeface="Aptos Narrow"/>
              </a:rPr>
              <a:t>75</a:t>
            </a:r>
            <a:r>
              <a:rPr kumimoji="0" lang="en-US" sz="1400" b="0" i="0" u="none" strike="noStrike" kern="1200" cap="none" spc="0" normalizeH="0" baseline="0" noProof="0" dirty="0">
                <a:ln>
                  <a:noFill/>
                </a:ln>
                <a:solidFill>
                  <a:srgbClr val="FFFFFF"/>
                </a:solidFill>
                <a:effectLst/>
                <a:uLnTx/>
                <a:uFillTx/>
                <a:latin typeface="Aptos Narrow"/>
              </a:rPr>
              <a:t> OPEN Voices patient partners</a:t>
            </a:r>
            <a:endParaRPr kumimoji="0" lang="en-SG" sz="1400" b="0" i="0" u="none" strike="noStrike" kern="1200" cap="none" spc="0" normalizeH="0" baseline="0" noProof="0" dirty="0">
              <a:ln>
                <a:noFill/>
              </a:ln>
              <a:solidFill>
                <a:srgbClr val="FFFFFF"/>
              </a:solidFill>
              <a:effectLst/>
              <a:uLnTx/>
              <a:uFillTx/>
              <a:latin typeface="Aptos Narrow"/>
            </a:endParaRPr>
          </a:p>
        </p:txBody>
      </p:sp>
      <p:sp>
        <p:nvSpPr>
          <p:cNvPr id="33" name="Rectangle: Rounded Corners 32">
            <a:extLst>
              <a:ext uri="{FF2B5EF4-FFF2-40B4-BE49-F238E27FC236}">
                <a16:creationId xmlns:a16="http://schemas.microsoft.com/office/drawing/2014/main" id="{A39E0DBC-9116-EB29-9F17-36273F3C4311}"/>
              </a:ext>
            </a:extLst>
          </p:cNvPr>
          <p:cNvSpPr/>
          <p:nvPr/>
        </p:nvSpPr>
        <p:spPr>
          <a:xfrm>
            <a:off x="515011" y="4060196"/>
            <a:ext cx="8008426" cy="1919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&gt;</a:t>
            </a:r>
            <a:r>
              <a:rPr lang="en-US" sz="1400">
                <a:solidFill>
                  <a:srgbClr val="FFFFFF"/>
                </a:solidFill>
                <a:latin typeface="Aptos Narrow" panose="020B0004020202020204" pitchFamily="34" charset="0"/>
              </a:rPr>
              <a:t>30 Patient and Public Involvement (PPI) research, education and engagement projects per year</a:t>
            </a:r>
            <a:endParaRPr kumimoji="0" lang="en-SG" sz="1400" b="0" i="0" u="none" strike="noStrike" kern="1200" cap="none" spc="0" normalizeH="0" baseline="0" noProof="0">
              <a:ln>
                <a:noFill/>
              </a:ln>
              <a:solidFill>
                <a:srgbClr val="FFFFFF"/>
              </a:solidFill>
              <a:effectLst/>
              <a:uLnTx/>
              <a:uFillTx/>
              <a:latin typeface="Aptos Narrow" panose="020B0004020202020204" pitchFamily="34" charset="0"/>
              <a:ea typeface="+mn-ea"/>
              <a:cs typeface="+mn-cs"/>
            </a:endParaRPr>
          </a:p>
        </p:txBody>
      </p:sp>
    </p:spTree>
    <p:extLst>
      <p:ext uri="{BB962C8B-B14F-4D97-AF65-F5344CB8AC3E}">
        <p14:creationId xmlns:p14="http://schemas.microsoft.com/office/powerpoint/2010/main" val="3158447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A4E268-6A96-31B3-068F-0248CBB97FFE}"/>
              </a:ext>
            </a:extLst>
          </p:cNvPr>
          <p:cNvSpPr>
            <a:spLocks noGrp="1"/>
          </p:cNvSpPr>
          <p:nvPr>
            <p:ph type="body" idx="1"/>
          </p:nvPr>
        </p:nvSpPr>
        <p:spPr>
          <a:xfrm>
            <a:off x="947085" y="1654171"/>
            <a:ext cx="7247426" cy="2347258"/>
          </a:xfrm>
        </p:spPr>
        <p:txBody>
          <a:bodyPr spcFirstLastPara="1" wrap="square" lIns="91425" tIns="91425" rIns="91425" bIns="91425" anchor="t" anchorCtr="0">
            <a:noAutofit/>
          </a:bodyPr>
          <a:lstStyle/>
          <a:p>
            <a:pPr>
              <a:lnSpc>
                <a:spcPct val="100000"/>
              </a:lnSpc>
              <a:buChar char="•"/>
            </a:pPr>
            <a:r>
              <a:rPr lang="en-US" sz="1600" dirty="0">
                <a:ea typeface="+mj-lt"/>
                <a:cs typeface="+mj-lt"/>
              </a:rPr>
              <a:t>Paradigm shift in patient partnership </a:t>
            </a:r>
            <a:endParaRPr lang="en-US" sz="1600" dirty="0"/>
          </a:p>
          <a:p>
            <a:pPr>
              <a:lnSpc>
                <a:spcPct val="100000"/>
              </a:lnSpc>
              <a:buChar char="•"/>
            </a:pPr>
            <a:endParaRPr lang="en-US" sz="1600" dirty="0"/>
          </a:p>
          <a:p>
            <a:pPr>
              <a:lnSpc>
                <a:spcPct val="100000"/>
              </a:lnSpc>
              <a:buChar char="•"/>
            </a:pPr>
            <a:r>
              <a:rPr lang="en-US" sz="1600" dirty="0">
                <a:ea typeface="+mj-lt"/>
                <a:cs typeface="+mj-lt"/>
              </a:rPr>
              <a:t>Create sustainable pathways and access to involve patient and caregiver partners </a:t>
            </a:r>
            <a:endParaRPr lang="en-US" sz="1600" dirty="0"/>
          </a:p>
          <a:p>
            <a:pPr>
              <a:lnSpc>
                <a:spcPct val="100000"/>
              </a:lnSpc>
              <a:buChar char="•"/>
            </a:pPr>
            <a:endParaRPr lang="en-US" sz="1600" dirty="0"/>
          </a:p>
          <a:p>
            <a:pPr>
              <a:lnSpc>
                <a:spcPct val="100000"/>
              </a:lnSpc>
              <a:buChar char="•"/>
            </a:pPr>
            <a:r>
              <a:rPr lang="en-US" sz="1600" dirty="0">
                <a:ea typeface="+mj-lt"/>
                <a:cs typeface="+mj-lt"/>
              </a:rPr>
              <a:t>Grow capability and capacity in PPI among your team to involve patient and caregiver</a:t>
            </a:r>
            <a:r>
              <a:rPr lang="en-US" sz="1600">
                <a:ea typeface="+mj-lt"/>
                <a:cs typeface="+mj-lt"/>
              </a:rPr>
              <a:t> </a:t>
            </a:r>
            <a:r>
              <a:rPr lang="en-US" sz="1600" dirty="0">
                <a:ea typeface="+mj-lt"/>
                <a:cs typeface="+mj-lt"/>
              </a:rPr>
              <a:t>partners confidently </a:t>
            </a:r>
            <a:endParaRPr lang="en-US" sz="1600" dirty="0"/>
          </a:p>
          <a:p>
            <a:pPr>
              <a:lnSpc>
                <a:spcPct val="100000"/>
              </a:lnSpc>
              <a:buChar char="•"/>
            </a:pPr>
            <a:endParaRPr lang="en-US" sz="1600" dirty="0"/>
          </a:p>
          <a:p>
            <a:pPr>
              <a:lnSpc>
                <a:spcPct val="100000"/>
              </a:lnSpc>
              <a:buChar char="•"/>
            </a:pPr>
            <a:r>
              <a:rPr lang="en-US" sz="1600" dirty="0">
                <a:ea typeface="+mj-lt"/>
                <a:cs typeface="+mj-lt"/>
              </a:rPr>
              <a:t>Invest in patient involvement </a:t>
            </a:r>
            <a:endParaRPr lang="en-US" sz="1600" dirty="0"/>
          </a:p>
        </p:txBody>
      </p:sp>
      <p:sp>
        <p:nvSpPr>
          <p:cNvPr id="3" name="Title 2">
            <a:extLst>
              <a:ext uri="{FF2B5EF4-FFF2-40B4-BE49-F238E27FC236}">
                <a16:creationId xmlns:a16="http://schemas.microsoft.com/office/drawing/2014/main" id="{95E5AB4A-B09C-20F0-24FC-86CBD2973983}"/>
              </a:ext>
            </a:extLst>
          </p:cNvPr>
          <p:cNvSpPr>
            <a:spLocks noGrp="1"/>
          </p:cNvSpPr>
          <p:nvPr>
            <p:ph type="title"/>
          </p:nvPr>
        </p:nvSpPr>
        <p:spPr>
          <a:xfrm>
            <a:off x="943492" y="666924"/>
            <a:ext cx="7243500" cy="428759"/>
          </a:xfrm>
        </p:spPr>
        <p:txBody>
          <a:bodyPr/>
          <a:lstStyle/>
          <a:p>
            <a:r>
              <a:rPr lang="en-US" sz="2000" dirty="0">
                <a:latin typeface="Arial"/>
                <a:cs typeface="Arial"/>
              </a:rPr>
              <a:t>Call to: clinicians, researchers and industry to involve</a:t>
            </a:r>
          </a:p>
          <a:p>
            <a:r>
              <a:rPr lang="en-US" sz="2000" dirty="0">
                <a:latin typeface="Arial"/>
                <a:cs typeface="Arial"/>
              </a:rPr>
              <a:t>patient and caregiver partners in solutions processes </a:t>
            </a:r>
          </a:p>
        </p:txBody>
      </p:sp>
      <p:pic>
        <p:nvPicPr>
          <p:cNvPr id="4" name="Picture 3">
            <a:extLst>
              <a:ext uri="{FF2B5EF4-FFF2-40B4-BE49-F238E27FC236}">
                <a16:creationId xmlns:a16="http://schemas.microsoft.com/office/drawing/2014/main" id="{2A247B03-E383-7847-46BB-9C07400C80F6}"/>
              </a:ext>
            </a:extLst>
          </p:cNvPr>
          <p:cNvPicPr>
            <a:picLocks noChangeAspect="1"/>
          </p:cNvPicPr>
          <p:nvPr/>
        </p:nvPicPr>
        <p:blipFill>
          <a:blip r:embed="rId2"/>
          <a:srcRect r="-478" b="485"/>
          <a:stretch>
            <a:fillRect/>
          </a:stretch>
        </p:blipFill>
        <p:spPr>
          <a:xfrm>
            <a:off x="7217052" y="3371266"/>
            <a:ext cx="1200798" cy="1161464"/>
          </a:xfrm>
          <a:prstGeom prst="rect">
            <a:avLst/>
          </a:prstGeom>
        </p:spPr>
      </p:pic>
    </p:spTree>
    <p:extLst>
      <p:ext uri="{BB962C8B-B14F-4D97-AF65-F5344CB8AC3E}">
        <p14:creationId xmlns:p14="http://schemas.microsoft.com/office/powerpoint/2010/main" val="2702147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6A3DB-2D4D-28C1-E291-455ACB45F66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C7BD120-1AF6-C4E1-0993-D9134E2BC2F6}"/>
              </a:ext>
            </a:extLst>
          </p:cNvPr>
          <p:cNvSpPr>
            <a:spLocks noGrp="1"/>
          </p:cNvSpPr>
          <p:nvPr>
            <p:ph type="title"/>
          </p:nvPr>
        </p:nvSpPr>
        <p:spPr>
          <a:xfrm>
            <a:off x="575526" y="473416"/>
            <a:ext cx="7243500" cy="428759"/>
          </a:xfrm>
        </p:spPr>
        <p:txBody>
          <a:bodyPr/>
          <a:lstStyle/>
          <a:p>
            <a:r>
              <a:rPr lang="en-US" sz="2400" dirty="0">
                <a:latin typeface="Arial"/>
                <a:cs typeface="Arial"/>
              </a:rPr>
              <a:t>Asking "What matters to you?"</a:t>
            </a:r>
            <a:endParaRPr lang="en-US" dirty="0"/>
          </a:p>
        </p:txBody>
      </p:sp>
      <p:sp>
        <p:nvSpPr>
          <p:cNvPr id="2" name="Content Placeholder 2">
            <a:extLst>
              <a:ext uri="{FF2B5EF4-FFF2-40B4-BE49-F238E27FC236}">
                <a16:creationId xmlns:a16="http://schemas.microsoft.com/office/drawing/2014/main" id="{A5281C3E-1D03-F354-904F-AED8D9C39B4C}"/>
              </a:ext>
            </a:extLst>
          </p:cNvPr>
          <p:cNvSpPr>
            <a:spLocks noGrp="1"/>
          </p:cNvSpPr>
          <p:nvPr/>
        </p:nvSpPr>
        <p:spPr>
          <a:xfrm>
            <a:off x="633855" y="1384454"/>
            <a:ext cx="4417974" cy="3447102"/>
          </a:xfrm>
          <a:prstGeom prst="rect">
            <a:avLst/>
          </a:prstGeom>
        </p:spPr>
        <p:txBody>
          <a:bodyPr vert="horz" lIns="36000" tIns="36000" rIns="91440" bIns="36000" rtlCol="0" anchor="t">
            <a:normAutofit/>
          </a:bodyPr>
          <a:lstStyle>
            <a:lvl1pPr marL="171450" indent="-171450" algn="l" defTabSz="685800" rtl="0" eaLnBrk="1" latinLnBrk="0" hangingPunct="1">
              <a:lnSpc>
                <a:spcPct val="100000"/>
              </a:lnSpc>
              <a:spcBef>
                <a:spcPts val="750"/>
              </a:spcBef>
              <a:buFont typeface="Arial" panose="020B0604020202020204" pitchFamily="34" charset="0"/>
              <a:buChar char="•"/>
              <a:defRPr sz="2100" b="0" i="0" kern="1200">
                <a:solidFill>
                  <a:schemeClr val="tx1"/>
                </a:solidFill>
                <a:latin typeface="Aptos Narrow" panose="020B0004020202020204" pitchFamily="34" charset="0"/>
                <a:ea typeface="+mn-ea"/>
                <a:cs typeface="+mn-cs"/>
              </a:defRPr>
            </a:lvl1pPr>
            <a:lvl2pPr marL="514350" indent="-171450" algn="l" defTabSz="685800" rtl="0" eaLnBrk="1" latinLnBrk="0" hangingPunct="1">
              <a:lnSpc>
                <a:spcPct val="100000"/>
              </a:lnSpc>
              <a:spcBef>
                <a:spcPts val="375"/>
              </a:spcBef>
              <a:buFont typeface="Arial" panose="020B0604020202020204" pitchFamily="34" charset="0"/>
              <a:buChar char="•"/>
              <a:defRPr sz="1800" b="0" i="0" kern="1200">
                <a:solidFill>
                  <a:schemeClr val="tx1"/>
                </a:solidFill>
                <a:latin typeface="Aptos Narrow" panose="020B0004020202020204" pitchFamily="34" charset="0"/>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b="0" i="0" kern="1200">
                <a:solidFill>
                  <a:schemeClr val="tx1"/>
                </a:solidFill>
                <a:latin typeface="Aptos Narrow" panose="020B0004020202020204" pitchFamily="34" charset="0"/>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b="0" i="0" kern="1200">
                <a:solidFill>
                  <a:schemeClr val="tx1"/>
                </a:solidFill>
                <a:latin typeface="Aptos Narrow" panose="020B0004020202020204" pitchFamily="34" charset="0"/>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b="0" i="0" kern="1200">
                <a:solidFill>
                  <a:schemeClr val="tx1"/>
                </a:solidFill>
                <a:latin typeface="Aptos Narrow" panose="020B00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latin typeface="Arial"/>
                <a:cs typeface="Arial"/>
              </a:rPr>
              <a:t>Makes a patient and caregiver feel part of the process and </a:t>
            </a:r>
            <a:r>
              <a:rPr lang="en-US" sz="1800" dirty="0" err="1">
                <a:latin typeface="Arial"/>
                <a:cs typeface="Arial"/>
              </a:rPr>
              <a:t>prioritises</a:t>
            </a:r>
            <a:r>
              <a:rPr lang="en-US" sz="1800" dirty="0">
                <a:latin typeface="Arial"/>
                <a:cs typeface="Arial"/>
              </a:rPr>
              <a:t> their thoughts, needs, and concerns. </a:t>
            </a:r>
          </a:p>
          <a:p>
            <a:pPr marL="0" indent="0">
              <a:buNone/>
            </a:pPr>
            <a:r>
              <a:rPr lang="en-US" sz="1800" dirty="0">
                <a:latin typeface="Arial"/>
                <a:cs typeface="Arial"/>
              </a:rPr>
              <a:t>This is part of the healing process and is where solutions can be found!</a:t>
            </a:r>
            <a:endParaRPr lang="en-SG" sz="1800">
              <a:latin typeface="Arial"/>
              <a:cs typeface="Arial"/>
            </a:endParaRPr>
          </a:p>
        </p:txBody>
      </p:sp>
      <p:pic>
        <p:nvPicPr>
          <p:cNvPr id="8" name="Picture 7" descr="Person with idea concept">
            <a:extLst>
              <a:ext uri="{FF2B5EF4-FFF2-40B4-BE49-F238E27FC236}">
                <a16:creationId xmlns:a16="http://schemas.microsoft.com/office/drawing/2014/main" id="{6EDD0692-15F1-0802-B2A6-3A35941EC51D}"/>
              </a:ext>
            </a:extLst>
          </p:cNvPr>
          <p:cNvPicPr>
            <a:picLocks noChangeAspect="1"/>
          </p:cNvPicPr>
          <p:nvPr/>
        </p:nvPicPr>
        <p:blipFill>
          <a:blip r:embed="rId2"/>
          <a:srcRect/>
          <a:stretch>
            <a:fillRect/>
          </a:stretch>
        </p:blipFill>
        <p:spPr>
          <a:xfrm>
            <a:off x="5118735" y="1386840"/>
            <a:ext cx="3387090" cy="2278380"/>
          </a:xfrm>
          <a:prstGeom prst="rect">
            <a:avLst/>
          </a:prstGeom>
        </p:spPr>
      </p:pic>
    </p:spTree>
    <p:extLst>
      <p:ext uri="{BB962C8B-B14F-4D97-AF65-F5344CB8AC3E}">
        <p14:creationId xmlns:p14="http://schemas.microsoft.com/office/powerpoint/2010/main" val="3918387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plashy doodle">
            <a:extLst>
              <a:ext uri="{FF2B5EF4-FFF2-40B4-BE49-F238E27FC236}">
                <a16:creationId xmlns:a16="http://schemas.microsoft.com/office/drawing/2014/main" id="{606CD11F-71AA-05ED-8027-937A1D43C982}"/>
              </a:ext>
            </a:extLst>
          </p:cNvPr>
          <p:cNvPicPr>
            <a:picLocks noChangeAspect="1"/>
          </p:cNvPicPr>
          <p:nvPr/>
        </p:nvPicPr>
        <p:blipFill>
          <a:blip r:embed="rId2"/>
          <a:srcRect t="14134" r="2" b="29259"/>
          <a:stretch/>
        </p:blipFill>
        <p:spPr>
          <a:xfrm>
            <a:off x="-1" y="-8485"/>
            <a:ext cx="9146638" cy="5177677"/>
          </a:xfrm>
          <a:custGeom>
            <a:avLst/>
            <a:gdLst>
              <a:gd name="connsiteX0" fmla="*/ 0 w 9144000"/>
              <a:gd name="connsiteY0" fmla="*/ 0 h 5143500"/>
              <a:gd name="connsiteX1" fmla="*/ 8146058 w 9144000"/>
              <a:gd name="connsiteY1" fmla="*/ 0 h 5143500"/>
              <a:gd name="connsiteX2" fmla="*/ 9144000 w 9144000"/>
              <a:gd name="connsiteY2" fmla="*/ 997942 h 5143500"/>
              <a:gd name="connsiteX3" fmla="*/ 9144000 w 9144000"/>
              <a:gd name="connsiteY3" fmla="*/ 5143500 h 5143500"/>
              <a:gd name="connsiteX4" fmla="*/ 0 w 9144000"/>
              <a:gd name="connsiteY4" fmla="*/ 5143500 h 5143500"/>
              <a:gd name="connsiteX5" fmla="*/ 0 w 9144000"/>
              <a:gd name="connsiteY5" fmla="*/ 0 h 5143500"/>
              <a:gd name="connsiteX0" fmla="*/ 0 w 9150894"/>
              <a:gd name="connsiteY0" fmla="*/ 10048 h 5153548"/>
              <a:gd name="connsiteX1" fmla="*/ 9150894 w 9150894"/>
              <a:gd name="connsiteY1" fmla="*/ 0 h 5153548"/>
              <a:gd name="connsiteX2" fmla="*/ 9144000 w 9150894"/>
              <a:gd name="connsiteY2" fmla="*/ 1007990 h 5153548"/>
              <a:gd name="connsiteX3" fmla="*/ 9144000 w 9150894"/>
              <a:gd name="connsiteY3" fmla="*/ 5153548 h 5153548"/>
              <a:gd name="connsiteX4" fmla="*/ 0 w 9150894"/>
              <a:gd name="connsiteY4" fmla="*/ 5153548 h 5153548"/>
              <a:gd name="connsiteX5" fmla="*/ 0 w 9150894"/>
              <a:gd name="connsiteY5" fmla="*/ 10048 h 5153548"/>
              <a:gd name="connsiteX0" fmla="*/ 0 w 9150894"/>
              <a:gd name="connsiteY0" fmla="*/ 10048 h 5153548"/>
              <a:gd name="connsiteX1" fmla="*/ 9150894 w 9150894"/>
              <a:gd name="connsiteY1" fmla="*/ 0 h 5153548"/>
              <a:gd name="connsiteX2" fmla="*/ 9133951 w 9150894"/>
              <a:gd name="connsiteY2" fmla="*/ 3881818 h 5153548"/>
              <a:gd name="connsiteX3" fmla="*/ 9144000 w 9150894"/>
              <a:gd name="connsiteY3" fmla="*/ 5153548 h 5153548"/>
              <a:gd name="connsiteX4" fmla="*/ 0 w 9150894"/>
              <a:gd name="connsiteY4" fmla="*/ 5153548 h 5153548"/>
              <a:gd name="connsiteX5" fmla="*/ 0 w 9150894"/>
              <a:gd name="connsiteY5" fmla="*/ 10048 h 5153548"/>
              <a:gd name="connsiteX0" fmla="*/ 0 w 9150894"/>
              <a:gd name="connsiteY0" fmla="*/ 10048 h 5173645"/>
              <a:gd name="connsiteX1" fmla="*/ 9150894 w 9150894"/>
              <a:gd name="connsiteY1" fmla="*/ 0 h 5173645"/>
              <a:gd name="connsiteX2" fmla="*/ 9133951 w 9150894"/>
              <a:gd name="connsiteY2" fmla="*/ 3881818 h 5173645"/>
              <a:gd name="connsiteX3" fmla="*/ 8400422 w 9150894"/>
              <a:gd name="connsiteY3" fmla="*/ 5173645 h 5173645"/>
              <a:gd name="connsiteX4" fmla="*/ 0 w 9150894"/>
              <a:gd name="connsiteY4" fmla="*/ 5153548 h 5173645"/>
              <a:gd name="connsiteX5" fmla="*/ 0 w 9150894"/>
              <a:gd name="connsiteY5" fmla="*/ 10048 h 5173645"/>
              <a:gd name="connsiteX0" fmla="*/ 0 w 9150894"/>
              <a:gd name="connsiteY0" fmla="*/ 10048 h 5173645"/>
              <a:gd name="connsiteX1" fmla="*/ 9150894 w 9150894"/>
              <a:gd name="connsiteY1" fmla="*/ 0 h 5173645"/>
              <a:gd name="connsiteX2" fmla="*/ 9133951 w 9150894"/>
              <a:gd name="connsiteY2" fmla="*/ 3881818 h 5173645"/>
              <a:gd name="connsiteX3" fmla="*/ 8581293 w 9150894"/>
              <a:gd name="connsiteY3" fmla="*/ 5173645 h 5173645"/>
              <a:gd name="connsiteX4" fmla="*/ 0 w 9150894"/>
              <a:gd name="connsiteY4" fmla="*/ 5153548 h 5173645"/>
              <a:gd name="connsiteX5" fmla="*/ 0 w 9150894"/>
              <a:gd name="connsiteY5" fmla="*/ 10048 h 5173645"/>
              <a:gd name="connsiteX0" fmla="*/ 0 w 9150894"/>
              <a:gd name="connsiteY0" fmla="*/ 10048 h 5174298"/>
              <a:gd name="connsiteX1" fmla="*/ 9150894 w 9150894"/>
              <a:gd name="connsiteY1" fmla="*/ 0 h 5174298"/>
              <a:gd name="connsiteX2" fmla="*/ 9133951 w 9150894"/>
              <a:gd name="connsiteY2" fmla="*/ 3881818 h 5174298"/>
              <a:gd name="connsiteX3" fmla="*/ 8581293 w 9150894"/>
              <a:gd name="connsiteY3" fmla="*/ 5173645 h 5174298"/>
              <a:gd name="connsiteX4" fmla="*/ 0 w 9150894"/>
              <a:gd name="connsiteY4" fmla="*/ 5153548 h 5174298"/>
              <a:gd name="connsiteX5" fmla="*/ 0 w 9150894"/>
              <a:gd name="connsiteY5" fmla="*/ 10048 h 5174298"/>
              <a:gd name="connsiteX0" fmla="*/ 0 w 9150894"/>
              <a:gd name="connsiteY0" fmla="*/ 10048 h 5174092"/>
              <a:gd name="connsiteX1" fmla="*/ 9150894 w 9150894"/>
              <a:gd name="connsiteY1" fmla="*/ 0 h 5174092"/>
              <a:gd name="connsiteX2" fmla="*/ 9133951 w 9150894"/>
              <a:gd name="connsiteY2" fmla="*/ 3881818 h 5174092"/>
              <a:gd name="connsiteX3" fmla="*/ 8581293 w 9150894"/>
              <a:gd name="connsiteY3" fmla="*/ 5173645 h 5174092"/>
              <a:gd name="connsiteX4" fmla="*/ 0 w 9150894"/>
              <a:gd name="connsiteY4" fmla="*/ 5153548 h 5174092"/>
              <a:gd name="connsiteX5" fmla="*/ 0 w 9150894"/>
              <a:gd name="connsiteY5" fmla="*/ 10048 h 5174092"/>
              <a:gd name="connsiteX0" fmla="*/ 0 w 9150894"/>
              <a:gd name="connsiteY0" fmla="*/ 10048 h 5174216"/>
              <a:gd name="connsiteX1" fmla="*/ 9150894 w 9150894"/>
              <a:gd name="connsiteY1" fmla="*/ 0 h 5174216"/>
              <a:gd name="connsiteX2" fmla="*/ 9146651 w 9150894"/>
              <a:gd name="connsiteY2" fmla="*/ 4173918 h 5174216"/>
              <a:gd name="connsiteX3" fmla="*/ 8581293 w 9150894"/>
              <a:gd name="connsiteY3" fmla="*/ 5173645 h 5174216"/>
              <a:gd name="connsiteX4" fmla="*/ 0 w 9150894"/>
              <a:gd name="connsiteY4" fmla="*/ 5153548 h 5174216"/>
              <a:gd name="connsiteX5" fmla="*/ 0 w 9150894"/>
              <a:gd name="connsiteY5" fmla="*/ 10048 h 5174216"/>
              <a:gd name="connsiteX0" fmla="*/ 0 w 9146745"/>
              <a:gd name="connsiteY0" fmla="*/ 0 h 5164168"/>
              <a:gd name="connsiteX1" fmla="*/ 8909594 w 9146745"/>
              <a:gd name="connsiteY1" fmla="*/ 231252 h 5164168"/>
              <a:gd name="connsiteX2" fmla="*/ 9146651 w 9146745"/>
              <a:gd name="connsiteY2" fmla="*/ 4163870 h 5164168"/>
              <a:gd name="connsiteX3" fmla="*/ 8581293 w 9146745"/>
              <a:gd name="connsiteY3" fmla="*/ 5163597 h 5164168"/>
              <a:gd name="connsiteX4" fmla="*/ 0 w 9146745"/>
              <a:gd name="connsiteY4" fmla="*/ 5143500 h 5164168"/>
              <a:gd name="connsiteX5" fmla="*/ 0 w 9146745"/>
              <a:gd name="connsiteY5" fmla="*/ 0 h 5164168"/>
              <a:gd name="connsiteX0" fmla="*/ 0 w 9146756"/>
              <a:gd name="connsiteY0" fmla="*/ 0 h 5164168"/>
              <a:gd name="connsiteX1" fmla="*/ 8909594 w 9146756"/>
              <a:gd name="connsiteY1" fmla="*/ 231252 h 5164168"/>
              <a:gd name="connsiteX2" fmla="*/ 9146651 w 9146756"/>
              <a:gd name="connsiteY2" fmla="*/ 4163870 h 5164168"/>
              <a:gd name="connsiteX3" fmla="*/ 8581293 w 9146756"/>
              <a:gd name="connsiteY3" fmla="*/ 5163597 h 5164168"/>
              <a:gd name="connsiteX4" fmla="*/ 0 w 9146756"/>
              <a:gd name="connsiteY4" fmla="*/ 5143500 h 5164168"/>
              <a:gd name="connsiteX5" fmla="*/ 0 w 9146756"/>
              <a:gd name="connsiteY5" fmla="*/ 0 h 5164168"/>
              <a:gd name="connsiteX0" fmla="*/ 0 w 9155454"/>
              <a:gd name="connsiteY0" fmla="*/ 3698 h 5167866"/>
              <a:gd name="connsiteX1" fmla="*/ 9144544 w 9155454"/>
              <a:gd name="connsiteY1" fmla="*/ 0 h 5167866"/>
              <a:gd name="connsiteX2" fmla="*/ 9146651 w 9155454"/>
              <a:gd name="connsiteY2" fmla="*/ 4167568 h 5167866"/>
              <a:gd name="connsiteX3" fmla="*/ 8581293 w 9155454"/>
              <a:gd name="connsiteY3" fmla="*/ 5167295 h 5167866"/>
              <a:gd name="connsiteX4" fmla="*/ 0 w 9155454"/>
              <a:gd name="connsiteY4" fmla="*/ 5147198 h 5167866"/>
              <a:gd name="connsiteX5" fmla="*/ 0 w 9155454"/>
              <a:gd name="connsiteY5" fmla="*/ 3698 h 5167866"/>
              <a:gd name="connsiteX0" fmla="*/ 0 w 9146737"/>
              <a:gd name="connsiteY0" fmla="*/ 0 h 5164168"/>
              <a:gd name="connsiteX1" fmla="*/ 8858794 w 9146737"/>
              <a:gd name="connsiteY1" fmla="*/ 174102 h 5164168"/>
              <a:gd name="connsiteX2" fmla="*/ 9146651 w 9146737"/>
              <a:gd name="connsiteY2" fmla="*/ 4163870 h 5164168"/>
              <a:gd name="connsiteX3" fmla="*/ 8581293 w 9146737"/>
              <a:gd name="connsiteY3" fmla="*/ 5163597 h 5164168"/>
              <a:gd name="connsiteX4" fmla="*/ 0 w 9146737"/>
              <a:gd name="connsiteY4" fmla="*/ 5143500 h 5164168"/>
              <a:gd name="connsiteX5" fmla="*/ 0 w 9146737"/>
              <a:gd name="connsiteY5" fmla="*/ 0 h 5164168"/>
              <a:gd name="connsiteX0" fmla="*/ 0 w 9146728"/>
              <a:gd name="connsiteY0" fmla="*/ 0 h 5164168"/>
              <a:gd name="connsiteX1" fmla="*/ 8858794 w 9146728"/>
              <a:gd name="connsiteY1" fmla="*/ 174102 h 5164168"/>
              <a:gd name="connsiteX2" fmla="*/ 9146651 w 9146728"/>
              <a:gd name="connsiteY2" fmla="*/ 4163870 h 5164168"/>
              <a:gd name="connsiteX3" fmla="*/ 8581293 w 9146728"/>
              <a:gd name="connsiteY3" fmla="*/ 5163597 h 5164168"/>
              <a:gd name="connsiteX4" fmla="*/ 0 w 9146728"/>
              <a:gd name="connsiteY4" fmla="*/ 5143500 h 5164168"/>
              <a:gd name="connsiteX5" fmla="*/ 0 w 9146728"/>
              <a:gd name="connsiteY5" fmla="*/ 0 h 5164168"/>
              <a:gd name="connsiteX0" fmla="*/ 0 w 9150894"/>
              <a:gd name="connsiteY0" fmla="*/ 3698 h 5167866"/>
              <a:gd name="connsiteX1" fmla="*/ 9150894 w 9150894"/>
              <a:gd name="connsiteY1" fmla="*/ 0 h 5167866"/>
              <a:gd name="connsiteX2" fmla="*/ 9146651 w 9150894"/>
              <a:gd name="connsiteY2" fmla="*/ 4167568 h 5167866"/>
              <a:gd name="connsiteX3" fmla="*/ 8581293 w 9150894"/>
              <a:gd name="connsiteY3" fmla="*/ 5167295 h 5167866"/>
              <a:gd name="connsiteX4" fmla="*/ 0 w 9150894"/>
              <a:gd name="connsiteY4" fmla="*/ 5147198 h 5167866"/>
              <a:gd name="connsiteX5" fmla="*/ 0 w 9150894"/>
              <a:gd name="connsiteY5" fmla="*/ 3698 h 5167866"/>
              <a:gd name="connsiteX0" fmla="*/ 0 w 9151361"/>
              <a:gd name="connsiteY0" fmla="*/ 3698 h 5167866"/>
              <a:gd name="connsiteX1" fmla="*/ 9150894 w 9151361"/>
              <a:gd name="connsiteY1" fmla="*/ 0 h 5167866"/>
              <a:gd name="connsiteX2" fmla="*/ 9146651 w 9151361"/>
              <a:gd name="connsiteY2" fmla="*/ 4167568 h 5167866"/>
              <a:gd name="connsiteX3" fmla="*/ 8581293 w 9151361"/>
              <a:gd name="connsiteY3" fmla="*/ 5167295 h 5167866"/>
              <a:gd name="connsiteX4" fmla="*/ 0 w 9151361"/>
              <a:gd name="connsiteY4" fmla="*/ 5147198 h 5167866"/>
              <a:gd name="connsiteX5" fmla="*/ 0 w 9151361"/>
              <a:gd name="connsiteY5" fmla="*/ 3698 h 5167866"/>
              <a:gd name="connsiteX0" fmla="*/ 0 w 9150895"/>
              <a:gd name="connsiteY0" fmla="*/ 3698 h 5167870"/>
              <a:gd name="connsiteX1" fmla="*/ 9150894 w 9150895"/>
              <a:gd name="connsiteY1" fmla="*/ 0 h 5167870"/>
              <a:gd name="connsiteX2" fmla="*/ 8930751 w 9150895"/>
              <a:gd name="connsiteY2" fmla="*/ 4173918 h 5167870"/>
              <a:gd name="connsiteX3" fmla="*/ 8581293 w 9150895"/>
              <a:gd name="connsiteY3" fmla="*/ 5167295 h 5167870"/>
              <a:gd name="connsiteX4" fmla="*/ 0 w 9150895"/>
              <a:gd name="connsiteY4" fmla="*/ 5147198 h 5167870"/>
              <a:gd name="connsiteX5" fmla="*/ 0 w 9150895"/>
              <a:gd name="connsiteY5" fmla="*/ 3698 h 5167870"/>
              <a:gd name="connsiteX0" fmla="*/ 0 w 9151361"/>
              <a:gd name="connsiteY0" fmla="*/ 3698 h 5167866"/>
              <a:gd name="connsiteX1" fmla="*/ 9150894 w 9151361"/>
              <a:gd name="connsiteY1" fmla="*/ 0 h 5167866"/>
              <a:gd name="connsiteX2" fmla="*/ 9146651 w 9151361"/>
              <a:gd name="connsiteY2" fmla="*/ 4167568 h 5167866"/>
              <a:gd name="connsiteX3" fmla="*/ 8581293 w 9151361"/>
              <a:gd name="connsiteY3" fmla="*/ 5167295 h 5167866"/>
              <a:gd name="connsiteX4" fmla="*/ 0 w 9151361"/>
              <a:gd name="connsiteY4" fmla="*/ 5147198 h 5167866"/>
              <a:gd name="connsiteX5" fmla="*/ 0 w 9151361"/>
              <a:gd name="connsiteY5" fmla="*/ 3698 h 5167866"/>
              <a:gd name="connsiteX0" fmla="*/ 0 w 9150897"/>
              <a:gd name="connsiteY0" fmla="*/ 3698 h 5167772"/>
              <a:gd name="connsiteX1" fmla="*/ 9150894 w 9150897"/>
              <a:gd name="connsiteY1" fmla="*/ 0 h 5167772"/>
              <a:gd name="connsiteX2" fmla="*/ 9031095 w 9150897"/>
              <a:gd name="connsiteY2" fmla="*/ 3961576 h 5167772"/>
              <a:gd name="connsiteX3" fmla="*/ 8581293 w 9150897"/>
              <a:gd name="connsiteY3" fmla="*/ 5167295 h 5167772"/>
              <a:gd name="connsiteX4" fmla="*/ 0 w 9150897"/>
              <a:gd name="connsiteY4" fmla="*/ 5147198 h 5167772"/>
              <a:gd name="connsiteX5" fmla="*/ 0 w 9150897"/>
              <a:gd name="connsiteY5" fmla="*/ 3698 h 5167772"/>
              <a:gd name="connsiteX0" fmla="*/ 0 w 9151361"/>
              <a:gd name="connsiteY0" fmla="*/ 3698 h 5167809"/>
              <a:gd name="connsiteX1" fmla="*/ 9150894 w 9151361"/>
              <a:gd name="connsiteY1" fmla="*/ 0 h 5167809"/>
              <a:gd name="connsiteX2" fmla="*/ 9146651 w 9151361"/>
              <a:gd name="connsiteY2" fmla="*/ 4052011 h 5167809"/>
              <a:gd name="connsiteX3" fmla="*/ 8581293 w 9151361"/>
              <a:gd name="connsiteY3" fmla="*/ 5167295 h 5167809"/>
              <a:gd name="connsiteX4" fmla="*/ 0 w 9151361"/>
              <a:gd name="connsiteY4" fmla="*/ 5147198 h 5167809"/>
              <a:gd name="connsiteX5" fmla="*/ 0 w 9151361"/>
              <a:gd name="connsiteY5" fmla="*/ 3698 h 5167809"/>
              <a:gd name="connsiteX0" fmla="*/ 0 w 9154140"/>
              <a:gd name="connsiteY0" fmla="*/ 3698 h 5167863"/>
              <a:gd name="connsiteX1" fmla="*/ 9150894 w 9154140"/>
              <a:gd name="connsiteY1" fmla="*/ 0 h 5167863"/>
              <a:gd name="connsiteX2" fmla="*/ 9151675 w 9154140"/>
              <a:gd name="connsiteY2" fmla="*/ 4162543 h 5167863"/>
              <a:gd name="connsiteX3" fmla="*/ 8581293 w 9154140"/>
              <a:gd name="connsiteY3" fmla="*/ 5167295 h 5167863"/>
              <a:gd name="connsiteX4" fmla="*/ 0 w 9154140"/>
              <a:gd name="connsiteY4" fmla="*/ 5147198 h 5167863"/>
              <a:gd name="connsiteX5" fmla="*/ 0 w 9154140"/>
              <a:gd name="connsiteY5" fmla="*/ 3698 h 5167863"/>
              <a:gd name="connsiteX0" fmla="*/ 0 w 9154140"/>
              <a:gd name="connsiteY0" fmla="*/ 3698 h 5172885"/>
              <a:gd name="connsiteX1" fmla="*/ 9150894 w 9154140"/>
              <a:gd name="connsiteY1" fmla="*/ 0 h 5172885"/>
              <a:gd name="connsiteX2" fmla="*/ 9151675 w 9154140"/>
              <a:gd name="connsiteY2" fmla="*/ 4162543 h 5172885"/>
              <a:gd name="connsiteX3" fmla="*/ 8495882 w 9154140"/>
              <a:gd name="connsiteY3" fmla="*/ 5172319 h 5172885"/>
              <a:gd name="connsiteX4" fmla="*/ 0 w 9154140"/>
              <a:gd name="connsiteY4" fmla="*/ 5147198 h 5172885"/>
              <a:gd name="connsiteX5" fmla="*/ 0 w 9154140"/>
              <a:gd name="connsiteY5" fmla="*/ 3698 h 5172885"/>
              <a:gd name="connsiteX0" fmla="*/ 0 w 9154140"/>
              <a:gd name="connsiteY0" fmla="*/ 3698 h 5172885"/>
              <a:gd name="connsiteX1" fmla="*/ 9150894 w 9154140"/>
              <a:gd name="connsiteY1" fmla="*/ 0 h 5172885"/>
              <a:gd name="connsiteX2" fmla="*/ 9151675 w 9154140"/>
              <a:gd name="connsiteY2" fmla="*/ 4162543 h 5172885"/>
              <a:gd name="connsiteX3" fmla="*/ 8571245 w 9154140"/>
              <a:gd name="connsiteY3" fmla="*/ 5172319 h 5172885"/>
              <a:gd name="connsiteX4" fmla="*/ 0 w 9154140"/>
              <a:gd name="connsiteY4" fmla="*/ 5147198 h 5172885"/>
              <a:gd name="connsiteX5" fmla="*/ 0 w 9154140"/>
              <a:gd name="connsiteY5" fmla="*/ 3698 h 5172885"/>
              <a:gd name="connsiteX0" fmla="*/ 0 w 9151781"/>
              <a:gd name="connsiteY0" fmla="*/ 0 h 5169187"/>
              <a:gd name="connsiteX1" fmla="*/ 8935459 w 9151781"/>
              <a:gd name="connsiteY1" fmla="*/ 5877 h 5169187"/>
              <a:gd name="connsiteX2" fmla="*/ 9151675 w 9151781"/>
              <a:gd name="connsiteY2" fmla="*/ 4158845 h 5169187"/>
              <a:gd name="connsiteX3" fmla="*/ 8571245 w 9151781"/>
              <a:gd name="connsiteY3" fmla="*/ 5168621 h 5169187"/>
              <a:gd name="connsiteX4" fmla="*/ 0 w 9151781"/>
              <a:gd name="connsiteY4" fmla="*/ 5143500 h 5169187"/>
              <a:gd name="connsiteX5" fmla="*/ 0 w 9151781"/>
              <a:gd name="connsiteY5" fmla="*/ 0 h 5169187"/>
              <a:gd name="connsiteX0" fmla="*/ 0 w 9153335"/>
              <a:gd name="connsiteY0" fmla="*/ 8485 h 5177672"/>
              <a:gd name="connsiteX1" fmla="*/ 9146106 w 9153335"/>
              <a:gd name="connsiteY1" fmla="*/ 0 h 5177672"/>
              <a:gd name="connsiteX2" fmla="*/ 9151675 w 9153335"/>
              <a:gd name="connsiteY2" fmla="*/ 4167330 h 5177672"/>
              <a:gd name="connsiteX3" fmla="*/ 8571245 w 9153335"/>
              <a:gd name="connsiteY3" fmla="*/ 5177106 h 5177672"/>
              <a:gd name="connsiteX4" fmla="*/ 0 w 9153335"/>
              <a:gd name="connsiteY4" fmla="*/ 5151985 h 5177672"/>
              <a:gd name="connsiteX5" fmla="*/ 0 w 9153335"/>
              <a:gd name="connsiteY5" fmla="*/ 8485 h 5177672"/>
              <a:gd name="connsiteX0" fmla="*/ 0 w 9153335"/>
              <a:gd name="connsiteY0" fmla="*/ 8485 h 5177672"/>
              <a:gd name="connsiteX1" fmla="*/ 9146106 w 9153335"/>
              <a:gd name="connsiteY1" fmla="*/ 0 h 5177672"/>
              <a:gd name="connsiteX2" fmla="*/ 9151675 w 9153335"/>
              <a:gd name="connsiteY2" fmla="*/ 4167330 h 5177672"/>
              <a:gd name="connsiteX3" fmla="*/ 8571245 w 9153335"/>
              <a:gd name="connsiteY3" fmla="*/ 5177106 h 5177672"/>
              <a:gd name="connsiteX4" fmla="*/ 0 w 9153335"/>
              <a:gd name="connsiteY4" fmla="*/ 5151985 h 5177672"/>
              <a:gd name="connsiteX5" fmla="*/ 0 w 9153335"/>
              <a:gd name="connsiteY5" fmla="*/ 8485 h 5177672"/>
              <a:gd name="connsiteX0" fmla="*/ 0 w 9146638"/>
              <a:gd name="connsiteY0" fmla="*/ 8485 h 5177667"/>
              <a:gd name="connsiteX1" fmla="*/ 9146106 w 9146638"/>
              <a:gd name="connsiteY1" fmla="*/ 0 h 5177667"/>
              <a:gd name="connsiteX2" fmla="*/ 9142100 w 9146638"/>
              <a:gd name="connsiteY2" fmla="*/ 4157755 h 5177667"/>
              <a:gd name="connsiteX3" fmla="*/ 8571245 w 9146638"/>
              <a:gd name="connsiteY3" fmla="*/ 5177106 h 5177667"/>
              <a:gd name="connsiteX4" fmla="*/ 0 w 9146638"/>
              <a:gd name="connsiteY4" fmla="*/ 5151985 h 5177667"/>
              <a:gd name="connsiteX5" fmla="*/ 0 w 9146638"/>
              <a:gd name="connsiteY5" fmla="*/ 8485 h 5177667"/>
              <a:gd name="connsiteX0" fmla="*/ 0 w 9146188"/>
              <a:gd name="connsiteY0" fmla="*/ 8485 h 5177631"/>
              <a:gd name="connsiteX1" fmla="*/ 9146106 w 9146188"/>
              <a:gd name="connsiteY1" fmla="*/ 0 h 5177631"/>
              <a:gd name="connsiteX2" fmla="*/ 9137313 w 9146188"/>
              <a:gd name="connsiteY2" fmla="*/ 4085944 h 5177631"/>
              <a:gd name="connsiteX3" fmla="*/ 8571245 w 9146188"/>
              <a:gd name="connsiteY3" fmla="*/ 5177106 h 5177631"/>
              <a:gd name="connsiteX4" fmla="*/ 0 w 9146188"/>
              <a:gd name="connsiteY4" fmla="*/ 5151985 h 5177631"/>
              <a:gd name="connsiteX5" fmla="*/ 0 w 9146188"/>
              <a:gd name="connsiteY5" fmla="*/ 8485 h 5177631"/>
              <a:gd name="connsiteX0" fmla="*/ 0 w 9146146"/>
              <a:gd name="connsiteY0" fmla="*/ 8485 h 5177596"/>
              <a:gd name="connsiteX1" fmla="*/ 9146106 w 9146146"/>
              <a:gd name="connsiteY1" fmla="*/ 0 h 5177596"/>
              <a:gd name="connsiteX2" fmla="*/ 9132526 w 9146146"/>
              <a:gd name="connsiteY2" fmla="*/ 4004558 h 5177596"/>
              <a:gd name="connsiteX3" fmla="*/ 8571245 w 9146146"/>
              <a:gd name="connsiteY3" fmla="*/ 5177106 h 5177596"/>
              <a:gd name="connsiteX4" fmla="*/ 0 w 9146146"/>
              <a:gd name="connsiteY4" fmla="*/ 5151985 h 5177596"/>
              <a:gd name="connsiteX5" fmla="*/ 0 w 9146146"/>
              <a:gd name="connsiteY5" fmla="*/ 8485 h 5177596"/>
              <a:gd name="connsiteX0" fmla="*/ 0 w 9146638"/>
              <a:gd name="connsiteY0" fmla="*/ 8485 h 5177677"/>
              <a:gd name="connsiteX1" fmla="*/ 9146106 w 9146638"/>
              <a:gd name="connsiteY1" fmla="*/ 0 h 5177677"/>
              <a:gd name="connsiteX2" fmla="*/ 9142100 w 9146638"/>
              <a:gd name="connsiteY2" fmla="*/ 4176905 h 5177677"/>
              <a:gd name="connsiteX3" fmla="*/ 8571245 w 9146638"/>
              <a:gd name="connsiteY3" fmla="*/ 5177106 h 5177677"/>
              <a:gd name="connsiteX4" fmla="*/ 0 w 9146638"/>
              <a:gd name="connsiteY4" fmla="*/ 5151985 h 5177677"/>
              <a:gd name="connsiteX5" fmla="*/ 0 w 9146638"/>
              <a:gd name="connsiteY5" fmla="*/ 8485 h 5177677"/>
              <a:gd name="connsiteX0" fmla="*/ 0 w 9488397"/>
              <a:gd name="connsiteY0" fmla="*/ 8485 h 5177430"/>
              <a:gd name="connsiteX1" fmla="*/ 9146106 w 9488397"/>
              <a:gd name="connsiteY1" fmla="*/ 0 h 5177430"/>
              <a:gd name="connsiteX2" fmla="*/ 9488329 w 9488397"/>
              <a:gd name="connsiteY2" fmla="*/ 3377915 h 5177430"/>
              <a:gd name="connsiteX3" fmla="*/ 8571245 w 9488397"/>
              <a:gd name="connsiteY3" fmla="*/ 5177106 h 5177430"/>
              <a:gd name="connsiteX4" fmla="*/ 0 w 9488397"/>
              <a:gd name="connsiteY4" fmla="*/ 5151985 h 5177430"/>
              <a:gd name="connsiteX5" fmla="*/ 0 w 9488397"/>
              <a:gd name="connsiteY5" fmla="*/ 8485 h 5177430"/>
              <a:gd name="connsiteX0" fmla="*/ 0 w 9146638"/>
              <a:gd name="connsiteY0" fmla="*/ 8485 h 5177438"/>
              <a:gd name="connsiteX1" fmla="*/ 9146106 w 9146638"/>
              <a:gd name="connsiteY1" fmla="*/ 0 h 5177438"/>
              <a:gd name="connsiteX2" fmla="*/ 9142100 w 9146638"/>
              <a:gd name="connsiteY2" fmla="*/ 3422303 h 5177438"/>
              <a:gd name="connsiteX3" fmla="*/ 8571245 w 9146638"/>
              <a:gd name="connsiteY3" fmla="*/ 5177106 h 5177438"/>
              <a:gd name="connsiteX4" fmla="*/ 0 w 9146638"/>
              <a:gd name="connsiteY4" fmla="*/ 5151985 h 5177438"/>
              <a:gd name="connsiteX5" fmla="*/ 0 w 9146638"/>
              <a:gd name="connsiteY5" fmla="*/ 8485 h 5177438"/>
              <a:gd name="connsiteX0" fmla="*/ 0 w 9146638"/>
              <a:gd name="connsiteY0" fmla="*/ 8485 h 5177677"/>
              <a:gd name="connsiteX1" fmla="*/ 9146106 w 9146638"/>
              <a:gd name="connsiteY1" fmla="*/ 0 h 5177677"/>
              <a:gd name="connsiteX2" fmla="*/ 9142100 w 9146638"/>
              <a:gd name="connsiteY2" fmla="*/ 4176905 h 5177677"/>
              <a:gd name="connsiteX3" fmla="*/ 8571245 w 9146638"/>
              <a:gd name="connsiteY3" fmla="*/ 5177106 h 5177677"/>
              <a:gd name="connsiteX4" fmla="*/ 0 w 9146638"/>
              <a:gd name="connsiteY4" fmla="*/ 5151985 h 5177677"/>
              <a:gd name="connsiteX5" fmla="*/ 0 w 9146638"/>
              <a:gd name="connsiteY5" fmla="*/ 8485 h 517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6638" h="5177677">
                <a:moveTo>
                  <a:pt x="0" y="8485"/>
                </a:moveTo>
                <a:lnTo>
                  <a:pt x="9146106" y="0"/>
                </a:lnTo>
                <a:cubicBezTo>
                  <a:pt x="9146808" y="465945"/>
                  <a:pt x="9147748" y="2882966"/>
                  <a:pt x="9142100" y="4176905"/>
                </a:cubicBezTo>
                <a:cubicBezTo>
                  <a:pt x="9145450" y="4175365"/>
                  <a:pt x="8567895" y="5205372"/>
                  <a:pt x="8571245" y="5177106"/>
                </a:cubicBezTo>
                <a:lnTo>
                  <a:pt x="0" y="5151985"/>
                </a:lnTo>
                <a:lnTo>
                  <a:pt x="0" y="8485"/>
                </a:lnTo>
                <a:close/>
              </a:path>
            </a:pathLst>
          </a:custGeom>
          <a:noFill/>
        </p:spPr>
      </p:pic>
      <p:sp>
        <p:nvSpPr>
          <p:cNvPr id="2" name="Title 1">
            <a:extLst>
              <a:ext uri="{FF2B5EF4-FFF2-40B4-BE49-F238E27FC236}">
                <a16:creationId xmlns:a16="http://schemas.microsoft.com/office/drawing/2014/main" id="{6A97BF9C-2E85-3C2A-7966-E764EBA325F6}"/>
              </a:ext>
            </a:extLst>
          </p:cNvPr>
          <p:cNvSpPr>
            <a:spLocks noGrp="1"/>
          </p:cNvSpPr>
          <p:nvPr>
            <p:ph type="title"/>
          </p:nvPr>
        </p:nvSpPr>
        <p:spPr>
          <a:xfrm>
            <a:off x="2230258" y="2390562"/>
            <a:ext cx="4868209" cy="1858165"/>
          </a:xfrm>
        </p:spPr>
        <p:txBody>
          <a:bodyPr anchor="t">
            <a:normAutofit/>
          </a:bodyPr>
          <a:lstStyle/>
          <a:p>
            <a:pPr algn="ctr"/>
            <a:r>
              <a:rPr lang="en-US" sz="3200">
                <a:solidFill>
                  <a:schemeClr val="accent6">
                    <a:lumMod val="50000"/>
                  </a:schemeClr>
                </a:solidFill>
                <a:latin typeface="Aptos Narrow"/>
              </a:rPr>
              <a:t>Call to Action </a:t>
            </a:r>
            <a:br>
              <a:rPr lang="en-US" sz="3200"/>
            </a:br>
            <a:br>
              <a:rPr lang="en-US" sz="2500"/>
            </a:br>
            <a:r>
              <a:rPr lang="en-US" sz="2500">
                <a:solidFill>
                  <a:schemeClr val="accent6">
                    <a:lumMod val="50000"/>
                  </a:schemeClr>
                </a:solidFill>
                <a:latin typeface="Aptos Narrow"/>
              </a:rPr>
              <a:t>Involve  &amp; Co-Design with </a:t>
            </a:r>
            <a:br>
              <a:rPr lang="en-US" sz="2500">
                <a:solidFill>
                  <a:schemeClr val="accent6">
                    <a:lumMod val="50000"/>
                  </a:schemeClr>
                </a:solidFill>
                <a:latin typeface="Aptos Narrow"/>
              </a:rPr>
            </a:br>
            <a:r>
              <a:rPr lang="en-US" sz="2500">
                <a:solidFill>
                  <a:schemeClr val="accent6">
                    <a:lumMod val="50000"/>
                  </a:schemeClr>
                </a:solidFill>
                <a:latin typeface="Aptos Narrow"/>
              </a:rPr>
              <a:t>Patients and Caregivers</a:t>
            </a:r>
            <a:br>
              <a:rPr lang="en-US" sz="2500"/>
            </a:br>
            <a:br>
              <a:rPr lang="en-US" sz="2500"/>
            </a:br>
            <a:endParaRPr lang="en-SG" sz="2500">
              <a:solidFill>
                <a:schemeClr val="accent6">
                  <a:lumMod val="50000"/>
                </a:schemeClr>
              </a:solidFill>
            </a:endParaRPr>
          </a:p>
        </p:txBody>
      </p:sp>
      <p:sp>
        <p:nvSpPr>
          <p:cNvPr id="3" name="Slide Number Placeholder 2">
            <a:extLst>
              <a:ext uri="{FF2B5EF4-FFF2-40B4-BE49-F238E27FC236}">
                <a16:creationId xmlns:a16="http://schemas.microsoft.com/office/drawing/2014/main" id="{13D02F09-2D5E-2C61-791B-7075C74CE5F1}"/>
              </a:ext>
            </a:extLst>
          </p:cNvPr>
          <p:cNvSpPr>
            <a:spLocks noGrp="1"/>
          </p:cNvSpPr>
          <p:nvPr>
            <p:ph type="sldNum" sz="quarter" idx="12"/>
          </p:nvPr>
        </p:nvSpPr>
        <p:spPr>
          <a:xfrm>
            <a:off x="8048367" y="4767263"/>
            <a:ext cx="979723" cy="273844"/>
          </a:xfrm>
        </p:spPr>
        <p:txBody>
          <a:bodyPr anchor="ctr">
            <a:normAutofit/>
          </a:bodyPr>
          <a:lstStyle/>
          <a:p>
            <a:pPr>
              <a:spcAft>
                <a:spcPts val="600"/>
              </a:spcAft>
            </a:pPr>
            <a:fld id="{4760F7A6-7CC3-2745-8EF3-A2765F21484A}" type="slidenum">
              <a:rPr lang="en-US" smtClean="0"/>
              <a:pPr>
                <a:spcAft>
                  <a:spcPts val="600"/>
                </a:spcAft>
              </a:pPr>
              <a:t>16</a:t>
            </a:fld>
            <a:endParaRPr lang="en-US"/>
          </a:p>
        </p:txBody>
      </p:sp>
      <p:sp>
        <p:nvSpPr>
          <p:cNvPr id="4" name="Date Placeholder 3" hidden="1">
            <a:extLst>
              <a:ext uri="{FF2B5EF4-FFF2-40B4-BE49-F238E27FC236}">
                <a16:creationId xmlns:a16="http://schemas.microsoft.com/office/drawing/2014/main" id="{C0224E54-1AFA-8A3A-DF1F-5D1C97E2C512}"/>
              </a:ext>
            </a:extLst>
          </p:cNvPr>
          <p:cNvSpPr>
            <a:spLocks noGrp="1"/>
          </p:cNvSpPr>
          <p:nvPr>
            <p:ph type="dt" sz="half" idx="4294967295"/>
          </p:nvPr>
        </p:nvSpPr>
        <p:spPr>
          <a:xfrm>
            <a:off x="3680871" y="4847945"/>
            <a:ext cx="802319" cy="191915"/>
          </a:xfrm>
        </p:spPr>
        <p:txBody>
          <a:bodyPr/>
          <a:lstStyle/>
          <a:p>
            <a:pPr>
              <a:spcAft>
                <a:spcPts val="600"/>
              </a:spcAft>
            </a:pPr>
            <a:fld id="{DA544D7A-EE1A-944D-B7E3-4C82631E1796}" type="datetime1">
              <a:rPr lang="en-SG" smtClean="0"/>
              <a:pPr>
                <a:spcAft>
                  <a:spcPts val="600"/>
                </a:spcAft>
              </a:pPr>
              <a:t>7/9/2026</a:t>
            </a:fld>
            <a:endParaRPr lang="en-US"/>
          </a:p>
        </p:txBody>
      </p:sp>
    </p:spTree>
    <p:extLst>
      <p:ext uri="{BB962C8B-B14F-4D97-AF65-F5344CB8AC3E}">
        <p14:creationId xmlns:p14="http://schemas.microsoft.com/office/powerpoint/2010/main" val="238449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88CD6-4828-6F49-32A2-2FDBE681D0B0}"/>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BC214E1F-0E34-DAC9-2F33-A6A7D8536AF9}"/>
              </a:ext>
            </a:extLst>
          </p:cNvPr>
          <p:cNvSpPr>
            <a:spLocks noGrp="1"/>
          </p:cNvSpPr>
          <p:nvPr/>
        </p:nvSpPr>
        <p:spPr>
          <a:xfrm>
            <a:off x="497229" y="622370"/>
            <a:ext cx="4322605" cy="4292892"/>
          </a:xfrm>
          <a:prstGeom prst="rect">
            <a:avLst/>
          </a:prstGeom>
        </p:spPr>
        <p:txBody>
          <a:bodyPr vert="horz" lIns="36000" tIns="36000" rIns="91440" bIns="36000" rtlCol="0" anchor="t">
            <a:normAutofit/>
          </a:bodyPr>
          <a:lstStyle>
            <a:lvl1pPr marL="171450" indent="-171450" algn="l" defTabSz="685800" rtl="0" eaLnBrk="1" latinLnBrk="0" hangingPunct="1">
              <a:lnSpc>
                <a:spcPct val="100000"/>
              </a:lnSpc>
              <a:spcBef>
                <a:spcPts val="750"/>
              </a:spcBef>
              <a:buFont typeface="Arial" panose="020B0604020202020204" pitchFamily="34" charset="0"/>
              <a:buChar char="•"/>
              <a:defRPr sz="2100" b="0" i="0" kern="1200">
                <a:solidFill>
                  <a:schemeClr val="tx1"/>
                </a:solidFill>
                <a:latin typeface="Aptos Narrow" panose="020B0004020202020204" pitchFamily="34" charset="0"/>
                <a:ea typeface="+mn-ea"/>
                <a:cs typeface="+mn-cs"/>
              </a:defRPr>
            </a:lvl1pPr>
            <a:lvl2pPr marL="514350" indent="-171450" algn="l" defTabSz="685800" rtl="0" eaLnBrk="1" latinLnBrk="0" hangingPunct="1">
              <a:lnSpc>
                <a:spcPct val="100000"/>
              </a:lnSpc>
              <a:spcBef>
                <a:spcPts val="375"/>
              </a:spcBef>
              <a:buFont typeface="Arial" panose="020B0604020202020204" pitchFamily="34" charset="0"/>
              <a:buChar char="•"/>
              <a:defRPr sz="1800" b="0" i="0" kern="1200">
                <a:solidFill>
                  <a:schemeClr val="tx1"/>
                </a:solidFill>
                <a:latin typeface="Aptos Narrow" panose="020B0004020202020204" pitchFamily="34" charset="0"/>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b="0" i="0" kern="1200">
                <a:solidFill>
                  <a:schemeClr val="tx1"/>
                </a:solidFill>
                <a:latin typeface="Aptos Narrow" panose="020B0004020202020204" pitchFamily="34" charset="0"/>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b="0" i="0" kern="1200">
                <a:solidFill>
                  <a:schemeClr val="tx1"/>
                </a:solidFill>
                <a:latin typeface="Aptos Narrow" panose="020B0004020202020204" pitchFamily="34" charset="0"/>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b="0" i="0" kern="1200">
                <a:solidFill>
                  <a:schemeClr val="tx1"/>
                </a:solidFill>
                <a:latin typeface="Aptos Narrow" panose="020B00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600" b="1" dirty="0">
                <a:solidFill>
                  <a:srgbClr val="0B5394"/>
                </a:solidFill>
                <a:latin typeface="Aptos Display"/>
              </a:rPr>
              <a:t>Interested in learning more about PPI? Join us for </a:t>
            </a:r>
            <a:endParaRPr lang="en-US" sz="2600" dirty="0">
              <a:solidFill>
                <a:srgbClr val="0B5394"/>
              </a:solidFill>
              <a:latin typeface="Aptos Display"/>
            </a:endParaRPr>
          </a:p>
          <a:p>
            <a:pPr marL="0" indent="0">
              <a:buNone/>
            </a:pPr>
            <a:r>
              <a:rPr lang="en-US" sz="2600" b="1" u="sng" dirty="0">
                <a:solidFill>
                  <a:srgbClr val="0B5394"/>
                </a:solidFill>
                <a:latin typeface="Aptos Display"/>
              </a:rPr>
              <a:t>Patient Voices Symposium 2026!</a:t>
            </a:r>
          </a:p>
          <a:p>
            <a:pPr marL="0" indent="0">
              <a:buNone/>
            </a:pPr>
            <a:endParaRPr lang="en-US" sz="2600" b="1" dirty="0">
              <a:solidFill>
                <a:srgbClr val="0B5394"/>
              </a:solidFill>
              <a:latin typeface="Aptos Display"/>
            </a:endParaRPr>
          </a:p>
          <a:p>
            <a:pPr marL="0" indent="0">
              <a:buNone/>
            </a:pPr>
            <a:r>
              <a:rPr lang="en-US" sz="2000" dirty="0">
                <a:solidFill>
                  <a:srgbClr val="0B5394"/>
                </a:solidFill>
                <a:latin typeface="Aptos Display"/>
              </a:rPr>
              <a:t>13 November 2026</a:t>
            </a:r>
          </a:p>
          <a:p>
            <a:pPr marL="0" indent="0">
              <a:buNone/>
            </a:pPr>
            <a:r>
              <a:rPr lang="en-US" sz="2000" dirty="0">
                <a:solidFill>
                  <a:srgbClr val="0B5394"/>
                </a:solidFill>
                <a:latin typeface="Aptos Display"/>
              </a:rPr>
              <a:t>9am – 5.30pm</a:t>
            </a:r>
          </a:p>
        </p:txBody>
      </p:sp>
      <p:pic>
        <p:nvPicPr>
          <p:cNvPr id="10" name="Picture 9">
            <a:extLst>
              <a:ext uri="{FF2B5EF4-FFF2-40B4-BE49-F238E27FC236}">
                <a16:creationId xmlns:a16="http://schemas.microsoft.com/office/drawing/2014/main" id="{CB2C5402-A0BE-A089-B9B9-D7129481B9B2}"/>
              </a:ext>
            </a:extLst>
          </p:cNvPr>
          <p:cNvPicPr>
            <a:picLocks noChangeAspect="1"/>
          </p:cNvPicPr>
          <p:nvPr/>
        </p:nvPicPr>
        <p:blipFill>
          <a:blip r:embed="rId2"/>
          <a:srcRect/>
          <a:stretch>
            <a:fillRect/>
          </a:stretch>
        </p:blipFill>
        <p:spPr>
          <a:xfrm>
            <a:off x="4568241" y="165433"/>
            <a:ext cx="3225968" cy="4293770"/>
          </a:xfrm>
          <a:prstGeom prst="rect">
            <a:avLst/>
          </a:prstGeom>
        </p:spPr>
      </p:pic>
    </p:spTree>
    <p:extLst>
      <p:ext uri="{BB962C8B-B14F-4D97-AF65-F5344CB8AC3E}">
        <p14:creationId xmlns:p14="http://schemas.microsoft.com/office/powerpoint/2010/main" val="2397826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E31AB-F59C-AD85-48AE-0A758E4B63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3AC391-2397-4FFA-CB59-0CA85708C488}"/>
              </a:ext>
            </a:extLst>
          </p:cNvPr>
          <p:cNvSpPr>
            <a:spLocks noGrp="1"/>
          </p:cNvSpPr>
          <p:nvPr/>
        </p:nvSpPr>
        <p:spPr>
          <a:xfrm>
            <a:off x="915904" y="152526"/>
            <a:ext cx="8229600" cy="857250"/>
          </a:xfrm>
          <a:prstGeom prst="rect">
            <a:avLst/>
          </a:prstGeom>
        </p:spPr>
        <p:txBody>
          <a:bodyPr vert="horz" lIns="36000" tIns="36000" rIns="90000" bIns="36000" rtlCol="0" anchor="ctr">
            <a:normAutofit/>
          </a:bodyPr>
          <a:lstStyle>
            <a:lvl1pPr algn="l" defTabSz="685800" rtl="0" eaLnBrk="1" latinLnBrk="0" hangingPunct="1">
              <a:lnSpc>
                <a:spcPct val="75000"/>
              </a:lnSpc>
              <a:spcBef>
                <a:spcPct val="0"/>
              </a:spcBef>
              <a:buNone/>
              <a:defRPr sz="2800" b="1" i="0" kern="1200">
                <a:solidFill>
                  <a:schemeClr val="tx1"/>
                </a:solidFill>
                <a:latin typeface="Aptos Narrow" panose="020B0004020202020204" pitchFamily="34" charset="0"/>
                <a:ea typeface="+mj-ea"/>
                <a:cs typeface="+mj-cs"/>
              </a:defRPr>
            </a:lvl1pPr>
          </a:lstStyle>
          <a:p>
            <a:r>
              <a:rPr lang="en-SG" sz="2400" dirty="0">
                <a:solidFill>
                  <a:srgbClr val="0B5394"/>
                </a:solidFill>
                <a:latin typeface="Arial"/>
                <a:cs typeface="Arial"/>
              </a:rPr>
              <a:t>Growing the patients’ voice</a:t>
            </a:r>
          </a:p>
        </p:txBody>
      </p:sp>
      <p:pic>
        <p:nvPicPr>
          <p:cNvPr id="3" name="Picture 2" descr="Child watering a plant">
            <a:extLst>
              <a:ext uri="{FF2B5EF4-FFF2-40B4-BE49-F238E27FC236}">
                <a16:creationId xmlns:a16="http://schemas.microsoft.com/office/drawing/2014/main" id="{5215D4AE-66BA-516A-2AFE-22687E46129E}"/>
              </a:ext>
            </a:extLst>
          </p:cNvPr>
          <p:cNvPicPr>
            <a:picLocks noChangeAspect="1"/>
          </p:cNvPicPr>
          <p:nvPr/>
        </p:nvPicPr>
        <p:blipFill rotWithShape="1">
          <a:blip r:embed="rId2"/>
          <a:srcRect t="8088" b="25384"/>
          <a:stretch/>
        </p:blipFill>
        <p:spPr>
          <a:xfrm>
            <a:off x="983582" y="816455"/>
            <a:ext cx="7049002" cy="2898170"/>
          </a:xfrm>
          <a:prstGeom prst="rect">
            <a:avLst/>
          </a:prstGeom>
          <a:noFill/>
        </p:spPr>
      </p:pic>
      <p:sp>
        <p:nvSpPr>
          <p:cNvPr id="4" name="TextBox 2">
            <a:extLst>
              <a:ext uri="{FF2B5EF4-FFF2-40B4-BE49-F238E27FC236}">
                <a16:creationId xmlns:a16="http://schemas.microsoft.com/office/drawing/2014/main" id="{0B12B0BC-569E-93AB-ACD8-7EE3230C8CD9}"/>
              </a:ext>
            </a:extLst>
          </p:cNvPr>
          <p:cNvSpPr txBox="1"/>
          <p:nvPr/>
        </p:nvSpPr>
        <p:spPr>
          <a:xfrm>
            <a:off x="5370596" y="3699178"/>
            <a:ext cx="4200525" cy="92333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t>To stay connected:</a:t>
            </a:r>
          </a:p>
          <a:p>
            <a:r>
              <a:rPr lang="en-US"/>
              <a:t>Ailing.simdevadas@ntu.edu.sg</a:t>
            </a:r>
          </a:p>
          <a:p>
            <a:r>
              <a:rPr lang="en-US"/>
              <a:t>LKCOpen@ntu.edu.sg</a:t>
            </a:r>
            <a:endParaRPr lang="en-SG"/>
          </a:p>
        </p:txBody>
      </p:sp>
    </p:spTree>
    <p:extLst>
      <p:ext uri="{BB962C8B-B14F-4D97-AF65-F5344CB8AC3E}">
        <p14:creationId xmlns:p14="http://schemas.microsoft.com/office/powerpoint/2010/main" val="987237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5808601"/>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
  <Relationship Id="rId1" Type="http://schemas.openxmlformats.org/officeDocument/2006/relationships/customXmlProps" Target="itemProps1.xml" />
</Relationships>
</file>

<file path=customXml/_rels/item2.xml.rels><?xml version="1.0" encoding="utf-8" standalone="yes"?>
<Relationships xmlns="http://schemas.openxmlformats.org/package/2006/relationships">
  <Relationship Id="rId1" Type="http://schemas.openxmlformats.org/officeDocument/2006/relationships/customXmlProps" Target="itemProps2.xml" />
</Relationships>
</file>

<file path=customXml/_rels/item3.xml.rels><?xml version="1.0" encoding="utf-8" standalone="yes"?>
<Relationships xmlns="http://schemas.openxmlformats.org/package/2006/relationships">
  <Relationship Id="rId1" Type="http://schemas.openxmlformats.org/officeDocument/2006/relationships/customXmlProps" Target="itemProps3.xml" />
</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a60239c-d8ec-4988-a710-3ef7270f1a8e">
      <Terms xmlns="http://schemas.microsoft.com/office/infopath/2007/PartnerControls"/>
    </lcf76f155ced4ddcb4097134ff3c332f>
    <TaxCatchAll xmlns="2c0b4a26-a0a6-442a-a800-f5fe1d9f3f5b" xsi:nil="true"/>
    <Status xmlns="aa60239c-d8ec-4988-a710-3ef7270f1a8e">To Do</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1FAF80269BD9C4DB8E73E2F46C69880" ma:contentTypeVersion="18" ma:contentTypeDescription="Create a new document." ma:contentTypeScope="" ma:versionID="c4933d45a5de560af5f2c3d503420d39">
  <xsd:schema xmlns:xsd="http://www.w3.org/2001/XMLSchema" xmlns:xs="http://www.w3.org/2001/XMLSchema" xmlns:p="http://schemas.microsoft.com/office/2006/metadata/properties" xmlns:ns2="aa60239c-d8ec-4988-a710-3ef7270f1a8e" xmlns:ns3="2c0b4a26-a0a6-442a-a800-f5fe1d9f3f5b" targetNamespace="http://schemas.microsoft.com/office/2006/metadata/properties" ma:root="true" ma:fieldsID="872a61d3cb85790dd96a2612b48b242a" ns2:_="" ns3:_="">
    <xsd:import namespace="aa60239c-d8ec-4988-a710-3ef7270f1a8e"/>
    <xsd:import namespace="2c0b4a26-a0a6-442a-a800-f5fe1d9f3f5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element ref="ns2:Status"/>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60239c-d8ec-4988-a710-3ef7270f1a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Status" ma:index="24" ma:displayName="Status" ma:default="To Do" ma:description="Whether completed by upload to Website" ma:format="Dropdown" ma:internalName="Status">
      <xsd:simpleType>
        <xsd:union memberTypes="dms:Text">
          <xsd:simpleType>
            <xsd:restriction base="dms:Choice">
              <xsd:enumeration value="Complete"/>
              <xsd:enumeration value="To Do"/>
              <xsd:enumeration value="Problem"/>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2c0b4a26-a0a6-442a-a800-f5fe1d9f3f5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b7109a8-929b-4fc4-93d4-6e713aa07088}" ma:internalName="TaxCatchAll" ma:showField="CatchAllData" ma:web="2c0b4a26-a0a6-442a-a800-f5fe1d9f3f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6035B2-B9A8-4413-9DFD-C19E67638DE3}">
  <ds:schemaRefs>
    <ds:schemaRef ds:uri="http://schemas.microsoft.com/office/2006/metadata/properties"/>
    <ds:schemaRef ds:uri="http://schemas.microsoft.com/office/infopath/2007/PartnerControls"/>
    <ds:schemaRef ds:uri="4c47b4a0-7834-4d81-8cf0-a84176e5b5f3"/>
    <ds:schemaRef ds:uri="42c7575c-7ace-4f24-998e-8dfdb3a285a0"/>
    <ds:schemaRef ds:uri="f2bee2f6-6c00-43b8-95db-3354acf4b09e"/>
    <ds:schemaRef ds:uri="0a6e1d43-ae17-4b13-b736-d1fdf91c8bc1"/>
  </ds:schemaRefs>
</ds:datastoreItem>
</file>

<file path=customXml/itemProps2.xml><?xml version="1.0" encoding="utf-8"?>
<ds:datastoreItem xmlns:ds="http://schemas.openxmlformats.org/officeDocument/2006/customXml" ds:itemID="{8A65D745-F218-4AE7-ACA5-37F7B38E1146}"/>
</file>

<file path=customXml/itemProps3.xml><?xml version="1.0" encoding="utf-8"?>
<ds:datastoreItem xmlns:ds="http://schemas.openxmlformats.org/officeDocument/2006/customXml" ds:itemID="{78D779EE-D818-4C49-8458-FFC86D494EE4}"/>
</file>

<file path=docProps/app.xml><?xml version="1.0" encoding="utf-8"?>
<Properties xmlns="http://schemas.openxmlformats.org/officeDocument/2006/extended-properties" xmlns:vt="http://schemas.openxmlformats.org/officeDocument/2006/docPropsVTypes">
  <TotalTime>41</TotalTime>
  <Words>10</Words>
  <Application>Microsoft Office PowerPoint</Application>
  <PresentationFormat>On-screen Show (16:9)</PresentationFormat>
  <Paragraphs>1</Paragraphs>
  <Slides>19</Slides>
  <Notes>2</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Simple Light</vt:lpstr>
      <vt:lpstr>PowerPoint Presentation</vt:lpstr>
      <vt:lpstr>Patient Involvement in Digital Health Technologies</vt:lpstr>
      <vt:lpstr>Why patient involvement in healthcare innovation?</vt:lpstr>
      <vt:lpstr>PowerPoint Presentation</vt:lpstr>
      <vt:lpstr>PowerPoint Presentation</vt:lpstr>
      <vt:lpstr>Patient Concerns on Digital Health</vt:lpstr>
      <vt:lpstr>"We found that patient factors are rarely incorporated or reported in medical AI research, are limited in scope and are largely confined to late-phase clinical validation." </vt:lpstr>
      <vt:lpstr>PowerPoint Presentation</vt:lpstr>
      <vt:lpstr>Involving patients in digital health development</vt:lpstr>
      <vt:lpstr>PowerPoint Presentation</vt:lpstr>
      <vt:lpstr>PowerPoint Presentation</vt:lpstr>
      <vt:lpstr>PowerPoint Presentation</vt:lpstr>
      <vt:lpstr>PowerPoint Presentation</vt:lpstr>
      <vt:lpstr>Call to: clinicians, researchers and industry to involve patient and caregiver partners in solutions processes </vt:lpstr>
      <vt:lpstr>Asking "What matters to you?"</vt:lpstr>
      <vt:lpstr>Call to Action   Involve  &amp; Co-Design with  Patients and Caregivers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gwen teo</cp:lastModifiedBy>
  <cp:revision>284</cp:revision>
  <dcterms:modified xsi:type="dcterms:W3CDTF">2026-09-07T09:51:03Z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3db910-0838-4c35-bb3a-1ee21aa199ac_Enabled">
    <vt:lpwstr>true</vt:lpwstr>
  </property>
  <property fmtid="{D5CDD505-2E9C-101B-9397-08002B2CF9AE}" pid="3" name="MSIP_Label_153db910-0838-4c35-bb3a-1ee21aa199ac_SetDate">
    <vt:lpwstr>2026-01-19T06:05:10Z</vt:lpwstr>
  </property>
  <property fmtid="{D5CDD505-2E9C-101B-9397-08002B2CF9AE}" pid="4" name="MSIP_Label_153db910-0838-4c35-bb3a-1ee21aa199ac_Method">
    <vt:lpwstr>Privileged</vt:lpwstr>
  </property>
  <property fmtid="{D5CDD505-2E9C-101B-9397-08002B2CF9AE}" pid="5" name="MSIP_Label_153db910-0838-4c35-bb3a-1ee21aa199ac_Name">
    <vt:lpwstr>Sensitive Normal</vt:lpwstr>
  </property>
  <property fmtid="{D5CDD505-2E9C-101B-9397-08002B2CF9AE}" pid="6" name="MSIP_Label_153db910-0838-4c35-bb3a-1ee21aa199ac_SiteId">
    <vt:lpwstr>0b11c524-9a1c-4e1b-84cb-6336aefc2243</vt:lpwstr>
  </property>
  <property fmtid="{D5CDD505-2E9C-101B-9397-08002B2CF9AE}" pid="7" name="MSIP_Label_153db910-0838-4c35-bb3a-1ee21aa199ac_ActionId">
    <vt:lpwstr>46a74f2a-1b25-4073-9ea9-b6b53650c213</vt:lpwstr>
  </property>
  <property fmtid="{D5CDD505-2E9C-101B-9397-08002B2CF9AE}" pid="8" name="MSIP_Label_153db910-0838-4c35-bb3a-1ee21aa199ac_ContentBits">
    <vt:lpwstr>0</vt:lpwstr>
  </property>
  <property fmtid="{D5CDD505-2E9C-101B-9397-08002B2CF9AE}" pid="9" name="MSIP_Label_153db910-0838-4c35-bb3a-1ee21aa199ac_Tag">
    <vt:lpwstr>10, 0, 1, 1</vt:lpwstr>
  </property>
  <property fmtid="{D5CDD505-2E9C-101B-9397-08002B2CF9AE}" pid="10" name="ContentTypeId">
    <vt:lpwstr>0x01010041FAF80269BD9C4DB8E73E2F46C69880</vt:lpwstr>
  </property>
  <property fmtid="{D5CDD505-2E9C-101B-9397-08002B2CF9AE}" pid="11" name="MediaServiceImageTags">
    <vt:lpwstr/>
  </property>
</Properties>
</file>