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2_4DFF674F.xml" ContentType="application/vnd.ms-powerpoint.comment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147483644" r:id="rId5"/>
    <p:sldId id="259" r:id="rId6"/>
    <p:sldId id="260" r:id="rId7"/>
    <p:sldId id="258" r:id="rId8"/>
    <p:sldId id="2147483645" r:id="rId9"/>
    <p:sldId id="262" r:id="rId10"/>
    <p:sldId id="263" r:id="rId11"/>
    <p:sldId id="264" r:id="rId12"/>
    <p:sldId id="265" r:id="rId13"/>
    <p:sldId id="266" r:id="rId14"/>
    <p:sldId id="267" r:id="rId15"/>
    <p:sldId id="261" r:id="rId16"/>
    <p:sldId id="268"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CC3CD8C-6CF1-40B5-95FE-5C8CA79BA1A0}">
          <p14:sldIdLst>
            <p14:sldId id="2147483644"/>
            <p14:sldId id="259"/>
            <p14:sldId id="260"/>
            <p14:sldId id="258"/>
            <p14:sldId id="2147483645"/>
            <p14:sldId id="262"/>
            <p14:sldId id="263"/>
            <p14:sldId id="264"/>
            <p14:sldId id="265"/>
            <p14:sldId id="266"/>
            <p14:sldId id="267"/>
            <p14:sldId id="261"/>
            <p14:sldId id="268"/>
            <p14:sldId id="27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52182B-92E7-6F0A-0A71-4BFF6D05E2E2}" name="Rishton, Louise" initials="RL" userId="S::louise.rishton@mhra.gov.uk::5855c096-cd6f-4208-b76c-fcf024aab806" providerId="AD"/>
  <p188:author id="{654B2244-292B-7850-7BCD-83355F035528}" name="Smith, Amelia" initials="SA" userId="S::amelia.smith@mhra.gov.uk::c24bc56c-2caf-49ca-ac4a-858810214a7f" providerId="AD"/>
  <p188:author id="{8996E54A-8B75-FDA6-C763-CB1FBE513B03}" name="Gilligan, Bethan" initials="BG" userId="S::Bethan.Gilligan@mhra.gov.uk::b2565c87-d60a-401b-8860-42ca784cb178" providerId="AD"/>
  <p188:author id="{DDEC9069-B990-5B09-B6E7-1D837FBD5F45}" name="Queen, Andrew (1)" initials="AQ" userId="S::Andrew.Queen@mhra.gov.uk::e175e746-6654-42eb-83ba-071ddc39fdf7" providerId="AD"/>
  <p188:author id="{C4B46B74-A25F-BEB5-EDFE-C812873A9956}" name="Commatteo, Gabby" initials="CG" userId="S::gabby.commatteo@mhra.gov.uk::c5cf9484-ea0d-47ed-810d-7488c9109e87" providerId="AD"/>
  <p188:author id="{60FA5F76-04C2-C64B-1354-5B4B71ABDAFB}" name="Kriegler, Isabella" initials="IK" userId="S::Isabella.Kriegler@mhra.gov.uk::ca917522-a1ee-4962-9d0b-1477cc6b0ef8" providerId="AD"/>
  <p188:author id="{E9EA0277-1BA7-B2D4-29E3-4DC5876F5E73}" name="Commatteo, Gabby" initials="" userId="S::Gabby.Commatteo@mhra.gov.uk::c5cf9484-ea0d-47ed-810d-7488c9109e87" providerId="AD"/>
  <p188:author id="{BC4EB67D-37D0-5C81-F698-9F8AE03D2395}" name="Hortin, Rhian" initials="RH" userId="S::Rhian.Hortin@mhra.gov.uk::560e921c-0e02-4177-bdce-4747569cff7a" providerId="AD"/>
  <p188:author id="{4D5C25A9-892E-D2AC-C16A-FE496852178A}" name="Davies, Molly" initials="DM" userId="S::molly.davies@mhra.gov.uk::21cbf256-3f67-447d-bce6-59d7171789a0" providerId="AD"/>
  <p188:author id="{7AE434EE-D368-21B8-E1E1-2B8886106AE5}" name="Jacobs, MiRa" initials="MJ" userId="S::MiRa.Jacobs@mhra.gov.uk::dcebe323-44b2-4f50-b812-076be25b8d82" providerId="AD"/>
  <p188:author id="{977655F7-F1EC-0962-17F8-85730FA56442}" name="Davies, Molly" initials="MD" userId="S::Molly.Davies@mhra.gov.uk::21cbf256-3f67-447d-bce6-59d7171789a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77FC1"/>
    <a:srgbClr val="0B539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08T09:39:44.088"/>
    <p1510:client id="{24690DDB-86E6-4BA6-941A-E9F7F94765B1}" v="347" dt="2026-09-08T09:37:53.821"/>
    <p1510:client id="{9D451629-5D24-34E2-8319-81715AC2F85A}" v="7" dt="2026-09-07T11:07:37.584"/>
    <p1510:client id="{9E17D387-F039-40EB-9719-94A79D6D6FCC}" v="1" dt="2026-09-07T10:21:33.169"/>
    <p1510:client id="{CE02ADAB-5F84-E129-A500-8A762D0D51A7}" v="2" dt="2026-09-07T15:16:21.525"/>
    <p1510:client id="{D127EF88-4601-C3AD-8545-E73BA8CA5324}" v="267" dt="2026-09-07T16:26:01.1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26" y="10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
  <Relationship Id="rId8" Type="http://schemas.openxmlformats.org/officeDocument/2006/relationships/slide" Target="slides/slide4.xml" />
  <Relationship Id="rId13" Type="http://schemas.openxmlformats.org/officeDocument/2006/relationships/slide" Target="slides/slide9.xml" />
  <Relationship Id="rId18" Type="http://schemas.openxmlformats.org/officeDocument/2006/relationships/slide" Target="slides/slide14.xml" />
  <Relationship Id="rId3" Type="http://schemas.openxmlformats.org/officeDocument/2006/relationships/customXml" Target="../customXml/item3.xml" />
  <Relationship Id="rId21" Type="http://schemas.openxmlformats.org/officeDocument/2006/relationships/viewProps" Target="viewProps.xml" />
  <Relationship Id="rId7" Type="http://schemas.openxmlformats.org/officeDocument/2006/relationships/slide" Target="slides/slide3.xml" />
  <Relationship Id="rId12" Type="http://schemas.openxmlformats.org/officeDocument/2006/relationships/slide" Target="slides/slide8.xml" />
  <Relationship Id="rId17" Type="http://schemas.openxmlformats.org/officeDocument/2006/relationships/slide" Target="slides/slide13.xml" />
  <Relationship Id="rId25" Type="http://schemas.microsoft.com/office/2018/10/relationships/authors" Target="authors.xml" />
  <Relationship Id="rId2" Type="http://schemas.openxmlformats.org/officeDocument/2006/relationships/customXml" Target="../customXml/item2.xml" />
  <Relationship Id="rId16" Type="http://schemas.openxmlformats.org/officeDocument/2006/relationships/slide" Target="slides/slide12.xml" />
  <Relationship Id="rId20" Type="http://schemas.openxmlformats.org/officeDocument/2006/relationships/presProps" Target="presProps.xml" />
  <Relationship Id="rId1" Type="http://schemas.openxmlformats.org/officeDocument/2006/relationships/customXml" Target="../customXml/item1.xml" />
  <Relationship Id="rId6" Type="http://schemas.openxmlformats.org/officeDocument/2006/relationships/slide" Target="slides/slide2.xml" />
  <Relationship Id="rId11" Type="http://schemas.openxmlformats.org/officeDocument/2006/relationships/slide" Target="slides/slide7.xml" />
  <Relationship Id="rId24" Type="http://schemas.microsoft.com/office/2015/10/relationships/revisionInfo" Target="revisionInfo.xml" />
  <Relationship Id="rId5" Type="http://schemas.openxmlformats.org/officeDocument/2006/relationships/slide" Target="slides/slide1.xml" />
  <Relationship Id="rId15" Type="http://schemas.openxmlformats.org/officeDocument/2006/relationships/slide" Target="slides/slide11.xml" />
  <Relationship Id="rId23" Type="http://schemas.openxmlformats.org/officeDocument/2006/relationships/tableStyles" Target="tableStyles.xml" />
  <Relationship Id="rId10" Type="http://schemas.openxmlformats.org/officeDocument/2006/relationships/slide" Target="slides/slide6.xml" />
  <Relationship Id="rId19" Type="http://schemas.openxmlformats.org/officeDocument/2006/relationships/notesMaster" Target="notesMasters/notesMaster1.xml" />
  <Relationship Id="rId4" Type="http://schemas.openxmlformats.org/officeDocument/2006/relationships/slideMaster" Target="slideMasters/slideMaster1.xml" />
  <Relationship Id="rId9" Type="http://schemas.openxmlformats.org/officeDocument/2006/relationships/slide" Target="slides/slide5.xml" />
  <Relationship Id="rId14" Type="http://schemas.openxmlformats.org/officeDocument/2006/relationships/slide" Target="slides/slide10.xml" />
  <Relationship Id="rId22" Type="http://schemas.openxmlformats.org/officeDocument/2006/relationships/theme" Target="theme/theme1.xml" />
</Relationships>
</file>

<file path=ppt/comments/modernComment_102_4DFF674F.xml><?xml version="1.0" encoding="utf-8"?>
<p188:cmLst xmlns:a="http://schemas.openxmlformats.org/drawingml/2006/main" xmlns:r="http://schemas.openxmlformats.org/officeDocument/2006/relationships" xmlns:p188="http://schemas.microsoft.com/office/powerpoint/2018/8/main">
  <p188:cm id="{6674F964-55E0-4C55-BD98-19120C3B6F46}" authorId="{977655F7-F1EC-0962-17F8-85730FA56442}" status="resolved" created="2026-08-25T14:48:54.773" complete="100000">
    <ac:txMkLst xmlns:ac="http://schemas.microsoft.com/office/drawing/2013/main/command">
      <pc:docMk xmlns:pc="http://schemas.microsoft.com/office/powerpoint/2013/main/command"/>
      <pc:sldMk xmlns:pc="http://schemas.microsoft.com/office/powerpoint/2013/main/command" cId="1308583759" sldId="258"/>
      <ac:spMk id="2" creationId="{C96324D5-268B-9DF1-30C1-CE34C2E28CAD}"/>
      <ac:txMk cp="607" len="135">
        <ac:context len="743" hash="1476176909"/>
      </ac:txMk>
    </ac:txMkLst>
    <p188:pos x="8387804" y="2344654"/>
    <p188:replyLst>
      <p188:reply id="{708E34EC-E7CA-4552-AC26-D5CE977BB6F2}" authorId="{C4B46B74-A25F-BEB5-EDFE-C812873A9956}" created="2026-08-27T13:04:42.021">
        <p188:txBody>
          <a:bodyPr/>
          <a:lstStyle/>
          <a:p>
            <a:r>
              <a:rPr lang="en-US"/>
              <a:t>I don't think so because we don't know what we'll accept or not so I wouldn't want to name things we wont' take forward</a:t>
            </a:r>
          </a:p>
        </p188:txBody>
        <p188:extLst>
          <p:ext xmlns:p="http://schemas.openxmlformats.org/presentationml/2006/main" uri="{57CB4572-C831-44C2-8A1C-0ADB6CCDFE69}">
            <p223:reactions xmlns:p223="http://schemas.microsoft.com/office/powerpoint/2022/03/main">
              <p223:rxn type="👍">
                <p223:instance time="2026-08-28T08:41:41.465" authorId="{4D5C25A9-892E-D2AC-C16A-FE496852178A}"/>
              </p223:rxn>
            </p223:reactions>
          </p:ext>
        </p188:extLst>
      </p188:reply>
    </p188:replyLst>
    <p188:txBody>
      <a:bodyPr/>
      <a:lstStyle/>
      <a:p>
        <a:r>
          <a:rPr lang="en-GB"/>
          <a:t>Do we need to summarise what the comments reflected?</a:t>
        </a:r>
      </a:p>
    </p188:txBody>
  </p188:cm>
</p188:cmLst>
</file>

<file path=ppt/diagrams/_rels/data1.xml.rels><?xml version="1.0" encoding="utf-8" standalone="yes"?>
<Relationships xmlns="http://schemas.openxmlformats.org/package/2006/relationships">
  <Relationship Id="rId1" Type="http://schemas.openxmlformats.org/officeDocument/2006/relationships/image" Target="../media/image27.svg" />
</Relationships>
</file>

<file path=ppt/diagrams/_rels/data2.xml.rels><?xml version="1.0" encoding="utf-8" standalone="yes"?>
<Relationships xmlns="http://schemas.openxmlformats.org/package/2006/relationships">
  <Relationship Id="rId1" Type="http://schemas.openxmlformats.org/officeDocument/2006/relationships/image" Target="../media/image28.svg" />
</Relationships>
</file>

<file path=ppt/diagrams/_rels/data3.xml.rels><?xml version="1.0" encoding="utf-8" standalone="yes"?>
<Relationships xmlns="http://schemas.openxmlformats.org/package/2006/relationships">
  <Relationship Id="rId1" Type="http://schemas.openxmlformats.org/officeDocument/2006/relationships/image" Target="../media/image29.svg" />
</Relationships>
</file>

<file path=ppt/diagrams/_rels/drawing1.xml.rels><?xml version="1.0" encoding="utf-8" standalone="yes"?>
<Relationships xmlns="http://schemas.openxmlformats.org/package/2006/relationships">
  <Relationship Id="rId1" Type="http://schemas.openxmlformats.org/officeDocument/2006/relationships/image" Target="../media/image27.svg" />
</Relationships>
</file>

<file path=ppt/diagrams/_rels/drawing2.xml.rels><?xml version="1.0" encoding="utf-8" standalone="yes"?>
<Relationships xmlns="http://schemas.openxmlformats.org/package/2006/relationships">
  <Relationship Id="rId1" Type="http://schemas.openxmlformats.org/officeDocument/2006/relationships/image" Target="../media/image28.svg" />
</Relationships>
</file>

<file path=ppt/diagrams/_rels/drawing3.xml.rels><?xml version="1.0" encoding="utf-8" standalone="yes"?>
<Relationships xmlns="http://schemas.openxmlformats.org/package/2006/relationships">
  <Relationship Id="rId1" Type="http://schemas.openxmlformats.org/officeDocument/2006/relationships/image" Target="../media/image29.svg" />
</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2A6A88-4957-4143-893E-B4A000E8CC90}" type="doc">
      <dgm:prSet loTypeId="urn:microsoft.com/office/officeart/2018/2/layout/IconVerticalSolidList" loCatId="icon" qsTypeId="urn:microsoft.com/office/officeart/2005/8/quickstyle/simple1#2" qsCatId="simple" csTypeId="urn:microsoft.com/office/officeart/2005/8/colors/accent1_2#1" csCatId="accent1" phldr="1"/>
      <dgm:spPr/>
      <dgm:t>
        <a:bodyPr/>
        <a:lstStyle/>
        <a:p>
          <a:endParaRPr lang="en-US"/>
        </a:p>
      </dgm:t>
    </dgm:pt>
    <dgm:pt modelId="{489D1DB0-352C-4215-BBBA-1C8B4680B822}">
      <dgm:prSet phldr="0" custT="1"/>
      <dgm:spPr/>
      <dgm:t>
        <a:bodyPr/>
        <a:lstStyle/>
        <a:p>
          <a:pPr>
            <a:lnSpc>
              <a:spcPct val="100000"/>
            </a:lnSpc>
          </a:pPr>
          <a:r>
            <a:rPr lang="en-GB" sz="1800" b="0">
              <a:solidFill>
                <a:srgbClr val="077FC1"/>
              </a:solidFill>
              <a:latin typeface="Arial"/>
              <a:cs typeface="Arial"/>
            </a:rPr>
            <a:t>Ensure regulatory requirements are proportionate to a device’s risks and benefits, tailored to the evidentiary needs across the product lifecycle and support equitable access to safe and effective software and AI-enabled technologies.</a:t>
          </a:r>
        </a:p>
      </dgm:t>
    </dgm:pt>
    <dgm:pt modelId="{317B3F58-17FE-4749-AE93-A11AEC676E18}" type="parTrans" cxnId="{6EFBE615-42BE-4658-A703-43E06E43A5EC}">
      <dgm:prSet/>
      <dgm:spPr/>
      <dgm:t>
        <a:bodyPr/>
        <a:lstStyle/>
        <a:p>
          <a:endParaRPr lang="en-GB">
            <a:latin typeface="Arial" panose="020B0604020202020204" pitchFamily="34" charset="0"/>
            <a:cs typeface="Arial" panose="020B0604020202020204" pitchFamily="34" charset="0"/>
          </a:endParaRPr>
        </a:p>
      </dgm:t>
    </dgm:pt>
    <dgm:pt modelId="{CA495697-4BAA-4845-8864-A9604B399F00}" type="sibTrans" cxnId="{6EFBE615-42BE-4658-A703-43E06E43A5EC}">
      <dgm:prSet/>
      <dgm:spPr/>
      <dgm:t>
        <a:bodyPr/>
        <a:lstStyle/>
        <a:p>
          <a:endParaRPr lang="en-GB">
            <a:latin typeface="Arial" panose="020B0604020202020204" pitchFamily="34" charset="0"/>
            <a:cs typeface="Arial" panose="020B0604020202020204" pitchFamily="34" charset="0"/>
          </a:endParaRPr>
        </a:p>
      </dgm:t>
    </dgm:pt>
    <dgm:pt modelId="{08B40735-2494-4F1C-A289-3939D58603EA}" type="pres">
      <dgm:prSet presAssocID="{4C2A6A88-4957-4143-893E-B4A000E8CC90}" presName="root" presStyleCnt="0">
        <dgm:presLayoutVars>
          <dgm:dir/>
          <dgm:resizeHandles val="exact"/>
        </dgm:presLayoutVars>
      </dgm:prSet>
      <dgm:spPr/>
    </dgm:pt>
    <dgm:pt modelId="{821C8275-7FDA-4B23-B0F8-74CD79AE606B}" type="pres">
      <dgm:prSet presAssocID="{489D1DB0-352C-4215-BBBA-1C8B4680B822}" presName="compNode" presStyleCnt="0"/>
      <dgm:spPr/>
    </dgm:pt>
    <dgm:pt modelId="{37427558-07C4-471D-BBD4-DFA134049503}" type="pres">
      <dgm:prSet presAssocID="{489D1DB0-352C-4215-BBBA-1C8B4680B822}" presName="bgRect" presStyleLbl="bgShp" presStyleIdx="0" presStyleCnt="1" custScaleX="100000" custScaleY="100000" custLinFactNeighborX="0" custLinFactNeighborY="28682"/>
      <dgm:spPr/>
    </dgm:pt>
    <dgm:pt modelId="{2F42338D-8952-476D-9645-E792CB027688}" type="pres">
      <dgm:prSet presAssocID="{489D1DB0-352C-4215-BBBA-1C8B4680B822}" presName="iconRect" presStyleLbl="node1" presStyleIdx="0" presStyleCnt="1" custLinFactNeighborX="958" custLinFactNeighborY="3807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869DDC68-F75B-476D-84B1-C16CA48077C8}" type="pres">
      <dgm:prSet presAssocID="{489D1DB0-352C-4215-BBBA-1C8B4680B822}" presName="spaceRect" presStyleCnt="0"/>
      <dgm:spPr/>
    </dgm:pt>
    <dgm:pt modelId="{70E0EEC3-05B8-4194-A695-5EBAF454D038}" type="pres">
      <dgm:prSet presAssocID="{489D1DB0-352C-4215-BBBA-1C8B4680B822}" presName="parTx" presStyleLbl="revTx" presStyleIdx="0" presStyleCnt="1" custLinFactNeighborX="249" custLinFactNeighborY="28965">
        <dgm:presLayoutVars>
          <dgm:chMax val="0"/>
          <dgm:chPref val="0"/>
        </dgm:presLayoutVars>
      </dgm:prSet>
      <dgm:spPr/>
    </dgm:pt>
  </dgm:ptLst>
  <dgm:cxnLst>
    <dgm:cxn modelId="{6EFBE615-42BE-4658-A703-43E06E43A5EC}" srcId="{4C2A6A88-4957-4143-893E-B4A000E8CC90}" destId="{489D1DB0-352C-4215-BBBA-1C8B4680B822}" srcOrd="0" destOrd="0" parTransId="{317B3F58-17FE-4749-AE93-A11AEC676E18}" sibTransId="{CA495697-4BAA-4845-8864-A9604B399F00}"/>
    <dgm:cxn modelId="{9191DC74-0BB0-4C32-9DD3-AE2BD1AD3C85}" type="presOf" srcId="{489D1DB0-352C-4215-BBBA-1C8B4680B822}" destId="{70E0EEC3-05B8-4194-A695-5EBAF454D038}" srcOrd="0" destOrd="0" presId="urn:microsoft.com/office/officeart/2018/2/layout/IconVerticalSolidList"/>
    <dgm:cxn modelId="{70841DB5-D73F-494B-8B3A-08FF0F826CE5}" type="presOf" srcId="{4C2A6A88-4957-4143-893E-B4A000E8CC90}" destId="{08B40735-2494-4F1C-A289-3939D58603EA}" srcOrd="0" destOrd="0" presId="urn:microsoft.com/office/officeart/2018/2/layout/IconVerticalSolidList"/>
    <dgm:cxn modelId="{838FC63B-CE87-4D96-8897-912C42F2BBB1}" type="presParOf" srcId="{08B40735-2494-4F1C-A289-3939D58603EA}" destId="{821C8275-7FDA-4B23-B0F8-74CD79AE606B}" srcOrd="0" destOrd="0" presId="urn:microsoft.com/office/officeart/2018/2/layout/IconVerticalSolidList"/>
    <dgm:cxn modelId="{0D27C44C-2950-4382-A03B-F32008D3598A}" type="presParOf" srcId="{821C8275-7FDA-4B23-B0F8-74CD79AE606B}" destId="{37427558-07C4-471D-BBD4-DFA134049503}" srcOrd="0" destOrd="0" presId="urn:microsoft.com/office/officeart/2018/2/layout/IconVerticalSolidList"/>
    <dgm:cxn modelId="{6DC661DF-FBB5-4A75-96B7-371A73B7728F}" type="presParOf" srcId="{821C8275-7FDA-4B23-B0F8-74CD79AE606B}" destId="{2F42338D-8952-476D-9645-E792CB027688}" srcOrd="1" destOrd="0" presId="urn:microsoft.com/office/officeart/2018/2/layout/IconVerticalSolidList"/>
    <dgm:cxn modelId="{6B99E73E-6E77-410C-8635-5BB91A9AEC9C}" type="presParOf" srcId="{821C8275-7FDA-4B23-B0F8-74CD79AE606B}" destId="{869DDC68-F75B-476D-84B1-C16CA48077C8}" srcOrd="2" destOrd="0" presId="urn:microsoft.com/office/officeart/2018/2/layout/IconVerticalSolidList"/>
    <dgm:cxn modelId="{F5983B8E-81D1-4A3B-9D4C-BC49A1C8C0BF}" type="presParOf" srcId="{821C8275-7FDA-4B23-B0F8-74CD79AE606B}" destId="{70E0EEC3-05B8-4194-A695-5EBAF454D03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2A6A88-4957-4143-893E-B4A000E8CC90}" type="doc">
      <dgm:prSet loTypeId="urn:microsoft.com/office/officeart/2018/2/layout/IconVerticalSolidList" loCatId="icon" qsTypeId="urn:microsoft.com/office/officeart/2005/8/quickstyle/simple1#4" qsCatId="simple" csTypeId="urn:microsoft.com/office/officeart/2005/8/colors/accent1_2#2" csCatId="accent1" phldr="1"/>
      <dgm:spPr/>
      <dgm:t>
        <a:bodyPr/>
        <a:lstStyle/>
        <a:p>
          <a:endParaRPr lang="en-US"/>
        </a:p>
      </dgm:t>
    </dgm:pt>
    <dgm:pt modelId="{E681742B-DC2E-4E45-B34E-8FCC360C63BD}">
      <dgm:prSet phldr="0" custT="1"/>
      <dgm:spPr/>
      <dgm:t>
        <a:bodyPr/>
        <a:lstStyle/>
        <a:p>
          <a:pPr>
            <a:lnSpc>
              <a:spcPct val="100000"/>
            </a:lnSpc>
          </a:pPr>
          <a:r>
            <a:rPr lang="en-GB" sz="1800" b="0">
              <a:solidFill>
                <a:srgbClr val="077FC1"/>
              </a:solidFill>
              <a:latin typeface="Arial" panose="020B0604020202020204" pitchFamily="34" charset="0"/>
              <a:cs typeface="Arial" panose="020B0604020202020204" pitchFamily="34" charset="0"/>
            </a:rPr>
            <a:t>Consider regulation and safe management of software and AI-enabled health technologies as a system-wide function, with each part of the system delivering its responsibilities so these technologies can be used effectively and responsibly.</a:t>
          </a:r>
        </a:p>
      </dgm:t>
    </dgm:pt>
    <dgm:pt modelId="{1CCF6C6D-74F5-47A5-8A30-9425814B8190}" type="parTrans" cxnId="{52FD1C5D-0C66-4720-8AC1-5BF0D7814081}">
      <dgm:prSet/>
      <dgm:spPr/>
      <dgm:t>
        <a:bodyPr/>
        <a:lstStyle/>
        <a:p>
          <a:endParaRPr lang="en-GB">
            <a:latin typeface="Arial" panose="020B0604020202020204" pitchFamily="34" charset="0"/>
            <a:cs typeface="Arial" panose="020B0604020202020204" pitchFamily="34" charset="0"/>
          </a:endParaRPr>
        </a:p>
      </dgm:t>
    </dgm:pt>
    <dgm:pt modelId="{0D5D4436-2CC9-4645-802F-B0B6EA3CEE0C}" type="sibTrans" cxnId="{52FD1C5D-0C66-4720-8AC1-5BF0D7814081}">
      <dgm:prSet/>
      <dgm:spPr/>
      <dgm:t>
        <a:bodyPr/>
        <a:lstStyle/>
        <a:p>
          <a:endParaRPr lang="en-GB">
            <a:latin typeface="Arial" panose="020B0604020202020204" pitchFamily="34" charset="0"/>
            <a:cs typeface="Arial" panose="020B0604020202020204" pitchFamily="34" charset="0"/>
          </a:endParaRPr>
        </a:p>
      </dgm:t>
    </dgm:pt>
    <dgm:pt modelId="{08B40735-2494-4F1C-A289-3939D58603EA}" type="pres">
      <dgm:prSet presAssocID="{4C2A6A88-4957-4143-893E-B4A000E8CC90}" presName="root" presStyleCnt="0">
        <dgm:presLayoutVars>
          <dgm:dir/>
          <dgm:resizeHandles val="exact"/>
        </dgm:presLayoutVars>
      </dgm:prSet>
      <dgm:spPr/>
    </dgm:pt>
    <dgm:pt modelId="{6182103A-A97F-4838-B035-8D87B7274EFC}" type="pres">
      <dgm:prSet presAssocID="{E681742B-DC2E-4E45-B34E-8FCC360C63BD}" presName="compNode" presStyleCnt="0"/>
      <dgm:spPr/>
    </dgm:pt>
    <dgm:pt modelId="{5BFDD111-4F3B-4A38-957F-4654107B8DF2}" type="pres">
      <dgm:prSet presAssocID="{E681742B-DC2E-4E45-B34E-8FCC360C63BD}" presName="bgRect" presStyleLbl="bgShp" presStyleIdx="0" presStyleCnt="1" custScaleY="121000" custLinFactNeighborX="0" custLinFactNeighborY="14746"/>
      <dgm:spPr/>
    </dgm:pt>
    <dgm:pt modelId="{7D79C35C-E9FF-4E97-99B6-90D04D958582}" type="pres">
      <dgm:prSet presAssocID="{E681742B-DC2E-4E45-B34E-8FCC360C63BD}" presName="iconRect" presStyleLbl="node1" presStyleIdx="0" presStyleCnt="1" custLinFactNeighborX="-958" custLinFactNeighborY="2489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477C7B87-82B7-4510-8155-9F609CFDE042}" type="pres">
      <dgm:prSet presAssocID="{E681742B-DC2E-4E45-B34E-8FCC360C63BD}" presName="spaceRect" presStyleCnt="0"/>
      <dgm:spPr/>
    </dgm:pt>
    <dgm:pt modelId="{1715A11A-CF5C-41A4-BB91-654B0F782EF2}" type="pres">
      <dgm:prSet presAssocID="{E681742B-DC2E-4E45-B34E-8FCC360C63BD}" presName="parTx" presStyleLbl="revTx" presStyleIdx="0" presStyleCnt="1" custLinFactNeighborY="15273">
        <dgm:presLayoutVars>
          <dgm:chMax val="0"/>
          <dgm:chPref val="0"/>
        </dgm:presLayoutVars>
      </dgm:prSet>
      <dgm:spPr/>
    </dgm:pt>
  </dgm:ptLst>
  <dgm:cxnLst>
    <dgm:cxn modelId="{82F67F3E-37EE-4052-91F3-B9081324EC7D}" type="presOf" srcId="{E681742B-DC2E-4E45-B34E-8FCC360C63BD}" destId="{1715A11A-CF5C-41A4-BB91-654B0F782EF2}" srcOrd="0" destOrd="0" presId="urn:microsoft.com/office/officeart/2018/2/layout/IconVerticalSolidList"/>
    <dgm:cxn modelId="{52FD1C5D-0C66-4720-8AC1-5BF0D7814081}" srcId="{4C2A6A88-4957-4143-893E-B4A000E8CC90}" destId="{E681742B-DC2E-4E45-B34E-8FCC360C63BD}" srcOrd="0" destOrd="0" parTransId="{1CCF6C6D-74F5-47A5-8A30-9425814B8190}" sibTransId="{0D5D4436-2CC9-4645-802F-B0B6EA3CEE0C}"/>
    <dgm:cxn modelId="{70841DB5-D73F-494B-8B3A-08FF0F826CE5}" type="presOf" srcId="{4C2A6A88-4957-4143-893E-B4A000E8CC90}" destId="{08B40735-2494-4F1C-A289-3939D58603EA}" srcOrd="0" destOrd="0" presId="urn:microsoft.com/office/officeart/2018/2/layout/IconVerticalSolidList"/>
    <dgm:cxn modelId="{79DDE01D-DC26-4FA8-82F1-D416CF1115F3}" type="presParOf" srcId="{08B40735-2494-4F1C-A289-3939D58603EA}" destId="{6182103A-A97F-4838-B035-8D87B7274EFC}" srcOrd="0" destOrd="0" presId="urn:microsoft.com/office/officeart/2018/2/layout/IconVerticalSolidList"/>
    <dgm:cxn modelId="{CD67E6BE-F9B3-4680-B2D7-268C2018CCD5}" type="presParOf" srcId="{6182103A-A97F-4838-B035-8D87B7274EFC}" destId="{5BFDD111-4F3B-4A38-957F-4654107B8DF2}" srcOrd="0" destOrd="0" presId="urn:microsoft.com/office/officeart/2018/2/layout/IconVerticalSolidList"/>
    <dgm:cxn modelId="{60E5E26F-A202-4863-895D-E3838074A0ED}" type="presParOf" srcId="{6182103A-A97F-4838-B035-8D87B7274EFC}" destId="{7D79C35C-E9FF-4E97-99B6-90D04D958582}" srcOrd="1" destOrd="0" presId="urn:microsoft.com/office/officeart/2018/2/layout/IconVerticalSolidList"/>
    <dgm:cxn modelId="{E95A3542-88DA-4D75-9D31-B54C359619CC}" type="presParOf" srcId="{6182103A-A97F-4838-B035-8D87B7274EFC}" destId="{477C7B87-82B7-4510-8155-9F609CFDE042}" srcOrd="2" destOrd="0" presId="urn:microsoft.com/office/officeart/2018/2/layout/IconVerticalSolidList"/>
    <dgm:cxn modelId="{BB5D1710-0315-49ED-8785-C8F63B7AE98B}" type="presParOf" srcId="{6182103A-A97F-4838-B035-8D87B7274EFC}" destId="{1715A11A-CF5C-41A4-BB91-654B0F782EF2}" srcOrd="3" destOrd="0" presId="urn:microsoft.com/office/officeart/2018/2/layout/IconVerticalSoli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2A6A88-4957-4143-893E-B4A000E8CC90}" type="doc">
      <dgm:prSet loTypeId="urn:microsoft.com/office/officeart/2018/2/layout/IconVerticalSolidList" loCatId="icon" qsTypeId="urn:microsoft.com/office/officeart/2005/8/quickstyle/simple1#6" qsCatId="simple" csTypeId="urn:microsoft.com/office/officeart/2005/8/colors/accent1_2#3" csCatId="accent1" phldr="1"/>
      <dgm:spPr/>
      <dgm:t>
        <a:bodyPr/>
        <a:lstStyle/>
        <a:p>
          <a:endParaRPr lang="en-US"/>
        </a:p>
      </dgm:t>
    </dgm:pt>
    <dgm:pt modelId="{274097F6-1AB7-4A64-BB32-2DF8F009855B}">
      <dgm:prSet phldr="0" custT="1"/>
      <dgm:spPr/>
      <dgm:t>
        <a:bodyPr/>
        <a:lstStyle/>
        <a:p>
          <a:pPr>
            <a:lnSpc>
              <a:spcPct val="100000"/>
            </a:lnSpc>
          </a:pPr>
          <a:r>
            <a:rPr lang="en-US" sz="1800" b="0">
              <a:solidFill>
                <a:srgbClr val="077FC1"/>
              </a:solidFill>
              <a:latin typeface="Arial" panose="020B0604020202020204" pitchFamily="34" charset="0"/>
              <a:cs typeface="Arial" panose="020B0604020202020204" pitchFamily="34" charset="0"/>
            </a:rPr>
            <a:t>Design a framework that enhances trust, transparency, and predictability for all stakeholders to enable responsible development, adoption, and use of safe and effective AI technologies. </a:t>
          </a:r>
        </a:p>
      </dgm:t>
    </dgm:pt>
    <dgm:pt modelId="{D6FA7A3F-68F5-4DF8-A6E4-F88443F20F62}" type="parTrans" cxnId="{8406BE48-B181-4DB4-87E2-6720557836E7}">
      <dgm:prSet/>
      <dgm:spPr/>
      <dgm:t>
        <a:bodyPr/>
        <a:lstStyle/>
        <a:p>
          <a:endParaRPr lang="en-GB">
            <a:latin typeface="Arial" panose="020B0604020202020204" pitchFamily="34" charset="0"/>
            <a:cs typeface="Arial" panose="020B0604020202020204" pitchFamily="34" charset="0"/>
          </a:endParaRPr>
        </a:p>
      </dgm:t>
    </dgm:pt>
    <dgm:pt modelId="{D9289754-E9A4-4160-BEA7-DB5FA9BCED93}" type="sibTrans" cxnId="{8406BE48-B181-4DB4-87E2-6720557836E7}">
      <dgm:prSet/>
      <dgm:spPr/>
      <dgm:t>
        <a:bodyPr/>
        <a:lstStyle/>
        <a:p>
          <a:endParaRPr lang="en-GB">
            <a:latin typeface="Arial" panose="020B0604020202020204" pitchFamily="34" charset="0"/>
            <a:cs typeface="Arial" panose="020B0604020202020204" pitchFamily="34" charset="0"/>
          </a:endParaRPr>
        </a:p>
      </dgm:t>
    </dgm:pt>
    <dgm:pt modelId="{08B40735-2494-4F1C-A289-3939D58603EA}" type="pres">
      <dgm:prSet presAssocID="{4C2A6A88-4957-4143-893E-B4A000E8CC90}" presName="root" presStyleCnt="0">
        <dgm:presLayoutVars>
          <dgm:dir/>
          <dgm:resizeHandles val="exact"/>
        </dgm:presLayoutVars>
      </dgm:prSet>
      <dgm:spPr/>
    </dgm:pt>
    <dgm:pt modelId="{06BEBF5B-E696-4352-913B-A5EB118994B3}" type="pres">
      <dgm:prSet presAssocID="{274097F6-1AB7-4A64-BB32-2DF8F009855B}" presName="compNode" presStyleCnt="0"/>
      <dgm:spPr/>
    </dgm:pt>
    <dgm:pt modelId="{015D907E-EECD-4D29-96C6-D2E4E3F9F3BE}" type="pres">
      <dgm:prSet presAssocID="{274097F6-1AB7-4A64-BB32-2DF8F009855B}" presName="bgRect" presStyleLbl="bgShp" presStyleIdx="0" presStyleCnt="1"/>
      <dgm:spPr/>
    </dgm:pt>
    <dgm:pt modelId="{9BFA7A75-1DED-4ED1-B07F-D8CC29F20045}" type="pres">
      <dgm:prSet presAssocID="{274097F6-1AB7-4A64-BB32-2DF8F009855B}" presName="iconRect" presStyleLbl="node1" presStyleIdx="0" presStyleCnt="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Network"/>
        </a:ext>
      </dgm:extLst>
    </dgm:pt>
    <dgm:pt modelId="{B6298AB1-E9D3-473E-AEEB-7F2A42AB0F6A}" type="pres">
      <dgm:prSet presAssocID="{274097F6-1AB7-4A64-BB32-2DF8F009855B}" presName="spaceRect" presStyleCnt="0"/>
      <dgm:spPr/>
    </dgm:pt>
    <dgm:pt modelId="{8F789EAB-8EFF-4C58-ABDC-622F59BA3EC8}" type="pres">
      <dgm:prSet presAssocID="{274097F6-1AB7-4A64-BB32-2DF8F009855B}" presName="parTx" presStyleLbl="revTx" presStyleIdx="0" presStyleCnt="1">
        <dgm:presLayoutVars>
          <dgm:chMax val="0"/>
          <dgm:chPref val="0"/>
        </dgm:presLayoutVars>
      </dgm:prSet>
      <dgm:spPr/>
    </dgm:pt>
  </dgm:ptLst>
  <dgm:cxnLst>
    <dgm:cxn modelId="{C596E939-9DAB-4635-BFEB-DFA5490DAB47}" type="presOf" srcId="{274097F6-1AB7-4A64-BB32-2DF8F009855B}" destId="{8F789EAB-8EFF-4C58-ABDC-622F59BA3EC8}" srcOrd="0" destOrd="0" presId="urn:microsoft.com/office/officeart/2018/2/layout/IconVerticalSolidList"/>
    <dgm:cxn modelId="{8406BE48-B181-4DB4-87E2-6720557836E7}" srcId="{4C2A6A88-4957-4143-893E-B4A000E8CC90}" destId="{274097F6-1AB7-4A64-BB32-2DF8F009855B}" srcOrd="0" destOrd="0" parTransId="{D6FA7A3F-68F5-4DF8-A6E4-F88443F20F62}" sibTransId="{D9289754-E9A4-4160-BEA7-DB5FA9BCED93}"/>
    <dgm:cxn modelId="{70841DB5-D73F-494B-8B3A-08FF0F826CE5}" type="presOf" srcId="{4C2A6A88-4957-4143-893E-B4A000E8CC90}" destId="{08B40735-2494-4F1C-A289-3939D58603EA}" srcOrd="0" destOrd="0" presId="urn:microsoft.com/office/officeart/2018/2/layout/IconVerticalSolidList"/>
    <dgm:cxn modelId="{7F507DB2-99B2-4CA8-AE84-7167E2D6D334}" type="presParOf" srcId="{08B40735-2494-4F1C-A289-3939D58603EA}" destId="{06BEBF5B-E696-4352-913B-A5EB118994B3}" srcOrd="0" destOrd="0" presId="urn:microsoft.com/office/officeart/2018/2/layout/IconVerticalSolidList"/>
    <dgm:cxn modelId="{39A7497F-4965-429A-88E9-838C3EA0BBB0}" type="presParOf" srcId="{06BEBF5B-E696-4352-913B-A5EB118994B3}" destId="{015D907E-EECD-4D29-96C6-D2E4E3F9F3BE}" srcOrd="0" destOrd="0" presId="urn:microsoft.com/office/officeart/2018/2/layout/IconVerticalSolidList"/>
    <dgm:cxn modelId="{90F577C2-FFF7-4EAB-AD8F-0CEC76AF9EF9}" type="presParOf" srcId="{06BEBF5B-E696-4352-913B-A5EB118994B3}" destId="{9BFA7A75-1DED-4ED1-B07F-D8CC29F20045}" srcOrd="1" destOrd="0" presId="urn:microsoft.com/office/officeart/2018/2/layout/IconVerticalSolidList"/>
    <dgm:cxn modelId="{D62A1887-A630-42AC-80FE-14A64FBAC7A2}" type="presParOf" srcId="{06BEBF5B-E696-4352-913B-A5EB118994B3}" destId="{B6298AB1-E9D3-473E-AEEB-7F2A42AB0F6A}" srcOrd="2" destOrd="0" presId="urn:microsoft.com/office/officeart/2018/2/layout/IconVerticalSolidList"/>
    <dgm:cxn modelId="{019EBBB6-8EDD-4F67-B5DF-375A7AA4AAF1}" type="presParOf" srcId="{06BEBF5B-E696-4352-913B-A5EB118994B3}" destId="{8F789EAB-8EFF-4C58-ABDC-622F59BA3EC8}" srcOrd="3" destOrd="0" presId="urn:microsoft.com/office/officeart/2018/2/layout/IconVerticalSolidList"/>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B9C39FC-AB0A-4523-8A94-3A999B1716EA}" type="doc">
      <dgm:prSet loTypeId="urn:microsoft.com/office/officeart/2005/8/layout/equation2" loCatId="relationship" qsTypeId="urn:microsoft.com/office/officeart/2005/8/quickstyle/3d4" qsCatId="3D" csTypeId="urn:microsoft.com/office/officeart/2005/8/colors/accent1_3" csCatId="accent1" phldr="1"/>
      <dgm:spPr/>
      <dgm:t>
        <a:bodyPr/>
        <a:lstStyle/>
        <a:p>
          <a:endParaRPr lang="en-US"/>
        </a:p>
      </dgm:t>
    </dgm:pt>
    <dgm:pt modelId="{A341E80A-2718-4323-B8FC-613FF604F435}">
      <dgm:prSet phldrT="[Text]" phldr="0" custT="1"/>
      <dgm:spPr>
        <a:xfrm>
          <a:off x="5558215" y="2208"/>
          <a:ext cx="2998169" cy="2998169"/>
        </a:xfrm>
        <a:solidFill>
          <a:schemeClr val="tx2">
            <a:lumMod val="50000"/>
            <a:lumOff val="50000"/>
          </a:schemeClr>
        </a:solidFill>
      </dgm:spPr>
      <dgm:t>
        <a:bodyPr/>
        <a:lstStyle/>
        <a:p>
          <a:pPr marL="0" lvl="0" algn="ctr" defTabSz="711200" rtl="0">
            <a:lnSpc>
              <a:spcPct val="90000"/>
            </a:lnSpc>
            <a:spcBef>
              <a:spcPct val="0"/>
            </a:spcBef>
            <a:spcAft>
              <a:spcPct val="35000"/>
            </a:spcAft>
            <a:buNone/>
          </a:pPr>
          <a:r>
            <a:rPr kumimoji="0" lang="en-US" sz="1600" b="1" i="0" u="none" strike="noStrike" kern="1200" cap="none" spc="0" normalizeH="0" baseline="0" dirty="0">
              <a:effectLst/>
              <a:uLnTx/>
              <a:uFillTx/>
              <a:latin typeface="Arial"/>
              <a:ea typeface="+mn-ea"/>
              <a:cs typeface="Arial"/>
            </a:rPr>
            <a:t>Delivery</a:t>
          </a:r>
          <a:br>
            <a:rPr kumimoji="0" lang="en-US" sz="1600" b="1" i="0" u="none" strike="noStrike" kern="1200" cap="none" spc="0" normalizeH="0" baseline="0" dirty="0">
              <a:effectLst/>
              <a:uLnTx/>
              <a:uFillTx/>
              <a:latin typeface="Arial"/>
              <a:ea typeface="+mn-ea"/>
              <a:cs typeface="Arial"/>
            </a:rPr>
          </a:br>
          <a:r>
            <a:rPr kumimoji="0" lang="en-US" sz="1600" b="0" i="0" u="none" strike="noStrike" kern="1200" cap="none" spc="0" normalizeH="0" baseline="0" dirty="0">
              <a:effectLst/>
              <a:uLnTx/>
              <a:uFillTx/>
              <a:latin typeface="Arial"/>
              <a:ea typeface="+mn-ea"/>
              <a:cs typeface="Arial"/>
            </a:rPr>
            <a:t>Working with partners, </a:t>
          </a:r>
          <a:r>
            <a:rPr kumimoji="0" lang="en-GB" sz="1600" b="0" i="0" u="none" strike="noStrike" kern="1200" cap="none" spc="0" normalizeH="0" baseline="0" dirty="0">
              <a:effectLst/>
              <a:uLnTx/>
              <a:uFillTx/>
              <a:latin typeface="Arial"/>
              <a:ea typeface="+mn-ea"/>
              <a:cs typeface="Arial"/>
            </a:rPr>
            <a:t>translate recommendations into an established framework via reforms, guidance and practical tools</a:t>
          </a:r>
          <a:endParaRPr kumimoji="0" lang="en-US" sz="1600" b="0" i="0" u="none" strike="noStrike" kern="1200" cap="none" spc="0" normalizeH="0" baseline="0" dirty="0">
            <a:effectLst/>
            <a:uLnTx/>
            <a:uFillTx/>
            <a:latin typeface="Arial"/>
            <a:ea typeface="+mn-ea"/>
            <a:cs typeface="Arial"/>
          </a:endParaRPr>
        </a:p>
      </dgm:t>
    </dgm:pt>
    <dgm:pt modelId="{EF499477-4D87-48F0-9D99-CCDECB979F47}" type="parTrans" cxnId="{B1A831B2-8047-4F9A-B12B-F82A0C5DF990}">
      <dgm:prSet/>
      <dgm:spPr/>
      <dgm:t>
        <a:bodyPr/>
        <a:lstStyle/>
        <a:p>
          <a:endParaRPr lang="en-US">
            <a:solidFill>
              <a:schemeClr val="bg1"/>
            </a:solidFill>
          </a:endParaRPr>
        </a:p>
      </dgm:t>
    </dgm:pt>
    <dgm:pt modelId="{14398E12-E51D-4382-8310-0D49154E1586}" type="sibTrans" cxnId="{B1A831B2-8047-4F9A-B12B-F82A0C5DF990}">
      <dgm:prSet/>
      <dgm:spPr/>
      <dgm:t>
        <a:bodyPr/>
        <a:lstStyle/>
        <a:p>
          <a:endParaRPr lang="en-US">
            <a:solidFill>
              <a:schemeClr val="bg1"/>
            </a:solidFill>
          </a:endParaRPr>
        </a:p>
      </dgm:t>
    </dgm:pt>
    <dgm:pt modelId="{9EB618B4-1F70-464C-BA9D-D77CE0448A83}">
      <dgm:prSet phldr="0" custT="1"/>
      <dgm:spPr>
        <a:xfrm>
          <a:off x="761143" y="2208"/>
          <a:ext cx="2998169" cy="2998169"/>
        </a:xfrm>
      </dgm:spPr>
      <dgm:t>
        <a:bodyPr/>
        <a:lstStyle/>
        <a:p>
          <a:pPr rtl="0">
            <a:buNone/>
          </a:pPr>
          <a:r>
            <a:rPr lang="en-US" sz="1600" b="1">
              <a:latin typeface="Arial"/>
              <a:ea typeface="Calibri"/>
              <a:cs typeface="Arial"/>
            </a:rPr>
            <a:t>Government Response</a:t>
          </a:r>
        </a:p>
        <a:p>
          <a:pPr rtl="0">
            <a:buNone/>
          </a:pPr>
          <a:r>
            <a:rPr lang="en-GB" sz="1600">
              <a:latin typeface="Arial"/>
              <a:ea typeface="Calibri"/>
              <a:cs typeface="Arial"/>
            </a:rPr>
            <a:t>Publish a response detailing our implementation plan and timelines </a:t>
          </a:r>
          <a:endParaRPr lang="en-US" sz="1600" dirty="0">
            <a:latin typeface="Arial"/>
            <a:ea typeface="+mn-ea"/>
            <a:cs typeface="Arial"/>
          </a:endParaRPr>
        </a:p>
      </dgm:t>
    </dgm:pt>
    <dgm:pt modelId="{38358130-ACAB-4862-8BD3-F6DEE61BBA9B}" type="parTrans" cxnId="{C25F28C9-04B3-491F-B4D2-BFB7524C5C35}">
      <dgm:prSet/>
      <dgm:spPr/>
      <dgm:t>
        <a:bodyPr/>
        <a:lstStyle/>
        <a:p>
          <a:endParaRPr lang="en-GB"/>
        </a:p>
      </dgm:t>
    </dgm:pt>
    <dgm:pt modelId="{DB1EDF05-A31C-41F4-84EB-4DA4FD02B8F6}" type="sibTrans" cxnId="{C25F28C9-04B3-491F-B4D2-BFB7524C5C35}">
      <dgm:prSet/>
      <dgm:spPr/>
      <dgm:t>
        <a:bodyPr/>
        <a:lstStyle/>
        <a:p>
          <a:endParaRPr lang="en-GB"/>
        </a:p>
      </dgm:t>
    </dgm:pt>
    <dgm:pt modelId="{80CC4DFE-C305-487C-8CCB-D6BDB8D45001}" type="pres">
      <dgm:prSet presAssocID="{6B9C39FC-AB0A-4523-8A94-3A999B1716EA}" presName="Name0" presStyleCnt="0">
        <dgm:presLayoutVars>
          <dgm:dir/>
          <dgm:resizeHandles val="exact"/>
        </dgm:presLayoutVars>
      </dgm:prSet>
      <dgm:spPr/>
    </dgm:pt>
    <dgm:pt modelId="{040647C1-CBD0-4D71-BFEC-8512C397DC7E}" type="pres">
      <dgm:prSet presAssocID="{6B9C39FC-AB0A-4523-8A94-3A999B1716EA}" presName="vNodes" presStyleCnt="0"/>
      <dgm:spPr/>
    </dgm:pt>
    <dgm:pt modelId="{4FA33027-04F9-47FA-9C8C-9885D6C94098}" type="pres">
      <dgm:prSet presAssocID="{9EB618B4-1F70-464C-BA9D-D77CE0448A83}" presName="node" presStyleLbl="node1" presStyleIdx="0" presStyleCnt="2">
        <dgm:presLayoutVars>
          <dgm:bulletEnabled val="1"/>
        </dgm:presLayoutVars>
      </dgm:prSet>
      <dgm:spPr>
        <a:prstGeom prst="ellipse">
          <a:avLst/>
        </a:prstGeom>
      </dgm:spPr>
    </dgm:pt>
    <dgm:pt modelId="{C8EDA755-03AB-438B-921B-F6527ECFD347}" type="pres">
      <dgm:prSet presAssocID="{6B9C39FC-AB0A-4523-8A94-3A999B1716EA}" presName="sibTransLast" presStyleLbl="sibTrans2D1" presStyleIdx="0" presStyleCnt="1"/>
      <dgm:spPr/>
    </dgm:pt>
    <dgm:pt modelId="{623F079F-AC83-4A2E-B633-59028B695B8E}" type="pres">
      <dgm:prSet presAssocID="{6B9C39FC-AB0A-4523-8A94-3A999B1716EA}" presName="connectorText" presStyleLbl="sibTrans2D1" presStyleIdx="0" presStyleCnt="1"/>
      <dgm:spPr/>
    </dgm:pt>
    <dgm:pt modelId="{B0089AC1-1EC0-4CE3-8EB6-8F8BEFB704AC}" type="pres">
      <dgm:prSet presAssocID="{6B9C39FC-AB0A-4523-8A94-3A999B1716EA}" presName="lastNode" presStyleLbl="node1" presStyleIdx="1" presStyleCnt="2">
        <dgm:presLayoutVars>
          <dgm:bulletEnabled val="1"/>
        </dgm:presLayoutVars>
      </dgm:prSet>
      <dgm:spPr>
        <a:prstGeom prst="ellipse">
          <a:avLst/>
        </a:prstGeom>
      </dgm:spPr>
    </dgm:pt>
  </dgm:ptLst>
  <dgm:cxnLst>
    <dgm:cxn modelId="{92365716-4C74-4A6A-A930-4E206FBC1D8B}" type="presOf" srcId="{DB1EDF05-A31C-41F4-84EB-4DA4FD02B8F6}" destId="{C8EDA755-03AB-438B-921B-F6527ECFD347}" srcOrd="0" destOrd="0" presId="urn:microsoft.com/office/officeart/2005/8/layout/equation2"/>
    <dgm:cxn modelId="{51279B1D-7E76-4C58-9668-5B6B40C1620F}" type="presOf" srcId="{6B9C39FC-AB0A-4523-8A94-3A999B1716EA}" destId="{80CC4DFE-C305-487C-8CCB-D6BDB8D45001}" srcOrd="0" destOrd="0" presId="urn:microsoft.com/office/officeart/2005/8/layout/equation2"/>
    <dgm:cxn modelId="{AA24C04F-91FF-4760-8A01-F088F96E88CD}" type="presOf" srcId="{9EB618B4-1F70-464C-BA9D-D77CE0448A83}" destId="{4FA33027-04F9-47FA-9C8C-9885D6C94098}" srcOrd="0" destOrd="0" presId="urn:microsoft.com/office/officeart/2005/8/layout/equation2"/>
    <dgm:cxn modelId="{B1A831B2-8047-4F9A-B12B-F82A0C5DF990}" srcId="{6B9C39FC-AB0A-4523-8A94-3A999B1716EA}" destId="{A341E80A-2718-4323-B8FC-613FF604F435}" srcOrd="1" destOrd="0" parTransId="{EF499477-4D87-48F0-9D99-CCDECB979F47}" sibTransId="{14398E12-E51D-4382-8310-0D49154E1586}"/>
    <dgm:cxn modelId="{C25F28C9-04B3-491F-B4D2-BFB7524C5C35}" srcId="{6B9C39FC-AB0A-4523-8A94-3A999B1716EA}" destId="{9EB618B4-1F70-464C-BA9D-D77CE0448A83}" srcOrd="0" destOrd="0" parTransId="{38358130-ACAB-4862-8BD3-F6DEE61BBA9B}" sibTransId="{DB1EDF05-A31C-41F4-84EB-4DA4FD02B8F6}"/>
    <dgm:cxn modelId="{BF5F52E1-2458-44D9-B62C-252A8B91A451}" type="presOf" srcId="{A341E80A-2718-4323-B8FC-613FF604F435}" destId="{B0089AC1-1EC0-4CE3-8EB6-8F8BEFB704AC}" srcOrd="0" destOrd="0" presId="urn:microsoft.com/office/officeart/2005/8/layout/equation2"/>
    <dgm:cxn modelId="{3DC1C3EC-4944-4E0F-A5C2-021A4A7B4EF0}" type="presOf" srcId="{DB1EDF05-A31C-41F4-84EB-4DA4FD02B8F6}" destId="{623F079F-AC83-4A2E-B633-59028B695B8E}" srcOrd="1" destOrd="0" presId="urn:microsoft.com/office/officeart/2005/8/layout/equation2"/>
    <dgm:cxn modelId="{C584651A-E9E1-4BE5-AF98-A0323FC1B4EB}" type="presParOf" srcId="{80CC4DFE-C305-487C-8CCB-D6BDB8D45001}" destId="{040647C1-CBD0-4D71-BFEC-8512C397DC7E}" srcOrd="0" destOrd="0" presId="urn:microsoft.com/office/officeart/2005/8/layout/equation2"/>
    <dgm:cxn modelId="{A4D81EB8-7E0D-4D6B-83D6-E4C2B9D9ADF4}" type="presParOf" srcId="{040647C1-CBD0-4D71-BFEC-8512C397DC7E}" destId="{4FA33027-04F9-47FA-9C8C-9885D6C94098}" srcOrd="0" destOrd="0" presId="urn:microsoft.com/office/officeart/2005/8/layout/equation2"/>
    <dgm:cxn modelId="{3C85DC46-F435-449A-91E1-A2E3DA523B84}" type="presParOf" srcId="{80CC4DFE-C305-487C-8CCB-D6BDB8D45001}" destId="{C8EDA755-03AB-438B-921B-F6527ECFD347}" srcOrd="1" destOrd="0" presId="urn:microsoft.com/office/officeart/2005/8/layout/equation2"/>
    <dgm:cxn modelId="{765F0699-9393-48EE-8FDD-20ADE8DB2767}" type="presParOf" srcId="{C8EDA755-03AB-438B-921B-F6527ECFD347}" destId="{623F079F-AC83-4A2E-B633-59028B695B8E}" srcOrd="0" destOrd="0" presId="urn:microsoft.com/office/officeart/2005/8/layout/equation2"/>
    <dgm:cxn modelId="{AB8AD1D4-8D1C-46EB-A0BE-B595E226B610}" type="presParOf" srcId="{80CC4DFE-C305-487C-8CCB-D6BDB8D45001}" destId="{B0089AC1-1EC0-4CE3-8EB6-8F8BEFB704AC}"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27558-07C4-471D-BBD4-DFA134049503}">
      <dsp:nvSpPr>
        <dsp:cNvPr id="0" name=""/>
        <dsp:cNvSpPr/>
      </dsp:nvSpPr>
      <dsp:spPr>
        <a:xfrm>
          <a:off x="0" y="1842426"/>
          <a:ext cx="11342341" cy="12675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42338D-8952-476D-9645-E792CB027688}">
      <dsp:nvSpPr>
        <dsp:cNvPr id="0" name=""/>
        <dsp:cNvSpPr/>
      </dsp:nvSpPr>
      <dsp:spPr>
        <a:xfrm>
          <a:off x="390125" y="2029478"/>
          <a:ext cx="697174" cy="69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E0EEC3-05B8-4194-A695-5EBAF454D038}">
      <dsp:nvSpPr>
        <dsp:cNvPr id="0" name=""/>
        <dsp:cNvSpPr/>
      </dsp:nvSpPr>
      <dsp:spPr>
        <a:xfrm>
          <a:off x="1464067" y="1846013"/>
          <a:ext cx="9878273" cy="1267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153" tIns="134153" rIns="134153" bIns="134153" numCol="1" spcCol="1270" anchor="ctr" anchorCtr="0">
          <a:noAutofit/>
        </a:bodyPr>
        <a:lstStyle/>
        <a:p>
          <a:pPr marL="0" lvl="0" indent="0" algn="l" defTabSz="800100">
            <a:lnSpc>
              <a:spcPct val="100000"/>
            </a:lnSpc>
            <a:spcBef>
              <a:spcPct val="0"/>
            </a:spcBef>
            <a:spcAft>
              <a:spcPct val="35000"/>
            </a:spcAft>
            <a:buNone/>
          </a:pPr>
          <a:r>
            <a:rPr lang="en-GB" sz="1800" b="0" kern="1200">
              <a:solidFill>
                <a:srgbClr val="077FC1"/>
              </a:solidFill>
              <a:latin typeface="Arial"/>
              <a:cs typeface="Arial"/>
            </a:rPr>
            <a:t>Ensure regulatory requirements are proportionate to a device’s risks and benefits, tailored to the evidentiary needs across the product lifecycle and support equitable access to safe and effective software and AI-enabled technologies.</a:t>
          </a:r>
        </a:p>
      </dsp:txBody>
      <dsp:txXfrm>
        <a:off x="1464067" y="1846013"/>
        <a:ext cx="9878273" cy="12675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DD111-4F3B-4A38-957F-4654107B8DF2}">
      <dsp:nvSpPr>
        <dsp:cNvPr id="0" name=""/>
        <dsp:cNvSpPr/>
      </dsp:nvSpPr>
      <dsp:spPr>
        <a:xfrm>
          <a:off x="0" y="850092"/>
          <a:ext cx="11342341" cy="12197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79C35C-E9FF-4E97-99B6-90D04D958582}">
      <dsp:nvSpPr>
        <dsp:cNvPr id="0" name=""/>
        <dsp:cNvSpPr/>
      </dsp:nvSpPr>
      <dsp:spPr>
        <a:xfrm>
          <a:off x="299634" y="1172143"/>
          <a:ext cx="554447" cy="5544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715A11A-CF5C-41A4-BB91-654B0F782EF2}">
      <dsp:nvSpPr>
        <dsp:cNvPr id="0" name=""/>
        <dsp:cNvSpPr/>
      </dsp:nvSpPr>
      <dsp:spPr>
        <a:xfrm>
          <a:off x="1164339" y="961253"/>
          <a:ext cx="10178001" cy="1008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9" tIns="106689" rIns="106689" bIns="106689" numCol="1" spcCol="1270" anchor="ctr" anchorCtr="0">
          <a:noAutofit/>
        </a:bodyPr>
        <a:lstStyle/>
        <a:p>
          <a:pPr marL="0" lvl="0" indent="0" algn="l" defTabSz="800100">
            <a:lnSpc>
              <a:spcPct val="100000"/>
            </a:lnSpc>
            <a:spcBef>
              <a:spcPct val="0"/>
            </a:spcBef>
            <a:spcAft>
              <a:spcPct val="35000"/>
            </a:spcAft>
            <a:buNone/>
          </a:pPr>
          <a:r>
            <a:rPr lang="en-GB" sz="1800" b="0" kern="1200">
              <a:solidFill>
                <a:srgbClr val="077FC1"/>
              </a:solidFill>
              <a:latin typeface="Arial" panose="020B0604020202020204" pitchFamily="34" charset="0"/>
              <a:cs typeface="Arial" panose="020B0604020202020204" pitchFamily="34" charset="0"/>
            </a:rPr>
            <a:t>Consider regulation and safe management of software and AI-enabled health technologies as a system-wide function, with each part of the system delivering its responsibilities so these technologies can be used effectively and responsibly.</a:t>
          </a:r>
        </a:p>
      </dsp:txBody>
      <dsp:txXfrm>
        <a:off x="1164339" y="961253"/>
        <a:ext cx="10178001" cy="10080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D907E-EECD-4D29-96C6-D2E4E3F9F3BE}">
      <dsp:nvSpPr>
        <dsp:cNvPr id="0" name=""/>
        <dsp:cNvSpPr/>
      </dsp:nvSpPr>
      <dsp:spPr>
        <a:xfrm>
          <a:off x="0" y="1478856"/>
          <a:ext cx="11342341" cy="12675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A7A75-1DED-4ED1-B07F-D8CC29F20045}">
      <dsp:nvSpPr>
        <dsp:cNvPr id="0" name=""/>
        <dsp:cNvSpPr/>
      </dsp:nvSpPr>
      <dsp:spPr>
        <a:xfrm>
          <a:off x="383446" y="1764064"/>
          <a:ext cx="697174" cy="6971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789EAB-8EFF-4C58-ABDC-622F59BA3EC8}">
      <dsp:nvSpPr>
        <dsp:cNvPr id="0" name=""/>
        <dsp:cNvSpPr/>
      </dsp:nvSpPr>
      <dsp:spPr>
        <a:xfrm>
          <a:off x="1464067" y="1478856"/>
          <a:ext cx="9878273" cy="1267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153" tIns="134153" rIns="134153" bIns="134153" numCol="1" spcCol="1270" anchor="ctr" anchorCtr="0">
          <a:noAutofit/>
        </a:bodyPr>
        <a:lstStyle/>
        <a:p>
          <a:pPr marL="0" lvl="0" indent="0" algn="l" defTabSz="800100">
            <a:lnSpc>
              <a:spcPct val="100000"/>
            </a:lnSpc>
            <a:spcBef>
              <a:spcPct val="0"/>
            </a:spcBef>
            <a:spcAft>
              <a:spcPct val="35000"/>
            </a:spcAft>
            <a:buNone/>
          </a:pPr>
          <a:r>
            <a:rPr lang="en-US" sz="1800" b="0" kern="1200">
              <a:solidFill>
                <a:srgbClr val="077FC1"/>
              </a:solidFill>
              <a:latin typeface="Arial" panose="020B0604020202020204" pitchFamily="34" charset="0"/>
              <a:cs typeface="Arial" panose="020B0604020202020204" pitchFamily="34" charset="0"/>
            </a:rPr>
            <a:t>Design a framework that enhances trust, transparency, and predictability for all stakeholders to enable responsible development, adoption, and use of safe and effective AI technologies. </a:t>
          </a:r>
        </a:p>
      </dsp:txBody>
      <dsp:txXfrm>
        <a:off x="1464067" y="1478856"/>
        <a:ext cx="9878273" cy="12675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A33027-04F9-47FA-9C8C-9885D6C94098}">
      <dsp:nvSpPr>
        <dsp:cNvPr id="0" name=""/>
        <dsp:cNvSpPr/>
      </dsp:nvSpPr>
      <dsp:spPr>
        <a:xfrm>
          <a:off x="761143" y="2208"/>
          <a:ext cx="2998169" cy="2998169"/>
        </a:xfrm>
        <a:prstGeom prst="ellipse">
          <a:avLst/>
        </a:prstGeom>
        <a:solidFill>
          <a:schemeClr val="accent1">
            <a:shade val="8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b="1" kern="1200">
              <a:latin typeface="Arial"/>
              <a:ea typeface="Calibri"/>
              <a:cs typeface="Arial"/>
            </a:rPr>
            <a:t>Government Response</a:t>
          </a:r>
        </a:p>
        <a:p>
          <a:pPr marL="0" lvl="0" indent="0" algn="ctr" defTabSz="711200" rtl="0">
            <a:lnSpc>
              <a:spcPct val="90000"/>
            </a:lnSpc>
            <a:spcBef>
              <a:spcPct val="0"/>
            </a:spcBef>
            <a:spcAft>
              <a:spcPct val="35000"/>
            </a:spcAft>
            <a:buNone/>
          </a:pPr>
          <a:r>
            <a:rPr lang="en-GB" sz="1600" kern="1200">
              <a:latin typeface="Arial"/>
              <a:ea typeface="Calibri"/>
              <a:cs typeface="Arial"/>
            </a:rPr>
            <a:t>Publish a response detailing our implementation plan and timelines </a:t>
          </a:r>
          <a:endParaRPr lang="en-US" sz="1600" kern="1200" dirty="0">
            <a:latin typeface="Arial"/>
            <a:ea typeface="+mn-ea"/>
            <a:cs typeface="Arial"/>
          </a:endParaRPr>
        </a:p>
      </dsp:txBody>
      <dsp:txXfrm>
        <a:off x="1200215" y="441280"/>
        <a:ext cx="2120025" cy="2120025"/>
      </dsp:txXfrm>
    </dsp:sp>
    <dsp:sp modelId="{C8EDA755-03AB-438B-921B-F6527ECFD347}">
      <dsp:nvSpPr>
        <dsp:cNvPr id="0" name=""/>
        <dsp:cNvSpPr/>
      </dsp:nvSpPr>
      <dsp:spPr>
        <a:xfrm>
          <a:off x="4209039" y="943633"/>
          <a:ext cx="953417" cy="1115319"/>
        </a:xfrm>
        <a:prstGeom prst="rightArrow">
          <a:avLst>
            <a:gd name="adj1" fmla="val 60000"/>
            <a:gd name="adj2" fmla="val 50000"/>
          </a:avLst>
        </a:prstGeom>
        <a:solidFill>
          <a:schemeClr val="accent1">
            <a:shade val="9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089150">
            <a:lnSpc>
              <a:spcPct val="90000"/>
            </a:lnSpc>
            <a:spcBef>
              <a:spcPct val="0"/>
            </a:spcBef>
            <a:spcAft>
              <a:spcPct val="35000"/>
            </a:spcAft>
            <a:buNone/>
          </a:pPr>
          <a:endParaRPr lang="en-GB" sz="4700" kern="1200"/>
        </a:p>
      </dsp:txBody>
      <dsp:txXfrm>
        <a:off x="4209039" y="1166697"/>
        <a:ext cx="667392" cy="669191"/>
      </dsp:txXfrm>
    </dsp:sp>
    <dsp:sp modelId="{B0089AC1-1EC0-4CE3-8EB6-8F8BEFB704AC}">
      <dsp:nvSpPr>
        <dsp:cNvPr id="0" name=""/>
        <dsp:cNvSpPr/>
      </dsp:nvSpPr>
      <dsp:spPr>
        <a:xfrm>
          <a:off x="5558215" y="2208"/>
          <a:ext cx="2998169" cy="2998169"/>
        </a:xfrm>
        <a:prstGeom prst="ellipse">
          <a:avLst/>
        </a:prstGeom>
        <a:solidFill>
          <a:schemeClr val="tx2">
            <a:lumMod val="50000"/>
            <a:lumOff val="5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dirty="0">
              <a:effectLst/>
              <a:uLnTx/>
              <a:uFillTx/>
              <a:latin typeface="Arial"/>
              <a:ea typeface="+mn-ea"/>
              <a:cs typeface="Arial"/>
            </a:rPr>
            <a:t>Delivery</a:t>
          </a:r>
          <a:br>
            <a:rPr kumimoji="0" lang="en-US" sz="1600" b="1" i="0" u="none" strike="noStrike" kern="1200" cap="none" spc="0" normalizeH="0" baseline="0" dirty="0">
              <a:effectLst/>
              <a:uLnTx/>
              <a:uFillTx/>
              <a:latin typeface="Arial"/>
              <a:ea typeface="+mn-ea"/>
              <a:cs typeface="Arial"/>
            </a:rPr>
          </a:br>
          <a:r>
            <a:rPr kumimoji="0" lang="en-US" sz="1600" b="0" i="0" u="none" strike="noStrike" kern="1200" cap="none" spc="0" normalizeH="0" baseline="0" dirty="0">
              <a:effectLst/>
              <a:uLnTx/>
              <a:uFillTx/>
              <a:latin typeface="Arial"/>
              <a:ea typeface="+mn-ea"/>
              <a:cs typeface="Arial"/>
            </a:rPr>
            <a:t>Working with partners, </a:t>
          </a:r>
          <a:r>
            <a:rPr kumimoji="0" lang="en-GB" sz="1600" b="0" i="0" u="none" strike="noStrike" kern="1200" cap="none" spc="0" normalizeH="0" baseline="0" dirty="0">
              <a:effectLst/>
              <a:uLnTx/>
              <a:uFillTx/>
              <a:latin typeface="Arial"/>
              <a:ea typeface="+mn-ea"/>
              <a:cs typeface="Arial"/>
            </a:rPr>
            <a:t>translate recommendations into an established framework via reforms, guidance and practical tools</a:t>
          </a:r>
          <a:endParaRPr kumimoji="0" lang="en-US" sz="1600" b="0" i="0" u="none" strike="noStrike" kern="1200" cap="none" spc="0" normalizeH="0" baseline="0" dirty="0">
            <a:effectLst/>
            <a:uLnTx/>
            <a:uFillTx/>
            <a:latin typeface="Arial"/>
            <a:ea typeface="+mn-ea"/>
            <a:cs typeface="Arial"/>
          </a:endParaRPr>
        </a:p>
      </dsp:txBody>
      <dsp:txXfrm>
        <a:off x="5997287" y="441280"/>
        <a:ext cx="2120025" cy="212002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97959A-72E2-4D56-AF88-B05F3C444EE2}" type="datetimeFigureOut">
              <a:rPr lang="en-GB" smtClean="0"/>
              <a:t>08/09/2026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15DB2-895F-4447-9EC4-4456828D9B5A}" type="slidenum">
              <a:rPr lang="en-GB" smtClean="0"/>
              <a:t>‹#›</a:t>
            </a:fld>
            <a:endParaRPr lang="en-GB"/>
          </a:p>
        </p:txBody>
      </p:sp>
    </p:spTree>
    <p:extLst>
      <p:ext uri="{BB962C8B-B14F-4D97-AF65-F5344CB8AC3E}">
        <p14:creationId xmlns:p14="http://schemas.microsoft.com/office/powerpoint/2010/main" val="1978559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_rels/notesSlide2.xml.rels><?xml version="1.0" encoding="utf-8" standalone="yes"?>
<Relationships xmlns="http://schemas.openxmlformats.org/package/2006/relationships">
  <Relationship Id="rId2" Type="http://schemas.openxmlformats.org/officeDocument/2006/relationships/slide" Target="../slides/slide2.xml" />
  <Relationship Id="rId1" Type="http://schemas.openxmlformats.org/officeDocument/2006/relationships/notesMaster" Target="../notesMasters/notesMaster1.xml" />
</Relationships>
</file>

<file path=ppt/notesSlides/_rels/notesSlide3.xml.rels><?xml version="1.0" encoding="utf-8" standalone="yes"?>
<Relationships xmlns="http://schemas.openxmlformats.org/package/2006/relationships">
  <Relationship Id="rId2" Type="http://schemas.openxmlformats.org/officeDocument/2006/relationships/slide" Target="../slides/slide7.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A12CDB48-A0DD-E13C-4557-1D0115D53DF9}"/>
            </a:ext>
          </a:extLst>
        </p:cNvPr>
        <p:cNvGrpSpPr/>
        <p:nvPr/>
      </p:nvGrpSpPr>
      <p:grpSpPr>
        <a:xfrm>
          <a:off x="0" y="0"/>
          <a:ext cx="0" cy="0"/>
          <a:chOff x="0" y="0"/>
          <a:chExt cx="0" cy="0"/>
        </a:xfrm>
      </p:grpSpPr>
      <p:sp>
        <p:nvSpPr>
          <p:cNvPr id="51" name="Google Shape;51;p1:notes">
            <a:extLst>
              <a:ext uri="{FF2B5EF4-FFF2-40B4-BE49-F238E27FC236}">
                <a16:creationId xmlns:a16="http://schemas.microsoft.com/office/drawing/2014/main" id="{384C5F56-A57B-1F07-6914-905A2AD9C8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52" name="Google Shape;52;p1:notes">
            <a:extLst>
              <a:ext uri="{FF2B5EF4-FFF2-40B4-BE49-F238E27FC236}">
                <a16:creationId xmlns:a16="http://schemas.microsoft.com/office/drawing/2014/main" id="{9F4D7C5E-07EC-EC7E-3EC8-2E917D91F2F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65708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6315DB2-895F-4447-9EC4-4456828D9B5A}" type="slidenum">
              <a:rPr lang="en-GB" smtClean="0"/>
              <a:t>2</a:t>
            </a:fld>
            <a:endParaRPr lang="en-GB"/>
          </a:p>
        </p:txBody>
      </p:sp>
    </p:spTree>
    <p:extLst>
      <p:ext uri="{BB962C8B-B14F-4D97-AF65-F5344CB8AC3E}">
        <p14:creationId xmlns:p14="http://schemas.microsoft.com/office/powerpoint/2010/main" val="138646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FD153-D2AB-3A78-CB37-B00BB85C3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F1AFBB-0F44-6F15-5819-2EA2D8CA7D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6DD14D-B15C-3943-4043-3E0AB1E64F1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77C799B-81A7-7E14-C949-7476717EB2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86CF29-ED32-4996-96E7-83800E7A12C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5119649"/>
      </p:ext>
    </p:extLst>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2.xml.rels><?xml version="1.0" encoding="utf-8" standalone="yes"?>
<Relationships xmlns="http://schemas.openxmlformats.org/package/2006/relationships">
  <Relationship Id="rId3" Type="http://schemas.openxmlformats.org/officeDocument/2006/relationships/image" Target="../media/image2.jpeg" />
  <Relationship Id="rId2" Type="http://schemas.openxmlformats.org/officeDocument/2006/relationships/image" Target="../media/image1.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_rels/slideLayout13.xml.rels><?xml version="1.0" encoding="utf-8" standalone="yes"?>
<Relationships xmlns="http://schemas.openxmlformats.org/package/2006/relationships">
  <Relationship Id="rId3" Type="http://schemas.openxmlformats.org/officeDocument/2006/relationships/image" Target="../media/image2.jpeg" />
  <Relationship Id="rId2" Type="http://schemas.openxmlformats.org/officeDocument/2006/relationships/image" Target="../media/image1.png" />
  <Relationship Id="rId1" Type="http://schemas.openxmlformats.org/officeDocument/2006/relationships/slideMaster" Target="../slideMasters/slideMaster1.xml" />
  <Relationship Id="rId5" Type="http://schemas.openxmlformats.org/officeDocument/2006/relationships/image" Target="../media/image4.png" />
  <Relationship Id="rId4" Type="http://schemas.openxmlformats.org/officeDocument/2006/relationships/image" Target="../media/image3.png"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A07CC-0DD0-51FC-A373-505D750068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F50F6CE-48F0-CC4D-840A-98538B5BFE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266D607-E00E-273A-AD42-A1C833D1F3CF}"/>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5" name="Footer Placeholder 4">
            <a:extLst>
              <a:ext uri="{FF2B5EF4-FFF2-40B4-BE49-F238E27FC236}">
                <a16:creationId xmlns:a16="http://schemas.microsoft.com/office/drawing/2014/main" id="{F0AB2970-49F0-0F2A-AFAC-9769F075D9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07F037-E70D-843C-B246-86EA950A7E5C}"/>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3077284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B1BC6-D75F-2C63-F9F4-B02C45B21D2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4A20E86-4F47-A1E0-8CC2-B7F752D7078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E7F27E-E674-2C96-67CB-E5979A250D09}"/>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5" name="Footer Placeholder 4">
            <a:extLst>
              <a:ext uri="{FF2B5EF4-FFF2-40B4-BE49-F238E27FC236}">
                <a16:creationId xmlns:a16="http://schemas.microsoft.com/office/drawing/2014/main" id="{BD606F11-08FA-F058-ECD6-5EA84BCAFD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C1DCA-8363-F73D-8097-60463C3C0038}"/>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704623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70C60-F47E-63DB-089B-BFA8FF897E0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E3AE54A-67F4-0AD5-D794-2958B6D700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86055FB-9716-A0BF-88E4-AF90A3F310E1}"/>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5" name="Footer Placeholder 4">
            <a:extLst>
              <a:ext uri="{FF2B5EF4-FFF2-40B4-BE49-F238E27FC236}">
                <a16:creationId xmlns:a16="http://schemas.microsoft.com/office/drawing/2014/main" id="{281C417E-F52E-D2CA-E8CA-011158A7A0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3017DB-C71C-8F5A-7B77-C264326B7EF8}"/>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228357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43F2-453E-2499-7A2A-575573F287B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D1CD802-55CB-F6F7-1340-B4C2F4B3190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499E339-8E54-6155-F39E-E032630D60E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097A94D-260D-542B-6B1B-90C8C866127F}"/>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6" name="Footer Placeholder 5">
            <a:extLst>
              <a:ext uri="{FF2B5EF4-FFF2-40B4-BE49-F238E27FC236}">
                <a16:creationId xmlns:a16="http://schemas.microsoft.com/office/drawing/2014/main" id="{06877CFF-E424-BFE8-C530-56AE1A36B8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91D1C75-5B11-968B-1417-5D22F88D9495}"/>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3214604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2EA4-1705-28DE-5EE3-43EEB309380C}"/>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4347353-8104-2D25-6C57-2E66B136CA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9AAB476-1E1C-675B-B826-8F19C44F9D2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85209AE-FC79-BBBB-EF50-07CD862C39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B715133-88AD-FEF5-6FFE-ABDA1FD46F1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1468EBB-B08F-2A86-D6B3-3F978462CDC5}"/>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8" name="Footer Placeholder 7">
            <a:extLst>
              <a:ext uri="{FF2B5EF4-FFF2-40B4-BE49-F238E27FC236}">
                <a16:creationId xmlns:a16="http://schemas.microsoft.com/office/drawing/2014/main" id="{17B81BE4-CDAC-C98D-1CD7-4ACE762ADF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CA85586-30B5-5B42-B58A-2BCE5EF6256B}"/>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3657507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29E33-2ABF-7BE1-CE4A-9867C89D2CB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DCB2E81-9E94-48A8-3D7E-0647F8207CAD}"/>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4" name="Footer Placeholder 3">
            <a:extLst>
              <a:ext uri="{FF2B5EF4-FFF2-40B4-BE49-F238E27FC236}">
                <a16:creationId xmlns:a16="http://schemas.microsoft.com/office/drawing/2014/main" id="{11578574-0B70-92EC-AF98-F33B7E15A21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A9049C7-1A1B-4839-326F-AF595B883815}"/>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225662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4A8DEF-5B03-6C24-83B7-0F5B8CEAB9D2}"/>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3" name="Footer Placeholder 2">
            <a:extLst>
              <a:ext uri="{FF2B5EF4-FFF2-40B4-BE49-F238E27FC236}">
                <a16:creationId xmlns:a16="http://schemas.microsoft.com/office/drawing/2014/main" id="{E4651189-D976-7ED4-AC34-A5242D8F8A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5F5DD64-4BD7-858C-19C5-B85DED192AF7}"/>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1789058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FE16-3838-0EE4-3F71-69037BB0AF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73727A3-93A9-6F55-9AB6-4227546A00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C5AA19B-020A-E8E2-BD7E-6A906F9E78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3BF217-42FA-4DC4-5B5B-ADEA827BED4C}"/>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6" name="Footer Placeholder 5">
            <a:extLst>
              <a:ext uri="{FF2B5EF4-FFF2-40B4-BE49-F238E27FC236}">
                <a16:creationId xmlns:a16="http://schemas.microsoft.com/office/drawing/2014/main" id="{E07A13D0-C475-44E6-525F-909BA3CCFF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0F1936-7F84-8AF2-80DD-D3E2B365BDE0}"/>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2270325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3BBC-D9C1-1C09-58CE-F0379A496AC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39710EE-789C-EFEE-F3DD-64A1B7CAC6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F0F8A1-83F1-CDF6-DCF7-E22288C5F8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3D3A0D-9B21-80CF-64A5-788A4497A4D7}"/>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6" name="Footer Placeholder 5">
            <a:extLst>
              <a:ext uri="{FF2B5EF4-FFF2-40B4-BE49-F238E27FC236}">
                <a16:creationId xmlns:a16="http://schemas.microsoft.com/office/drawing/2014/main" id="{06930405-21B3-4526-258C-D9579B148A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6FFFE8-D594-CDF2-2FB5-50A590840CCA}"/>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37162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76AE9-289A-37CD-D608-26F7288A574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154BC52-4B55-3082-42E3-ABC366EA6E8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72C774-4F41-BB8B-4FBB-65CB4909BF27}"/>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5" name="Footer Placeholder 4">
            <a:extLst>
              <a:ext uri="{FF2B5EF4-FFF2-40B4-BE49-F238E27FC236}">
                <a16:creationId xmlns:a16="http://schemas.microsoft.com/office/drawing/2014/main" id="{457FA605-122D-9358-D759-3E807648A2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EB0601-1F7F-F14F-D558-550CD9CC80A3}"/>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104418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37EA1F-6572-AF2E-D27E-B6B59661774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3B693E0-DDC4-29D1-230D-40438934623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4511553-A266-3864-3C5D-18331A89AF29}"/>
              </a:ext>
            </a:extLst>
          </p:cNvPr>
          <p:cNvSpPr>
            <a:spLocks noGrp="1"/>
          </p:cNvSpPr>
          <p:nvPr>
            <p:ph type="dt" sz="half" idx="10"/>
          </p:nvPr>
        </p:nvSpPr>
        <p:spPr/>
        <p:txBody>
          <a:bodyPr/>
          <a:lstStyle/>
          <a:p>
            <a:fld id="{F062EC98-5D32-4C36-8F75-70D0F929E5F4}" type="datetimeFigureOut">
              <a:rPr lang="en-GB" smtClean="0"/>
              <a:t>08/09/2026</a:t>
            </a:fld>
            <a:endParaRPr lang="en-GB"/>
          </a:p>
        </p:txBody>
      </p:sp>
      <p:sp>
        <p:nvSpPr>
          <p:cNvPr id="5" name="Footer Placeholder 4">
            <a:extLst>
              <a:ext uri="{FF2B5EF4-FFF2-40B4-BE49-F238E27FC236}">
                <a16:creationId xmlns:a16="http://schemas.microsoft.com/office/drawing/2014/main" id="{75B692FB-2922-B298-529E-24E1CEF2BD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E7B702-1245-63BA-23C3-95FC76026C0D}"/>
              </a:ext>
            </a:extLst>
          </p:cNvPr>
          <p:cNvSpPr>
            <a:spLocks noGrp="1"/>
          </p:cNvSpPr>
          <p:nvPr>
            <p:ph type="sldNum" sz="quarter" idx="12"/>
          </p:nvPr>
        </p:nvSpPr>
        <p:spPr/>
        <p:txBody>
          <a:bodyPr/>
          <a:lstStyle/>
          <a:p>
            <a:fld id="{8917D66B-B39F-4E72-A367-3D2AE37469D2}" type="slidenum">
              <a:rPr lang="en-GB" smtClean="0"/>
              <a:t>‹#›</a:t>
            </a:fld>
            <a:endParaRPr lang="en-GB"/>
          </a:p>
        </p:txBody>
      </p:sp>
    </p:spTree>
    <p:extLst>
      <p:ext uri="{BB962C8B-B14F-4D97-AF65-F5344CB8AC3E}">
        <p14:creationId xmlns:p14="http://schemas.microsoft.com/office/powerpoint/2010/main" val="1136895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0810A8-CF45-D171-47D6-4641D20DEF59}"/>
              </a:ext>
            </a:extLst>
          </p:cNvPr>
          <p:cNvSpPr>
            <a:spLocks noGrp="1"/>
          </p:cNvSpPr>
          <p:nvPr>
            <p:ph type="sldNum" idx="10"/>
          </p:nvPr>
        </p:nvSpPr>
        <p:spPr/>
        <p:txBody>
          <a:bodyPr/>
          <a:lstStyle/>
          <a:p>
            <a:fld id="{00000000-1234-1234-1234-123412341234}" type="slidenum">
              <a:rPr lang="en" smtClean="0"/>
              <a:pPr/>
              <a:t>‹#›</a:t>
            </a:fld>
            <a:endParaRPr lang="en"/>
          </a:p>
        </p:txBody>
      </p:sp>
      <p:sp>
        <p:nvSpPr>
          <p:cNvPr id="4" name="Rectangle 3">
            <a:extLst>
              <a:ext uri="{FF2B5EF4-FFF2-40B4-BE49-F238E27FC236}">
                <a16:creationId xmlns:a16="http://schemas.microsoft.com/office/drawing/2014/main" id="{5B55BFFF-6993-E2CB-0021-DCA9BC1CD32A}"/>
              </a:ext>
            </a:extLst>
          </p:cNvPr>
          <p:cNvSpPr/>
          <p:nvPr userDrawn="1"/>
        </p:nvSpPr>
        <p:spPr>
          <a:xfrm>
            <a:off x="1" y="1165725"/>
            <a:ext cx="12191999" cy="1462120"/>
          </a:xfrm>
          <a:prstGeom prst="rect">
            <a:avLst/>
          </a:prstGeom>
          <a:solidFill>
            <a:srgbClr val="0B53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5333">
              <a:solidFill>
                <a:srgbClr val="1C59B6"/>
              </a:solidFill>
            </a:endParaRPr>
          </a:p>
        </p:txBody>
      </p:sp>
      <p:grpSp>
        <p:nvGrpSpPr>
          <p:cNvPr id="8" name="Group 7">
            <a:extLst>
              <a:ext uri="{FF2B5EF4-FFF2-40B4-BE49-F238E27FC236}">
                <a16:creationId xmlns:a16="http://schemas.microsoft.com/office/drawing/2014/main" id="{E425D161-1C69-C8B2-F374-78CCBE606EC3}"/>
              </a:ext>
            </a:extLst>
          </p:cNvPr>
          <p:cNvGrpSpPr/>
          <p:nvPr userDrawn="1"/>
        </p:nvGrpSpPr>
        <p:grpSpPr>
          <a:xfrm>
            <a:off x="10584874" y="-5"/>
            <a:ext cx="1607127" cy="502648"/>
            <a:chOff x="7938655" y="-4"/>
            <a:chExt cx="1205345" cy="376986"/>
          </a:xfrm>
        </p:grpSpPr>
        <p:sp>
          <p:nvSpPr>
            <p:cNvPr id="9" name="Google Shape;65;p14">
              <a:extLst>
                <a:ext uri="{FF2B5EF4-FFF2-40B4-BE49-F238E27FC236}">
                  <a16:creationId xmlns:a16="http://schemas.microsoft.com/office/drawing/2014/main" id="{AB97735F-10B3-C49B-FAC0-29F100733652}"/>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pic>
          <p:nvPicPr>
            <p:cNvPr id="10" name="Picture 9">
              <a:extLst>
                <a:ext uri="{FF2B5EF4-FFF2-40B4-BE49-F238E27FC236}">
                  <a16:creationId xmlns:a16="http://schemas.microsoft.com/office/drawing/2014/main" id="{F05CFBEF-D771-58D0-7F89-4A3C6B9FC953}"/>
                </a:ext>
              </a:extLst>
            </p:cNvPr>
            <p:cNvPicPr>
              <a:picLocks noChangeAspect="1"/>
            </p:cNvPicPr>
            <p:nvPr/>
          </p:nvPicPr>
          <p:blipFill>
            <a:blip r:embed="rId2"/>
            <a:stretch>
              <a:fillRect/>
            </a:stretch>
          </p:blipFill>
          <p:spPr>
            <a:xfrm>
              <a:off x="8103741" y="22327"/>
              <a:ext cx="952103" cy="279166"/>
            </a:xfrm>
            <a:prstGeom prst="rect">
              <a:avLst/>
            </a:prstGeom>
          </p:spPr>
        </p:pic>
      </p:grpSp>
      <p:sp>
        <p:nvSpPr>
          <p:cNvPr id="11" name="Title Placeholder 1">
            <a:extLst>
              <a:ext uri="{FF2B5EF4-FFF2-40B4-BE49-F238E27FC236}">
                <a16:creationId xmlns:a16="http://schemas.microsoft.com/office/drawing/2014/main" id="{FE801D52-F077-8E04-9E74-86259BD03072}"/>
              </a:ext>
            </a:extLst>
          </p:cNvPr>
          <p:cNvSpPr>
            <a:spLocks noGrp="1"/>
          </p:cNvSpPr>
          <p:nvPr>
            <p:ph type="title" hasCustomPrompt="1"/>
          </p:nvPr>
        </p:nvSpPr>
        <p:spPr>
          <a:xfrm>
            <a:off x="1347450" y="1269167"/>
            <a:ext cx="10754609" cy="1269244"/>
          </a:xfrm>
          <a:prstGeom prst="rect">
            <a:avLst/>
          </a:prstGeom>
        </p:spPr>
        <p:txBody>
          <a:bodyPr vert="horz" lIns="91440" tIns="45720" rIns="91440" bIns="45720" rtlCol="0" anchor="ctr">
            <a:normAutofit/>
          </a:bodyPr>
          <a:lstStyle>
            <a:lvl1pPr>
              <a:defRPr sz="5333" b="1">
                <a:solidFill>
                  <a:schemeClr val="bg1"/>
                </a:solidFill>
              </a:defRPr>
            </a:lvl1pPr>
          </a:lstStyle>
          <a:p>
            <a:r>
              <a:rPr lang="en-US"/>
              <a:t>Presentation Title</a:t>
            </a:r>
            <a:endParaRPr lang="en-SG"/>
          </a:p>
        </p:txBody>
      </p:sp>
      <p:sp>
        <p:nvSpPr>
          <p:cNvPr id="12" name="Google Shape;22;p5">
            <a:extLst>
              <a:ext uri="{FF2B5EF4-FFF2-40B4-BE49-F238E27FC236}">
                <a16:creationId xmlns:a16="http://schemas.microsoft.com/office/drawing/2014/main" id="{55451922-54DE-F3E4-C311-A3D8E2E99442}"/>
              </a:ext>
            </a:extLst>
          </p:cNvPr>
          <p:cNvSpPr txBox="1">
            <a:spLocks noGrp="1"/>
          </p:cNvSpPr>
          <p:nvPr>
            <p:ph type="body" idx="1" hasCustomPrompt="1"/>
          </p:nvPr>
        </p:nvSpPr>
        <p:spPr>
          <a:xfrm>
            <a:off x="1347450" y="3447110"/>
            <a:ext cx="10754609" cy="649644"/>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None/>
              <a:defRPr sz="2400" b="1">
                <a:solidFill>
                  <a:srgbClr val="0B5394"/>
                </a:solidFill>
              </a:defRPr>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r>
              <a:rPr lang="en-SG"/>
              <a:t>Name</a:t>
            </a:r>
            <a:endParaRPr/>
          </a:p>
        </p:txBody>
      </p:sp>
      <p:sp>
        <p:nvSpPr>
          <p:cNvPr id="13" name="Google Shape;22;p5">
            <a:extLst>
              <a:ext uri="{FF2B5EF4-FFF2-40B4-BE49-F238E27FC236}">
                <a16:creationId xmlns:a16="http://schemas.microsoft.com/office/drawing/2014/main" id="{EA1AD073-3564-9E91-28A3-89E68A4EBCE3}"/>
              </a:ext>
            </a:extLst>
          </p:cNvPr>
          <p:cNvSpPr txBox="1">
            <a:spLocks noGrp="1"/>
          </p:cNvSpPr>
          <p:nvPr>
            <p:ph type="body" idx="11" hasCustomPrompt="1"/>
          </p:nvPr>
        </p:nvSpPr>
        <p:spPr>
          <a:xfrm>
            <a:off x="1347449" y="4095982"/>
            <a:ext cx="10754609" cy="649644"/>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None/>
              <a:defRPr sz="2400" b="1">
                <a:solidFill>
                  <a:srgbClr val="0B5394"/>
                </a:solidFill>
              </a:defRPr>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r>
              <a:rPr lang="en-SG"/>
              <a:t>Designation</a:t>
            </a:r>
            <a:endParaRPr/>
          </a:p>
        </p:txBody>
      </p:sp>
      <p:sp>
        <p:nvSpPr>
          <p:cNvPr id="14" name="Google Shape;22;p5">
            <a:extLst>
              <a:ext uri="{FF2B5EF4-FFF2-40B4-BE49-F238E27FC236}">
                <a16:creationId xmlns:a16="http://schemas.microsoft.com/office/drawing/2014/main" id="{1D74BBA0-CF9A-5465-25A4-A2132D8241A4}"/>
              </a:ext>
            </a:extLst>
          </p:cNvPr>
          <p:cNvSpPr txBox="1">
            <a:spLocks noGrp="1"/>
          </p:cNvSpPr>
          <p:nvPr>
            <p:ph type="body" idx="12" hasCustomPrompt="1"/>
          </p:nvPr>
        </p:nvSpPr>
        <p:spPr>
          <a:xfrm>
            <a:off x="1347449" y="4760334"/>
            <a:ext cx="10754609" cy="649644"/>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None/>
              <a:defRPr sz="2400" b="1">
                <a:solidFill>
                  <a:srgbClr val="0B5394"/>
                </a:solidFill>
              </a:defRPr>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r>
              <a:rPr lang="en-SG"/>
              <a:t>Organisation</a:t>
            </a:r>
            <a:endParaRPr/>
          </a:p>
        </p:txBody>
      </p:sp>
      <p:grpSp>
        <p:nvGrpSpPr>
          <p:cNvPr id="2" name="Group 1">
            <a:extLst>
              <a:ext uri="{FF2B5EF4-FFF2-40B4-BE49-F238E27FC236}">
                <a16:creationId xmlns:a16="http://schemas.microsoft.com/office/drawing/2014/main" id="{176B36F4-6F92-8946-333B-43D9EF00BB7A}"/>
              </a:ext>
            </a:extLst>
          </p:cNvPr>
          <p:cNvGrpSpPr/>
          <p:nvPr userDrawn="1"/>
        </p:nvGrpSpPr>
        <p:grpSpPr>
          <a:xfrm>
            <a:off x="0" y="6083992"/>
            <a:ext cx="12192000" cy="792480"/>
            <a:chOff x="0" y="4562994"/>
            <a:chExt cx="9144000" cy="594360"/>
          </a:xfrm>
        </p:grpSpPr>
        <p:pic>
          <p:nvPicPr>
            <p:cNvPr id="16" name="Picture 15">
              <a:extLst>
                <a:ext uri="{FF2B5EF4-FFF2-40B4-BE49-F238E27FC236}">
                  <a16:creationId xmlns:a16="http://schemas.microsoft.com/office/drawing/2014/main" id="{837DCBA9-1A56-D9C2-7CFE-2B7B6ADF27B6}"/>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7" name="Group 16">
              <a:extLst>
                <a:ext uri="{FF2B5EF4-FFF2-40B4-BE49-F238E27FC236}">
                  <a16:creationId xmlns:a16="http://schemas.microsoft.com/office/drawing/2014/main" id="{7935279B-5F5C-728E-AE4C-EB8003257B42}"/>
                </a:ext>
              </a:extLst>
            </p:cNvPr>
            <p:cNvGrpSpPr/>
            <p:nvPr userDrawn="1"/>
          </p:nvGrpSpPr>
          <p:grpSpPr>
            <a:xfrm>
              <a:off x="210849" y="4628477"/>
              <a:ext cx="4308593" cy="450000"/>
              <a:chOff x="210849" y="4628477"/>
              <a:chExt cx="4308593" cy="450000"/>
            </a:xfrm>
          </p:grpSpPr>
          <p:pic>
            <p:nvPicPr>
              <p:cNvPr id="18" name="Picture 17">
                <a:extLst>
                  <a:ext uri="{FF2B5EF4-FFF2-40B4-BE49-F238E27FC236}">
                    <a16:creationId xmlns:a16="http://schemas.microsoft.com/office/drawing/2014/main" id="{4A901B36-8910-0B89-AA17-F9FD79A27510}"/>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9" name="Picture 18">
                <a:extLst>
                  <a:ext uri="{FF2B5EF4-FFF2-40B4-BE49-F238E27FC236}">
                    <a16:creationId xmlns:a16="http://schemas.microsoft.com/office/drawing/2014/main" id="{B0652F64-9853-0001-3046-67C00A234E85}"/>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413772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userDrawn="1">
  <p:cSld name="1_Section header">
    <p:spTree>
      <p:nvGrpSpPr>
        <p:cNvPr id="1" name="Shape 17"/>
        <p:cNvGrpSpPr/>
        <p:nvPr/>
      </p:nvGrpSpPr>
      <p:grpSpPr>
        <a:xfrm>
          <a:off x="0" y="0"/>
          <a:ext cx="0" cy="0"/>
          <a:chOff x="0" y="0"/>
          <a:chExt cx="0" cy="0"/>
        </a:xfrm>
      </p:grpSpPr>
      <p:sp>
        <p:nvSpPr>
          <p:cNvPr id="19" name="Google Shape;19;p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
        <p:nvSpPr>
          <p:cNvPr id="2" name="Google Shape;22;p5">
            <a:extLst>
              <a:ext uri="{FF2B5EF4-FFF2-40B4-BE49-F238E27FC236}">
                <a16:creationId xmlns:a16="http://schemas.microsoft.com/office/drawing/2014/main" id="{61B97A01-D65C-D415-2D14-810FC5BC4EE5}"/>
              </a:ext>
            </a:extLst>
          </p:cNvPr>
          <p:cNvSpPr txBox="1">
            <a:spLocks noGrp="1"/>
          </p:cNvSpPr>
          <p:nvPr>
            <p:ph type="body" idx="1"/>
          </p:nvPr>
        </p:nvSpPr>
        <p:spPr>
          <a:xfrm>
            <a:off x="1463307" y="1924824"/>
            <a:ext cx="9673260" cy="3129677"/>
          </a:xfrm>
          <a:prstGeom prst="rect">
            <a:avLst/>
          </a:prstGeom>
          <a:noFill/>
          <a:ln>
            <a:noFill/>
          </a:ln>
        </p:spPr>
        <p:txBody>
          <a:bodyPr spcFirstLastPara="1" wrap="square" lIns="91425" tIns="91425" rIns="91425" bIns="91425" anchor="t" anchorCtr="0">
            <a:normAutofit/>
          </a:bodyPr>
          <a:lstStyle>
            <a:lvl1pPr marL="609585" lvl="0" indent="-423323" algn="just">
              <a:lnSpc>
                <a:spcPct val="115000"/>
              </a:lnSpc>
              <a:spcBef>
                <a:spcPts val="0"/>
              </a:spcBef>
              <a:spcAft>
                <a:spcPts val="0"/>
              </a:spcAft>
              <a:buSzPts val="1400"/>
              <a:buNone/>
              <a:defRPr sz="1533">
                <a:solidFill>
                  <a:schemeClr val="tx1"/>
                </a:solidFill>
                <a:latin typeface="+mj-lt"/>
              </a:defRPr>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3" name="Google Shape;21;p5">
            <a:extLst>
              <a:ext uri="{FF2B5EF4-FFF2-40B4-BE49-F238E27FC236}">
                <a16:creationId xmlns:a16="http://schemas.microsoft.com/office/drawing/2014/main" id="{6CF5D9C7-BBE4-3265-CE9D-EF2FCD05DA55}"/>
              </a:ext>
            </a:extLst>
          </p:cNvPr>
          <p:cNvSpPr txBox="1">
            <a:spLocks noGrp="1"/>
          </p:cNvSpPr>
          <p:nvPr>
            <p:ph type="title" hasCustomPrompt="1"/>
          </p:nvPr>
        </p:nvSpPr>
        <p:spPr>
          <a:xfrm>
            <a:off x="1478568" y="1190022"/>
            <a:ext cx="9658000" cy="571679"/>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400" b="1">
                <a:solidFill>
                  <a:srgbClr val="0B5394"/>
                </a:solidFill>
                <a:latin typeface="Arial" panose="020B0604020202020204" pitchFamily="34" charset="0"/>
                <a:cs typeface="Arial" panose="020B0604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r>
              <a:rPr lang="en-SG"/>
              <a:t>Header/Title</a:t>
            </a:r>
            <a:endParaRPr/>
          </a:p>
        </p:txBody>
      </p:sp>
      <p:grpSp>
        <p:nvGrpSpPr>
          <p:cNvPr id="7" name="Group 6">
            <a:extLst>
              <a:ext uri="{FF2B5EF4-FFF2-40B4-BE49-F238E27FC236}">
                <a16:creationId xmlns:a16="http://schemas.microsoft.com/office/drawing/2014/main" id="{A71FE905-D32A-1AFD-4409-E4C0DE6CD572}"/>
              </a:ext>
            </a:extLst>
          </p:cNvPr>
          <p:cNvGrpSpPr/>
          <p:nvPr userDrawn="1"/>
        </p:nvGrpSpPr>
        <p:grpSpPr>
          <a:xfrm>
            <a:off x="10584874" y="-5"/>
            <a:ext cx="1607127" cy="502648"/>
            <a:chOff x="7938655" y="-4"/>
            <a:chExt cx="1205345" cy="376986"/>
          </a:xfrm>
        </p:grpSpPr>
        <p:sp>
          <p:nvSpPr>
            <p:cNvPr id="8" name="Google Shape;65;p14">
              <a:extLst>
                <a:ext uri="{FF2B5EF4-FFF2-40B4-BE49-F238E27FC236}">
                  <a16:creationId xmlns:a16="http://schemas.microsoft.com/office/drawing/2014/main" id="{8F6A289F-383A-E595-37BE-E9DA9B9C5F1A}"/>
                </a:ext>
              </a:extLst>
            </p:cNvPr>
            <p:cNvSpPr/>
            <p:nvPr/>
          </p:nvSpPr>
          <p:spPr>
            <a:xfrm flipV="1">
              <a:off x="7938655" y="-4"/>
              <a:ext cx="1205345" cy="376986"/>
            </a:xfrm>
            <a:prstGeom prst="snipRoundRect">
              <a:avLst>
                <a:gd name="adj1" fmla="val 38862"/>
                <a:gd name="adj2" fmla="val 0"/>
              </a:avLst>
            </a:prstGeom>
            <a:solidFill>
              <a:srgbClr val="F1E3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pic>
          <p:nvPicPr>
            <p:cNvPr id="9" name="Picture 8">
              <a:extLst>
                <a:ext uri="{FF2B5EF4-FFF2-40B4-BE49-F238E27FC236}">
                  <a16:creationId xmlns:a16="http://schemas.microsoft.com/office/drawing/2014/main" id="{A20463AA-9304-BFA9-B235-157721357583}"/>
                </a:ext>
              </a:extLst>
            </p:cNvPr>
            <p:cNvPicPr>
              <a:picLocks noChangeAspect="1"/>
            </p:cNvPicPr>
            <p:nvPr/>
          </p:nvPicPr>
          <p:blipFill>
            <a:blip r:embed="rId2"/>
            <a:stretch>
              <a:fillRect/>
            </a:stretch>
          </p:blipFill>
          <p:spPr>
            <a:xfrm>
              <a:off x="8103741" y="22327"/>
              <a:ext cx="952103" cy="279166"/>
            </a:xfrm>
            <a:prstGeom prst="rect">
              <a:avLst/>
            </a:prstGeom>
          </p:spPr>
        </p:pic>
      </p:grpSp>
      <p:grpSp>
        <p:nvGrpSpPr>
          <p:cNvPr id="10" name="Group 9">
            <a:extLst>
              <a:ext uri="{FF2B5EF4-FFF2-40B4-BE49-F238E27FC236}">
                <a16:creationId xmlns:a16="http://schemas.microsoft.com/office/drawing/2014/main" id="{02A2A635-2AA4-6E8F-B3E9-E7D2C5E58A81}"/>
              </a:ext>
            </a:extLst>
          </p:cNvPr>
          <p:cNvGrpSpPr/>
          <p:nvPr userDrawn="1"/>
        </p:nvGrpSpPr>
        <p:grpSpPr>
          <a:xfrm>
            <a:off x="0" y="6083992"/>
            <a:ext cx="12192000" cy="792480"/>
            <a:chOff x="0" y="4562994"/>
            <a:chExt cx="9144000" cy="594360"/>
          </a:xfrm>
        </p:grpSpPr>
        <p:pic>
          <p:nvPicPr>
            <p:cNvPr id="12" name="Picture 11">
              <a:extLst>
                <a:ext uri="{FF2B5EF4-FFF2-40B4-BE49-F238E27FC236}">
                  <a16:creationId xmlns:a16="http://schemas.microsoft.com/office/drawing/2014/main" id="{71DE3083-3F91-A62B-A8A2-1218CEE81800}"/>
                </a:ext>
              </a:extLst>
            </p:cNvPr>
            <p:cNvPicPr>
              <a:picLocks noChangeAspect="1"/>
            </p:cNvPicPr>
            <p:nvPr/>
          </p:nvPicPr>
          <p:blipFill>
            <a:blip r:embed="rId3"/>
            <a:stretch>
              <a:fillRect/>
            </a:stretch>
          </p:blipFill>
          <p:spPr>
            <a:xfrm>
              <a:off x="0" y="4562994"/>
              <a:ext cx="9144000" cy="594360"/>
            </a:xfrm>
            <a:prstGeom prst="rect">
              <a:avLst/>
            </a:prstGeom>
          </p:spPr>
        </p:pic>
        <p:grpSp>
          <p:nvGrpSpPr>
            <p:cNvPr id="13" name="Group 12">
              <a:extLst>
                <a:ext uri="{FF2B5EF4-FFF2-40B4-BE49-F238E27FC236}">
                  <a16:creationId xmlns:a16="http://schemas.microsoft.com/office/drawing/2014/main" id="{183027E3-F03D-2B12-EC54-2AC15497CDDF}"/>
                </a:ext>
              </a:extLst>
            </p:cNvPr>
            <p:cNvGrpSpPr/>
            <p:nvPr userDrawn="1"/>
          </p:nvGrpSpPr>
          <p:grpSpPr>
            <a:xfrm>
              <a:off x="210849" y="4628477"/>
              <a:ext cx="4308593" cy="450000"/>
              <a:chOff x="210849" y="4628477"/>
              <a:chExt cx="4308593" cy="450000"/>
            </a:xfrm>
          </p:grpSpPr>
          <p:pic>
            <p:nvPicPr>
              <p:cNvPr id="14" name="Picture 13">
                <a:extLst>
                  <a:ext uri="{FF2B5EF4-FFF2-40B4-BE49-F238E27FC236}">
                    <a16:creationId xmlns:a16="http://schemas.microsoft.com/office/drawing/2014/main" id="{2187388A-872D-B08B-529A-BF3C101413FF}"/>
                  </a:ext>
                </a:extLst>
              </p:cNvPr>
              <p:cNvPicPr>
                <a:picLocks noChangeAspect="1"/>
              </p:cNvPicPr>
              <p:nvPr userDrawn="1"/>
            </p:nvPicPr>
            <p:blipFill>
              <a:blip r:embed="rId4"/>
              <a:stretch>
                <a:fillRect/>
              </a:stretch>
            </p:blipFill>
            <p:spPr>
              <a:xfrm>
                <a:off x="210849" y="4759038"/>
                <a:ext cx="2429035" cy="248400"/>
              </a:xfrm>
              <a:prstGeom prst="rect">
                <a:avLst/>
              </a:prstGeom>
            </p:spPr>
          </p:pic>
          <p:pic>
            <p:nvPicPr>
              <p:cNvPr id="15" name="Picture 14">
                <a:extLst>
                  <a:ext uri="{FF2B5EF4-FFF2-40B4-BE49-F238E27FC236}">
                    <a16:creationId xmlns:a16="http://schemas.microsoft.com/office/drawing/2014/main" id="{0D49A417-42B2-2BAF-98BD-EE9309701C57}"/>
                  </a:ext>
                </a:extLst>
              </p:cNvPr>
              <p:cNvPicPr>
                <a:picLocks noChangeAspect="1"/>
              </p:cNvPicPr>
              <p:nvPr userDrawn="1"/>
            </p:nvPicPr>
            <p:blipFill>
              <a:blip r:embed="rId5"/>
              <a:stretch>
                <a:fillRect/>
              </a:stretch>
            </p:blipFill>
            <p:spPr>
              <a:xfrm>
                <a:off x="2850733" y="4628477"/>
                <a:ext cx="1668709" cy="450000"/>
              </a:xfrm>
              <a:prstGeom prst="rect">
                <a:avLst/>
              </a:prstGeom>
            </p:spPr>
          </p:pic>
        </p:grpSp>
      </p:grpSp>
    </p:spTree>
    <p:extLst>
      <p:ext uri="{BB962C8B-B14F-4D97-AF65-F5344CB8AC3E}">
        <p14:creationId xmlns:p14="http://schemas.microsoft.com/office/powerpoint/2010/main" val="3103958368"/>
      </p:ext>
    </p:extLst>
  </p:cSld>
  <p:clrMapOvr>
    <a:masterClrMapping/>
  </p:clrMapOvr>
</p:sldLayout>
</file>

<file path=ppt/slideMasters/_rels/slideMaster1.xml.rels><?xml version="1.0" encoding="utf-8" standalone="yes"?>
<Relationships xmlns="http://schemas.openxmlformats.org/package/2006/relationships">
  <Relationship Id="rId8" Type="http://schemas.openxmlformats.org/officeDocument/2006/relationships/slideLayout" Target="../slideLayouts/slideLayout8.xml" />
  <Relationship Id="rId13" Type="http://schemas.openxmlformats.org/officeDocument/2006/relationships/slideLayout" Target="../slideLayouts/slideLayout13.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slideLayout" Target="../slideLayouts/slideLayout12.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 Id="rId14" Type="http://schemas.openxmlformats.org/officeDocument/2006/relationships/theme" Target="../theme/theme1.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B3E694-1EA6-9CDC-4C3D-0CF766B090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B8BED79-515C-5B8C-6AF9-4FF4A2932F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B610FEE-6078-F894-608E-B1A6C1C56C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62EC98-5D32-4C36-8F75-70D0F929E5F4}" type="datetimeFigureOut">
              <a:rPr lang="en-GB" smtClean="0"/>
              <a:t>08/09/2026</a:t>
            </a:fld>
            <a:endParaRPr lang="en-GB"/>
          </a:p>
        </p:txBody>
      </p:sp>
      <p:sp>
        <p:nvSpPr>
          <p:cNvPr id="5" name="Footer Placeholder 4">
            <a:extLst>
              <a:ext uri="{FF2B5EF4-FFF2-40B4-BE49-F238E27FC236}">
                <a16:creationId xmlns:a16="http://schemas.microsoft.com/office/drawing/2014/main" id="{7BE22C38-ED97-5D1E-3AA5-76128BA6C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64596F3-361A-1661-95F5-CD0E10FA7A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17D66B-B39F-4E72-A367-3D2AE37469D2}" type="slidenum">
              <a:rPr lang="en-GB" smtClean="0"/>
              <a:t>‹#›</a:t>
            </a:fld>
            <a:endParaRPr lang="en-GB"/>
          </a:p>
        </p:txBody>
      </p:sp>
    </p:spTree>
    <p:extLst>
      <p:ext uri="{BB962C8B-B14F-4D97-AF65-F5344CB8AC3E}">
        <p14:creationId xmlns:p14="http://schemas.microsoft.com/office/powerpoint/2010/main" val="635063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3" Type="http://schemas.openxmlformats.org/officeDocument/2006/relationships/image" Target="../media/image5.png" />
  <Relationship Id="rId2" Type="http://schemas.openxmlformats.org/officeDocument/2006/relationships/notesSlide" Target="../notesSlides/notesSlide1.xml" />
  <Relationship Id="rId1" Type="http://schemas.openxmlformats.org/officeDocument/2006/relationships/slideLayout" Target="../slideLayouts/slideLayout1.xml" />
  <Relationship Id="rId6" Type="http://schemas.openxmlformats.org/officeDocument/2006/relationships/image" Target="../media/image4.png" />
  <Relationship Id="rId5" Type="http://schemas.openxmlformats.org/officeDocument/2006/relationships/image" Target="../media/image3.png" />
  <Relationship Id="rId4" Type="http://schemas.openxmlformats.org/officeDocument/2006/relationships/image" Target="../media/image1.png" />
</Relationships>
</file>

<file path=ppt/slides/_rels/slide2.xml.rels><?xml version="1.0" encoding="utf-8" standalone="yes"?>
<Relationships xmlns="http://schemas.openxmlformats.org/package/2006/relationships">
  <Relationship Id="rId3" Type="http://schemas.openxmlformats.org/officeDocument/2006/relationships/hyperlink" Target="https://www.fda.gov/" TargetMode="External" />
  <Relationship Id="rId2" Type="http://schemas.openxmlformats.org/officeDocument/2006/relationships/notesSlide" Target="../notesSlides/notesSlide2.xml" />
  <Relationship Id="rId1" Type="http://schemas.openxmlformats.org/officeDocument/2006/relationships/slideLayout" Target="../slideLayouts/slideLayout12.xml" />
  <Relationship Id="rId5" Type="http://schemas.openxmlformats.org/officeDocument/2006/relationships/image" Target="../media/image7.jpeg" />
  <Relationship Id="rId4" Type="http://schemas.openxmlformats.org/officeDocument/2006/relationships/image" Target="../media/image6.png" />
</Relationships>
</file>

<file path=ppt/slides/_rels/slide3.xml.rels><?xml version="1.0" encoding="utf-8" standalone="yes"?>
<Relationships xmlns="http://schemas.openxmlformats.org/package/2006/relationships">
  <Relationship Id="rId2" Type="http://schemas.openxmlformats.org/officeDocument/2006/relationships/hyperlink" Target="mailto:imdrf-aiwg@fda.hhs.gov" TargetMode="External" />
  <Relationship Id="rId1" Type="http://schemas.openxmlformats.org/officeDocument/2006/relationships/slideLayout" Target="../slideLayouts/slideLayout13.xml" />
</Relationships>
</file>

<file path=ppt/slides/_rels/slide4.xml.rels><?xml version="1.0" encoding="utf-8" standalone="yes"?>
<Relationships xmlns="http://schemas.openxmlformats.org/package/2006/relationships">
  <Relationship Id="rId2" Type="http://schemas.microsoft.com/office/2018/10/relationships/comments" Target="../comments/modernComment_102_4DFF674F.xml" />
  <Relationship Id="rId1" Type="http://schemas.openxmlformats.org/officeDocument/2006/relationships/slideLayout" Target="../slideLayouts/slideLayout13.xml" />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_rels/slide6.xml.rels><?xml version="1.0" encoding="utf-8" standalone="yes"?>
<Relationships xmlns="http://schemas.openxmlformats.org/package/2006/relationships">
  <Relationship Id="rId2" Type="http://schemas.openxmlformats.org/officeDocument/2006/relationships/image" Target="../media/image7.jpeg" />
  <Relationship Id="rId1" Type="http://schemas.openxmlformats.org/officeDocument/2006/relationships/slideLayout" Target="../slideLayouts/slideLayout12.xml" />
</Relationships>
</file>

<file path=ppt/slides/_rels/slide7.xml.rels><?xml version="1.0" encoding="utf-8" standalone="yes"?>
<Relationships xmlns="http://schemas.openxmlformats.org/package/2006/relationships">
  <Relationship Id="rId3" Type="http://schemas.openxmlformats.org/officeDocument/2006/relationships/image" Target="../media/image8.png" />
  <Relationship Id="rId2" Type="http://schemas.openxmlformats.org/officeDocument/2006/relationships/notesSlide" Target="../notesSlides/notesSlide3.xml" />
  <Relationship Id="rId1" Type="http://schemas.openxmlformats.org/officeDocument/2006/relationships/slideLayout" Target="../slideLayouts/slideLayout13.xml" />
  <Relationship Id="rId4" Type="http://schemas.openxmlformats.org/officeDocument/2006/relationships/image" Target="../media/image9.png" />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_rels/slide9.xml.rels><?xml version="1.0" encoding="utf-8" standalone="yes"?>
<Relationships xmlns="http://schemas.openxmlformats.org/package/2006/relationships">
  <Relationship Id="rId8" Type="http://schemas.openxmlformats.org/officeDocument/2006/relationships/image" Target="../media/image9.png" />
  <Relationship Id="rId3" Type="http://schemas.openxmlformats.org/officeDocument/2006/relationships/image" Target="../media/image11.svg" />
  <Relationship Id="rId7" Type="http://schemas.openxmlformats.org/officeDocument/2006/relationships/image" Target="../media/image15.svg" />
  <Relationship Id="rId2" Type="http://schemas.openxmlformats.org/officeDocument/2006/relationships/image" Target="../media/image10.svg" />
  <Relationship Id="rId1" Type="http://schemas.openxmlformats.org/officeDocument/2006/relationships/slideLayout" Target="../slideLayouts/slideLayout13.xml" />
  <Relationship Id="rId6" Type="http://schemas.openxmlformats.org/officeDocument/2006/relationships/image" Target="../media/image14.svg" />
  <Relationship Id="rId5" Type="http://schemas.openxmlformats.org/officeDocument/2006/relationships/image" Target="../media/image13.svg" />
  <Relationship Id="rId4" Type="http://schemas.openxmlformats.org/officeDocument/2006/relationships/image" Target="../media/image12.svg" />
</Relationships>
</file>

<file path=ppt/slides/_rels/slide10.xml.rels><?xml version="1.0" encoding="utf-8" standalone="yes"?>
<Relationships xmlns="http://schemas.openxmlformats.org/package/2006/relationships">
  <Relationship Id="rId8" Type="http://schemas.openxmlformats.org/officeDocument/2006/relationships/image" Target="../media/image22.svg" />
  <Relationship Id="rId3" Type="http://schemas.openxmlformats.org/officeDocument/2006/relationships/image" Target="../media/image17.svg" />
  <Relationship Id="rId7" Type="http://schemas.openxmlformats.org/officeDocument/2006/relationships/image" Target="../media/image21.svg" />
  <Relationship Id="rId12" Type="http://schemas.openxmlformats.org/officeDocument/2006/relationships/image" Target="../media/image26.svg" />
  <Relationship Id="rId2" Type="http://schemas.openxmlformats.org/officeDocument/2006/relationships/image" Target="../media/image16.svg" />
  <Relationship Id="rId1" Type="http://schemas.openxmlformats.org/officeDocument/2006/relationships/slideLayout" Target="../slideLayouts/slideLayout13.xml" />
  <Relationship Id="rId6" Type="http://schemas.openxmlformats.org/officeDocument/2006/relationships/image" Target="../media/image20.svg" />
  <Relationship Id="rId11" Type="http://schemas.openxmlformats.org/officeDocument/2006/relationships/image" Target="../media/image25.svg" />
  <Relationship Id="rId5" Type="http://schemas.openxmlformats.org/officeDocument/2006/relationships/image" Target="../media/image19.svg" />
  <Relationship Id="rId10" Type="http://schemas.openxmlformats.org/officeDocument/2006/relationships/image" Target="../media/image24.svg" />
  <Relationship Id="rId4" Type="http://schemas.openxmlformats.org/officeDocument/2006/relationships/image" Target="../media/image18.svg" />
  <Relationship Id="rId9" Type="http://schemas.openxmlformats.org/officeDocument/2006/relationships/image" Target="../media/image23.svg" />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3.xml" />
</Relationships>
</file>

<file path=ppt/slides/_rels/slide12.xml.rels><?xml version="1.0" encoding="utf-8" standalone="yes"?>
<Relationships xmlns="http://schemas.openxmlformats.org/package/2006/relationships">
  <Relationship Id="rId8" Type="http://schemas.openxmlformats.org/officeDocument/2006/relationships/diagramLayout" Target="../diagrams/layout2.xml" />
  <Relationship Id="rId13" Type="http://schemas.openxmlformats.org/officeDocument/2006/relationships/diagramLayout" Target="../diagrams/layout3.xml" />
  <Relationship Id="rId3" Type="http://schemas.openxmlformats.org/officeDocument/2006/relationships/diagramLayout" Target="../diagrams/layout1.xml" />
  <Relationship Id="rId7" Type="http://schemas.openxmlformats.org/officeDocument/2006/relationships/diagramData" Target="../diagrams/data2.xml" />
  <Relationship Id="rId12" Type="http://schemas.openxmlformats.org/officeDocument/2006/relationships/diagramData" Target="../diagrams/data3.xml" />
  <Relationship Id="rId2" Type="http://schemas.openxmlformats.org/officeDocument/2006/relationships/diagramData" Target="../diagrams/data1.xml" />
  <Relationship Id="rId16" Type="http://schemas.microsoft.com/office/2007/relationships/diagramDrawing" Target="../diagrams/drawing3.xml" />
  <Relationship Id="rId1" Type="http://schemas.openxmlformats.org/officeDocument/2006/relationships/slideLayout" Target="../slideLayouts/slideLayout13.xml" />
  <Relationship Id="rId6" Type="http://schemas.microsoft.com/office/2007/relationships/diagramDrawing" Target="../diagrams/drawing1.xml" />
  <Relationship Id="rId11" Type="http://schemas.microsoft.com/office/2007/relationships/diagramDrawing" Target="../diagrams/drawing2.xml" />
  <Relationship Id="rId5" Type="http://schemas.openxmlformats.org/officeDocument/2006/relationships/diagramColors" Target="../diagrams/colors1.xml" />
  <Relationship Id="rId15" Type="http://schemas.openxmlformats.org/officeDocument/2006/relationships/diagramColors" Target="../diagrams/colors3.xml" />
  <Relationship Id="rId10" Type="http://schemas.openxmlformats.org/officeDocument/2006/relationships/diagramColors" Target="../diagrams/colors2.xml" />
  <Relationship Id="rId4" Type="http://schemas.openxmlformats.org/officeDocument/2006/relationships/diagramQuickStyle" Target="../diagrams/quickStyle1.xml" />
  <Relationship Id="rId9" Type="http://schemas.openxmlformats.org/officeDocument/2006/relationships/diagramQuickStyle" Target="../diagrams/quickStyle2.xml" />
  <Relationship Id="rId14" Type="http://schemas.openxmlformats.org/officeDocument/2006/relationships/diagramQuickStyle" Target="../diagrams/quickStyle3.xml" />
</Relationships>
</file>

<file path=ppt/slides/_rels/slide13.xml.rels><?xml version="1.0" encoding="utf-8" standalone="yes"?>
<Relationships xmlns="http://schemas.openxmlformats.org/package/2006/relationships">
  <Relationship Id="rId3" Type="http://schemas.openxmlformats.org/officeDocument/2006/relationships/diagramLayout" Target="../diagrams/layout4.xml" />
  <Relationship Id="rId2" Type="http://schemas.openxmlformats.org/officeDocument/2006/relationships/diagramData" Target="../diagrams/data4.xml" />
  <Relationship Id="rId1" Type="http://schemas.openxmlformats.org/officeDocument/2006/relationships/slideLayout" Target="../slideLayouts/slideLayout13.xml" />
  <Relationship Id="rId6" Type="http://schemas.microsoft.com/office/2007/relationships/diagramDrawing" Target="../diagrams/drawing4.xml" />
  <Relationship Id="rId5" Type="http://schemas.openxmlformats.org/officeDocument/2006/relationships/diagramColors" Target="../diagrams/colors4.xml" />
  <Relationship Id="rId4" Type="http://schemas.openxmlformats.org/officeDocument/2006/relationships/diagramQuickStyle" Target="../diagrams/quickStyle4.xml" />
</Relationships>
</file>

<file path=ppt/slides/_rels/slide14.xml.rels><?xml version="1.0" encoding="utf-8" standalone="yes"?>
<Relationships xmlns="http://schemas.openxmlformats.org/package/2006/relationships">
  <Relationship Id="rId8" Type="http://schemas.openxmlformats.org/officeDocument/2006/relationships/image" Target="../media/image31.png" />
  <Relationship Id="rId3" Type="http://schemas.openxmlformats.org/officeDocument/2006/relationships/hyperlink" Target="mailto:info@mhra.gov.uk" TargetMode="External" />
  <Relationship Id="rId7" Type="http://schemas.openxmlformats.org/officeDocument/2006/relationships/hyperlink" Target="https://www.imdrf.org/artificial-intelligencemachine-learning-enabled" TargetMode="External" />
  <Relationship Id="rId2" Type="http://schemas.openxmlformats.org/officeDocument/2006/relationships/hyperlink" Target="mailto:imdrf-aiwg@fda.hhs.gov" TargetMode="External" />
  <Relationship Id="rId1" Type="http://schemas.openxmlformats.org/officeDocument/2006/relationships/slideLayout" Target="../slideLayouts/slideLayout13.xml" />
  <Relationship Id="rId6" Type="http://schemas.openxmlformats.org/officeDocument/2006/relationships/image" Target="../media/image30.png" />
  <Relationship Id="rId5" Type="http://schemas.openxmlformats.org/officeDocument/2006/relationships/hyperlink" Target="https://www.gov.uk/government/groups/national-commission-into-the-regulation-of-ai-in-healthcare" TargetMode="External" />
  <Relationship Id="rId4" Type="http://schemas.openxmlformats.org/officeDocument/2006/relationships/hyperlink" Target="mailto:Gabriela.Commatteo@mhra.gov.uk" TargetMode="External" />
  <Relationship Id="rId9" Type="http://schemas.openxmlformats.org/officeDocument/2006/relationships/image" Target="../media/image32.png"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a:extLst>
            <a:ext uri="{FF2B5EF4-FFF2-40B4-BE49-F238E27FC236}">
              <a16:creationId xmlns:a16="http://schemas.microsoft.com/office/drawing/2014/main" id="{F53F7CFF-941D-FD30-50FE-3DEE65873A2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0315FBC-87F0-8C45-2668-4A68AA5C4E70}"/>
              </a:ext>
            </a:extLst>
          </p:cNvPr>
          <p:cNvPicPr>
            <a:picLocks noChangeAspect="1"/>
          </p:cNvPicPr>
          <p:nvPr/>
        </p:nvPicPr>
        <p:blipFill>
          <a:blip r:embed="rId3"/>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DEE1C687-08F2-441F-1E67-6B3879A1154B}"/>
              </a:ext>
            </a:extLst>
          </p:cNvPr>
          <p:cNvPicPr>
            <a:picLocks noChangeAspect="1"/>
          </p:cNvPicPr>
          <p:nvPr/>
        </p:nvPicPr>
        <p:blipFill>
          <a:blip r:embed="rId4"/>
          <a:stretch>
            <a:fillRect/>
          </a:stretch>
        </p:blipFill>
        <p:spPr>
          <a:xfrm>
            <a:off x="2654347" y="1967346"/>
            <a:ext cx="6883307" cy="2018253"/>
          </a:xfrm>
          <a:prstGeom prst="rect">
            <a:avLst/>
          </a:prstGeom>
        </p:spPr>
      </p:pic>
      <p:sp>
        <p:nvSpPr>
          <p:cNvPr id="7" name="TextBox 6">
            <a:extLst>
              <a:ext uri="{FF2B5EF4-FFF2-40B4-BE49-F238E27FC236}">
                <a16:creationId xmlns:a16="http://schemas.microsoft.com/office/drawing/2014/main" id="{A010E007-B527-3CBF-E737-55D0F1660345}"/>
              </a:ext>
            </a:extLst>
          </p:cNvPr>
          <p:cNvSpPr txBox="1"/>
          <p:nvPr/>
        </p:nvSpPr>
        <p:spPr>
          <a:xfrm>
            <a:off x="0" y="3942132"/>
            <a:ext cx="12192000" cy="415498"/>
          </a:xfrm>
          <a:prstGeom prst="rect">
            <a:avLst/>
          </a:prstGeom>
          <a:noFill/>
        </p:spPr>
        <p:txBody>
          <a:bodyPr wrap="square" lIns="91440" tIns="45720" rIns="91440" bIns="45720" rtlCol="0" anchor="t">
            <a:spAutoFit/>
          </a:bodyPr>
          <a:lstStyle/>
          <a:p>
            <a:pPr algn="ctr"/>
            <a:r>
              <a:rPr lang="en-SG" sz="2100" b="1">
                <a:latin typeface="Arial"/>
                <a:cs typeface="Arial"/>
              </a:rPr>
              <a:t>IMDRF Workshop Day 1 | Session 2  | 14 September 2026</a:t>
            </a:r>
            <a:endParaRPr lang="en-SG" sz="2100">
              <a:latin typeface="Arial"/>
              <a:cs typeface="Arial"/>
            </a:endParaRPr>
          </a:p>
        </p:txBody>
      </p:sp>
      <p:grpSp>
        <p:nvGrpSpPr>
          <p:cNvPr id="2" name="Group 1">
            <a:extLst>
              <a:ext uri="{FF2B5EF4-FFF2-40B4-BE49-F238E27FC236}">
                <a16:creationId xmlns:a16="http://schemas.microsoft.com/office/drawing/2014/main" id="{691F43CB-B9F1-2DF1-12F4-561A9F13A922}"/>
              </a:ext>
            </a:extLst>
          </p:cNvPr>
          <p:cNvGrpSpPr/>
          <p:nvPr/>
        </p:nvGrpSpPr>
        <p:grpSpPr>
          <a:xfrm>
            <a:off x="2915075" y="1532796"/>
            <a:ext cx="6428860" cy="710400"/>
            <a:chOff x="2186306" y="1149597"/>
            <a:chExt cx="4821645" cy="532800"/>
          </a:xfrm>
        </p:grpSpPr>
        <p:pic>
          <p:nvPicPr>
            <p:cNvPr id="3" name="Picture 2">
              <a:extLst>
                <a:ext uri="{FF2B5EF4-FFF2-40B4-BE49-F238E27FC236}">
                  <a16:creationId xmlns:a16="http://schemas.microsoft.com/office/drawing/2014/main" id="{790F3400-F06A-3570-E054-65E80EC98F5D}"/>
                </a:ext>
              </a:extLst>
            </p:cNvPr>
            <p:cNvPicPr>
              <a:picLocks noChangeAspect="1"/>
            </p:cNvPicPr>
            <p:nvPr/>
          </p:nvPicPr>
          <p:blipFill>
            <a:blip r:embed="rId5"/>
            <a:stretch>
              <a:fillRect/>
            </a:stretch>
          </p:blipFill>
          <p:spPr>
            <a:xfrm>
              <a:off x="2186306" y="1281116"/>
              <a:ext cx="2637928" cy="269762"/>
            </a:xfrm>
            <a:prstGeom prst="rect">
              <a:avLst/>
            </a:prstGeom>
          </p:spPr>
        </p:pic>
        <p:pic>
          <p:nvPicPr>
            <p:cNvPr id="9" name="Picture 8">
              <a:extLst>
                <a:ext uri="{FF2B5EF4-FFF2-40B4-BE49-F238E27FC236}">
                  <a16:creationId xmlns:a16="http://schemas.microsoft.com/office/drawing/2014/main" id="{7253CE35-439C-6032-EDC1-8752351674CB}"/>
                </a:ext>
              </a:extLst>
            </p:cNvPr>
            <p:cNvPicPr>
              <a:picLocks noChangeAspect="1"/>
            </p:cNvPicPr>
            <p:nvPr/>
          </p:nvPicPr>
          <p:blipFill>
            <a:blip r:embed="rId6"/>
            <a:stretch>
              <a:fillRect/>
            </a:stretch>
          </p:blipFill>
          <p:spPr>
            <a:xfrm>
              <a:off x="5032200" y="1149597"/>
              <a:ext cx="1975751" cy="532800"/>
            </a:xfrm>
            <a:prstGeom prst="rect">
              <a:avLst/>
            </a:prstGeom>
          </p:spPr>
        </p:pic>
      </p:grpSp>
    </p:spTree>
    <p:extLst>
      <p:ext uri="{BB962C8B-B14F-4D97-AF65-F5344CB8AC3E}">
        <p14:creationId xmlns:p14="http://schemas.microsoft.com/office/powerpoint/2010/main" val="3025614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012E-34EC-288D-C928-ABCDA4A95B10}"/>
              </a:ext>
            </a:extLst>
          </p:cNvPr>
          <p:cNvSpPr>
            <a:spLocks noGrp="1"/>
          </p:cNvSpPr>
          <p:nvPr>
            <p:ph type="title"/>
          </p:nvPr>
        </p:nvSpPr>
        <p:spPr>
          <a:xfrm>
            <a:off x="554970" y="1269167"/>
            <a:ext cx="10937489" cy="1269244"/>
          </a:xfrm>
        </p:spPr>
        <p:txBody>
          <a:bodyPr>
            <a:noAutofit/>
          </a:bodyPr>
          <a:lstStyle/>
          <a:p>
            <a:r>
              <a:rPr lang="en-US" sz="3200">
                <a:latin typeface="Arial" panose="020B0604020202020204" pitchFamily="34" charset="0"/>
                <a:cs typeface="Arial" panose="020B0604020202020204" pitchFamily="34" charset="0"/>
              </a:rPr>
              <a:t>Artificial Intelligence / Machine Learning Working Group Update</a:t>
            </a:r>
          </a:p>
        </p:txBody>
      </p:sp>
      <p:sp>
        <p:nvSpPr>
          <p:cNvPr id="3" name="Text Placeholder 2">
            <a:extLst>
              <a:ext uri="{FF2B5EF4-FFF2-40B4-BE49-F238E27FC236}">
                <a16:creationId xmlns:a16="http://schemas.microsoft.com/office/drawing/2014/main" id="{0B2D2837-8A22-F487-F35D-55DE7BDA307A}"/>
              </a:ext>
            </a:extLst>
          </p:cNvPr>
          <p:cNvSpPr>
            <a:spLocks noGrp="1"/>
          </p:cNvSpPr>
          <p:nvPr>
            <p:ph type="body" idx="1"/>
          </p:nvPr>
        </p:nvSpPr>
        <p:spPr>
          <a:xfrm>
            <a:off x="646410" y="3325190"/>
            <a:ext cx="10754609" cy="1726604"/>
          </a:xfrm>
        </p:spPr>
        <p:txBody>
          <a:bodyPr spcFirstLastPara="1" vert="horz" wrap="square" lIns="121900" tIns="121900" rIns="121900" bIns="121900" rtlCol="0" anchor="t" anchorCtr="0">
            <a:noAutofit/>
          </a:bodyPr>
          <a:lstStyle/>
          <a:p>
            <a:pPr>
              <a:lnSpc>
                <a:spcPct val="114999"/>
              </a:lnSpc>
            </a:pPr>
            <a:r>
              <a:rPr lang="en-US" sz="2133">
                <a:latin typeface="Arial" panose="020B0604020202020204" pitchFamily="34" charset="0"/>
                <a:cs typeface="Arial" panose="020B0604020202020204" pitchFamily="34" charset="0"/>
              </a:rPr>
              <a:t>Gabriela Commatteo</a:t>
            </a:r>
            <a:r>
              <a:rPr lang="en-US" sz="2133" b="0">
                <a:latin typeface="Arial" panose="020B0604020202020204" pitchFamily="34" charset="0"/>
                <a:cs typeface="Arial" panose="020B0604020202020204" pitchFamily="34" charset="0"/>
              </a:rPr>
              <a:t>, Medicines and Healthcare products Regulatory Agency (MHRA), United Kingdom</a:t>
            </a:r>
          </a:p>
          <a:p>
            <a:pPr>
              <a:lnSpc>
                <a:spcPct val="114999"/>
              </a:lnSpc>
            </a:pPr>
            <a:r>
              <a:rPr lang="en-US" sz="2133">
                <a:latin typeface="Arial" panose="020B0604020202020204" pitchFamily="34" charset="0"/>
                <a:cs typeface="Arial" panose="020B0604020202020204" pitchFamily="34" charset="0"/>
              </a:rPr>
              <a:t>Danielle</a:t>
            </a:r>
            <a:r>
              <a:rPr lang="en-US" sz="2133" b="0">
                <a:latin typeface="Arial" panose="020B0604020202020204" pitchFamily="34" charset="0"/>
                <a:cs typeface="Arial" panose="020B0604020202020204" pitchFamily="34" charset="0"/>
              </a:rPr>
              <a:t> </a:t>
            </a:r>
            <a:r>
              <a:rPr lang="en-US" sz="2133">
                <a:latin typeface="Arial" panose="020B0604020202020204" pitchFamily="34" charset="0"/>
                <a:cs typeface="Arial" panose="020B0604020202020204" pitchFamily="34" charset="0"/>
              </a:rPr>
              <a:t>Faruq</a:t>
            </a:r>
            <a:r>
              <a:rPr lang="en-US" sz="2133" b="0">
                <a:latin typeface="Arial" panose="020B0604020202020204" pitchFamily="34" charset="0"/>
                <a:cs typeface="Arial" panose="020B0604020202020204" pitchFamily="34" charset="0"/>
              </a:rPr>
              <a:t>, Food and Drug Administration (FDA), United States of America</a:t>
            </a:r>
          </a:p>
        </p:txBody>
      </p:sp>
      <p:sp>
        <p:nvSpPr>
          <p:cNvPr id="6" name="TextBox 5">
            <a:extLst>
              <a:ext uri="{FF2B5EF4-FFF2-40B4-BE49-F238E27FC236}">
                <a16:creationId xmlns:a16="http://schemas.microsoft.com/office/drawing/2014/main" id="{0AB16B46-B272-832B-2BC4-AF98ECBE7A84}"/>
              </a:ext>
            </a:extLst>
          </p:cNvPr>
          <p:cNvSpPr txBox="1"/>
          <p:nvPr/>
        </p:nvSpPr>
        <p:spPr>
          <a:xfrm>
            <a:off x="558800" y="2910841"/>
            <a:ext cx="6096000"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US" sz="2400">
                <a:solidFill>
                  <a:srgbClr val="0B5394"/>
                </a:solidFill>
                <a:latin typeface="Arial" panose="020B0604020202020204" pitchFamily="34" charset="0"/>
                <a:cs typeface="Arial" panose="020B0604020202020204" pitchFamily="34" charset="0"/>
              </a:rPr>
              <a:t>Working Group Chair(s):</a:t>
            </a:r>
            <a:r>
              <a:rPr sz="2400">
                <a:latin typeface="Arial" panose="020B0604020202020204" pitchFamily="34" charset="0"/>
                <a:ea typeface="Arial"/>
                <a:cs typeface="Arial" panose="020B0604020202020204" pitchFamily="34" charset="0"/>
              </a:rPr>
              <a:t>​</a:t>
            </a:r>
            <a:endParaRPr lang="en-GB" sz="2400">
              <a:latin typeface="Arial" panose="020B0604020202020204" pitchFamily="34" charset="0"/>
              <a:cs typeface="Arial" panose="020B0604020202020204" pitchFamily="34" charset="0"/>
            </a:endParaRPr>
          </a:p>
        </p:txBody>
      </p:sp>
      <p:pic>
        <p:nvPicPr>
          <p:cNvPr id="8" name="Picture 7" descr="A picture containing logo&#10;&#10;AI-generated content may be incorrect.">
            <a:hlinkClick r:id="rId3"/>
            <a:extLst>
              <a:ext uri="{FF2B5EF4-FFF2-40B4-BE49-F238E27FC236}">
                <a16:creationId xmlns:a16="http://schemas.microsoft.com/office/drawing/2014/main" id="{8C2CB581-1D04-5453-8244-75C4F337BA56}"/>
              </a:ext>
            </a:extLst>
          </p:cNvPr>
          <p:cNvPicPr>
            <a:picLocks noChangeAspect="1"/>
          </p:cNvPicPr>
          <p:nvPr/>
        </p:nvPicPr>
        <p:blipFill>
          <a:blip r:embed="rId4"/>
          <a:stretch>
            <a:fillRect/>
          </a:stretch>
        </p:blipFill>
        <p:spPr>
          <a:xfrm>
            <a:off x="4812031" y="5096511"/>
            <a:ext cx="3970020" cy="881380"/>
          </a:xfrm>
          <a:prstGeom prst="rect">
            <a:avLst/>
          </a:prstGeom>
        </p:spPr>
      </p:pic>
      <p:pic>
        <p:nvPicPr>
          <p:cNvPr id="10" name="Picture 9" descr="MHRA logo">
            <a:extLst>
              <a:ext uri="{FF2B5EF4-FFF2-40B4-BE49-F238E27FC236}">
                <a16:creationId xmlns:a16="http://schemas.microsoft.com/office/drawing/2014/main" id="{8041AA61-3C3F-B8C6-2D4C-237E2BFDDD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15399" y="4846276"/>
            <a:ext cx="3276601" cy="1239734"/>
          </a:xfrm>
          <a:prstGeom prst="rect">
            <a:avLst/>
          </a:prstGeom>
        </p:spPr>
      </p:pic>
    </p:spTree>
    <p:extLst>
      <p:ext uri="{BB962C8B-B14F-4D97-AF65-F5344CB8AC3E}">
        <p14:creationId xmlns:p14="http://schemas.microsoft.com/office/powerpoint/2010/main" val="1202627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BC1C7-DA99-B382-FF9A-2DF4594054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CAF3194-4EFF-47DB-2A7D-41F3554E0657}"/>
              </a:ext>
            </a:extLst>
          </p:cNvPr>
          <p:cNvSpPr>
            <a:spLocks noGrp="1"/>
          </p:cNvSpPr>
          <p:nvPr>
            <p:ph type="body" idx="1"/>
          </p:nvPr>
        </p:nvSpPr>
        <p:spPr>
          <a:xfrm>
            <a:off x="319116" y="1369946"/>
            <a:ext cx="11224196" cy="4573912"/>
          </a:xfrm>
        </p:spPr>
        <p:txBody>
          <a:bodyPr>
            <a:noAutofit/>
          </a:bodyPr>
          <a:lstStyle/>
          <a:p>
            <a:pPr marL="186262" indent="0" algn="l"/>
            <a:r>
              <a:rPr lang="en-US" sz="1600" b="1">
                <a:solidFill>
                  <a:srgbClr val="0B5394"/>
                </a:solidFill>
                <a:latin typeface="Arial" panose="020B0604020202020204" pitchFamily="34" charset="0"/>
                <a:cs typeface="Arial" panose="020B0604020202020204" pitchFamily="34" charset="0"/>
              </a:rPr>
              <a:t>Co-chaired</a:t>
            </a:r>
            <a:r>
              <a:rPr lang="en-US" sz="1600">
                <a:latin typeface="Arial" panose="020B0604020202020204" pitchFamily="34" charset="0"/>
                <a:cs typeface="Arial" panose="020B0604020202020204" pitchFamily="34" charset="0"/>
              </a:rPr>
              <a:t> by the </a:t>
            </a:r>
            <a:r>
              <a:rPr lang="en-US" sz="1600" b="1">
                <a:solidFill>
                  <a:srgbClr val="0B5394"/>
                </a:solidFill>
                <a:latin typeface="Arial" panose="020B0604020202020204" pitchFamily="34" charset="0"/>
                <a:cs typeface="Arial" panose="020B0604020202020204" pitchFamily="34" charset="0"/>
              </a:rPr>
              <a:t>UK’s Medicines and Healthcare products Regulatory Agency</a:t>
            </a:r>
            <a:r>
              <a:rPr lang="en-US" sz="1600">
                <a:latin typeface="Arial" panose="020B0604020202020204" pitchFamily="34" charset="0"/>
                <a:cs typeface="Arial" panose="020B0604020202020204" pitchFamily="34" charset="0"/>
              </a:rPr>
              <a:t> (MHRA) and </a:t>
            </a:r>
            <a:r>
              <a:rPr lang="en-US" sz="1600" b="1">
                <a:solidFill>
                  <a:srgbClr val="0B5394"/>
                </a:solidFill>
                <a:latin typeface="Arial" panose="020B0604020202020204" pitchFamily="34" charset="0"/>
                <a:cs typeface="Arial" panose="020B0604020202020204" pitchFamily="34" charset="0"/>
              </a:rPr>
              <a:t>USA Food and Drug Administration</a:t>
            </a:r>
            <a:r>
              <a:rPr lang="en-US" sz="1600" b="1">
                <a:latin typeface="Arial" panose="020B0604020202020204" pitchFamily="34" charset="0"/>
                <a:cs typeface="Arial" panose="020B0604020202020204" pitchFamily="34" charset="0"/>
              </a:rPr>
              <a:t> </a:t>
            </a:r>
            <a:r>
              <a:rPr lang="en-US" sz="1600">
                <a:latin typeface="Arial" panose="020B0604020202020204" pitchFamily="34" charset="0"/>
                <a:cs typeface="Arial" panose="020B0604020202020204" pitchFamily="34" charset="0"/>
              </a:rPr>
              <a:t>(FDA), contact: </a:t>
            </a:r>
            <a:r>
              <a:rPr lang="en-GB" sz="1600" u="sng">
                <a:solidFill>
                  <a:srgbClr val="0B75B7"/>
                </a:solidFill>
                <a:latin typeface="Arial" panose="020B0604020202020204" pitchFamily="34" charset="0"/>
                <a:cs typeface="Arial" panose="020B0604020202020204" pitchFamily="34" charset="0"/>
                <a:hlinkClick r:id="rId2"/>
              </a:rPr>
              <a:t>imdrf-aiwg@fda.hhs.gov</a:t>
            </a:r>
            <a:r>
              <a:rPr lang="en-GB" sz="1600">
                <a:latin typeface="Arial" panose="020B0604020202020204" pitchFamily="34" charset="0"/>
                <a:cs typeface="Arial" panose="020B0604020202020204" pitchFamily="34" charset="0"/>
              </a:rPr>
              <a:t> </a:t>
            </a:r>
            <a:r>
              <a:rPr lang="en-GB" sz="1600">
                <a:solidFill>
                  <a:srgbClr val="0B5394"/>
                </a:solidFill>
                <a:latin typeface="Arial" panose="020B0604020202020204" pitchFamily="34" charset="0"/>
                <a:cs typeface="Arial" panose="020B0604020202020204" pitchFamily="34" charset="0"/>
              </a:rPr>
              <a:t> </a:t>
            </a:r>
            <a:endParaRPr lang="en-US" sz="1600">
              <a:latin typeface="Arial" panose="020B0604020202020204" pitchFamily="34" charset="0"/>
              <a:cs typeface="Arial" panose="020B0604020202020204" pitchFamily="34" charset="0"/>
            </a:endParaRPr>
          </a:p>
          <a:p>
            <a:pPr marL="186262" indent="0" algn="l"/>
            <a:endParaRPr lang="en-US" sz="1600">
              <a:latin typeface="Arial" panose="020B0604020202020204" pitchFamily="34" charset="0"/>
              <a:cs typeface="Arial" panose="020B0604020202020204" pitchFamily="34" charset="0"/>
            </a:endParaRPr>
          </a:p>
          <a:p>
            <a:pPr marL="186262" indent="0" algn="l"/>
            <a:r>
              <a:rPr lang="en-US" sz="1600" b="1">
                <a:solidFill>
                  <a:srgbClr val="0B5394"/>
                </a:solidFill>
                <a:latin typeface="Arial" panose="020B0604020202020204" pitchFamily="34" charset="0"/>
                <a:cs typeface="Arial" panose="020B0604020202020204" pitchFamily="34" charset="0"/>
              </a:rPr>
              <a:t>Members</a:t>
            </a:r>
            <a:r>
              <a:rPr lang="en-US" sz="1600">
                <a:latin typeface="Arial" panose="020B0604020202020204" pitchFamily="34" charset="0"/>
                <a:cs typeface="Arial" panose="020B0604020202020204" pitchFamily="34" charset="0"/>
              </a:rPr>
              <a:t> include both regulators and industry stakeholders:</a:t>
            </a:r>
          </a:p>
          <a:p>
            <a:pPr marL="414856" indent="-228594" algn="l">
              <a:buFont typeface="Arial" panose="020B0604020202020204" pitchFamily="34" charset="0"/>
              <a:buChar char="•"/>
            </a:pPr>
            <a:r>
              <a:rPr lang="en-US" sz="1600">
                <a:latin typeface="Arial" panose="020B0604020202020204" pitchFamily="34" charset="0"/>
                <a:cs typeface="Arial" panose="020B0604020202020204" pitchFamily="34" charset="0"/>
              </a:rPr>
              <a:t>Argentina, Australia, Brazil, Canada, European Union, Global Diagnostic Imaging, Healthcare IT and Radiation Therapy Trade Association (DITTA), Global Harmonization Working Party (GHWP), Global Medical Technology Alliance (GMTA), Israel, Japan, Kenya, Singapore, South Africa, South Korea, Switzerland, Taiwan, United Kingdom, United States of America, Zambia</a:t>
            </a:r>
          </a:p>
          <a:p>
            <a:pPr marL="186262" indent="0" algn="l"/>
            <a:endParaRPr lang="en-US" sz="1600">
              <a:latin typeface="Arial" panose="020B0604020202020204" pitchFamily="34" charset="0"/>
              <a:cs typeface="Arial" panose="020B0604020202020204" pitchFamily="34" charset="0"/>
            </a:endParaRPr>
          </a:p>
          <a:p>
            <a:pPr marL="186262" indent="0" algn="l"/>
            <a:r>
              <a:rPr lang="en-US" sz="1600" b="1">
                <a:solidFill>
                  <a:srgbClr val="0B5394"/>
                </a:solidFill>
                <a:latin typeface="Arial" panose="020B0604020202020204" pitchFamily="34" charset="0"/>
                <a:cs typeface="Arial" panose="020B0604020202020204" pitchFamily="34" charset="0"/>
              </a:rPr>
              <a:t>Published documents</a:t>
            </a:r>
            <a:r>
              <a:rPr lang="en-US" sz="1600">
                <a:latin typeface="Arial" panose="020B0604020202020204" pitchFamily="34" charset="0"/>
                <a:cs typeface="Arial" panose="020B0604020202020204" pitchFamily="34" charset="0"/>
              </a:rPr>
              <a:t>:</a:t>
            </a:r>
          </a:p>
          <a:p>
            <a:pPr marL="414856" indent="-228594" algn="l">
              <a:buFont typeface="Arial" panose="020B0604020202020204" pitchFamily="34" charset="0"/>
              <a:buChar char="•"/>
            </a:pPr>
            <a:r>
              <a:rPr lang="en-US" sz="1600">
                <a:latin typeface="Arial" panose="020B0604020202020204" pitchFamily="34" charset="0"/>
                <a:cs typeface="Arial" panose="020B0604020202020204" pitchFamily="34" charset="0"/>
              </a:rPr>
              <a:t>N88: ‘Good machine learning practice for medical device development: Guiding principles’ (2025)</a:t>
            </a:r>
          </a:p>
          <a:p>
            <a:pPr marL="186262" indent="0" algn="l"/>
            <a:endParaRPr lang="en-US" sz="1600">
              <a:latin typeface="Arial" panose="020B0604020202020204" pitchFamily="34" charset="0"/>
              <a:cs typeface="Arial" panose="020B0604020202020204" pitchFamily="34" charset="0"/>
            </a:endParaRPr>
          </a:p>
          <a:p>
            <a:pPr marL="186262" indent="0" algn="l"/>
            <a:r>
              <a:rPr lang="en-US" sz="1600" b="1">
                <a:solidFill>
                  <a:srgbClr val="0B5394"/>
                </a:solidFill>
                <a:latin typeface="Arial" panose="020B0604020202020204" pitchFamily="34" charset="0"/>
                <a:cs typeface="Arial" panose="020B0604020202020204" pitchFamily="34" charset="0"/>
              </a:rPr>
              <a:t>Ongoing work</a:t>
            </a:r>
            <a:r>
              <a:rPr lang="en-US" sz="1600">
                <a:latin typeface="Arial" panose="020B0604020202020204" pitchFamily="34" charset="0"/>
                <a:cs typeface="Arial" panose="020B0604020202020204" pitchFamily="34" charset="0"/>
              </a:rPr>
              <a:t>: </a:t>
            </a:r>
          </a:p>
          <a:p>
            <a:pPr marL="414856" indent="-228594" algn="l">
              <a:buFont typeface="Arial" panose="020B0604020202020204" pitchFamily="34" charset="0"/>
              <a:buChar char="•"/>
            </a:pPr>
            <a:r>
              <a:rPr lang="en-US" sz="1600">
                <a:latin typeface="Arial" panose="020B0604020202020204" pitchFamily="34" charset="0"/>
                <a:cs typeface="Arial" panose="020B0604020202020204" pitchFamily="34" charset="0"/>
              </a:rPr>
              <a:t>N93: ‘Framework for Artificial Intelligence Life Cycle Management’ (anticipated 2027)</a:t>
            </a:r>
          </a:p>
        </p:txBody>
      </p:sp>
      <p:sp>
        <p:nvSpPr>
          <p:cNvPr id="3" name="Title 2">
            <a:extLst>
              <a:ext uri="{FF2B5EF4-FFF2-40B4-BE49-F238E27FC236}">
                <a16:creationId xmlns:a16="http://schemas.microsoft.com/office/drawing/2014/main" id="{7AB3FADD-4256-91FE-B900-458E3C4946AC}"/>
              </a:ext>
            </a:extLst>
          </p:cNvPr>
          <p:cNvSpPr>
            <a:spLocks noGrp="1"/>
          </p:cNvSpPr>
          <p:nvPr>
            <p:ph type="title"/>
          </p:nvPr>
        </p:nvSpPr>
        <p:spPr>
          <a:xfrm>
            <a:off x="481040" y="453287"/>
            <a:ext cx="10315725" cy="571679"/>
          </a:xfrm>
        </p:spPr>
        <p:txBody>
          <a:bodyPr/>
          <a:lstStyle/>
          <a:p>
            <a:r>
              <a:rPr lang="en-US" sz="3200"/>
              <a:t>Background to the AI/ML Working Group</a:t>
            </a:r>
          </a:p>
        </p:txBody>
      </p:sp>
    </p:spTree>
    <p:extLst>
      <p:ext uri="{BB962C8B-B14F-4D97-AF65-F5344CB8AC3E}">
        <p14:creationId xmlns:p14="http://schemas.microsoft.com/office/powerpoint/2010/main" val="1907516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E4BEBB-F289-00D5-7354-A4EFCD447B5A}"/>
              </a:ext>
            </a:extLst>
          </p:cNvPr>
          <p:cNvSpPr>
            <a:spLocks noGrp="1"/>
          </p:cNvSpPr>
          <p:nvPr>
            <p:ph type="title"/>
          </p:nvPr>
        </p:nvSpPr>
        <p:spPr>
          <a:xfrm>
            <a:off x="481040" y="453287"/>
            <a:ext cx="10315725" cy="571679"/>
          </a:xfrm>
        </p:spPr>
        <p:txBody>
          <a:bodyPr/>
          <a:lstStyle/>
          <a:p>
            <a:r>
              <a:rPr lang="en-GB" sz="3200"/>
              <a:t>N93: Framework for Artificial Intelligence Life Cycle Management </a:t>
            </a:r>
            <a:r>
              <a:rPr lang="en-GB" sz="2800" b="0"/>
              <a:t>(anticipated publication Spring 2027)</a:t>
            </a:r>
            <a:br>
              <a:rPr lang="en-GB" sz="2800" b="0"/>
            </a:br>
            <a:br>
              <a:rPr lang="en-GB" sz="2800" b="0"/>
            </a:br>
            <a:endParaRPr lang="en-US" sz="3200" b="0"/>
          </a:p>
        </p:txBody>
      </p:sp>
      <p:sp>
        <p:nvSpPr>
          <p:cNvPr id="2" name="Text Placeholder 1">
            <a:extLst>
              <a:ext uri="{FF2B5EF4-FFF2-40B4-BE49-F238E27FC236}">
                <a16:creationId xmlns:a16="http://schemas.microsoft.com/office/drawing/2014/main" id="{C96324D5-268B-9DF1-30C1-CE34C2E28CAD}"/>
              </a:ext>
            </a:extLst>
          </p:cNvPr>
          <p:cNvSpPr>
            <a:spLocks noGrp="1"/>
          </p:cNvSpPr>
          <p:nvPr>
            <p:ph type="body" idx="1"/>
          </p:nvPr>
        </p:nvSpPr>
        <p:spPr>
          <a:xfrm>
            <a:off x="481041" y="1642133"/>
            <a:ext cx="11224196" cy="4419547"/>
          </a:xfrm>
        </p:spPr>
        <p:txBody>
          <a:bodyPr>
            <a:normAutofit/>
          </a:bodyPr>
          <a:lstStyle/>
          <a:p>
            <a:pPr marL="186262" indent="0"/>
            <a:r>
              <a:rPr lang="en-US">
                <a:latin typeface="Arial" panose="020B0604020202020204" pitchFamily="34" charset="0"/>
                <a:cs typeface="Arial" panose="020B0604020202020204" pitchFamily="34" charset="0"/>
              </a:rPr>
              <a:t>Building upon the N88 ‘</a:t>
            </a:r>
            <a:r>
              <a:rPr lang="en-GB">
                <a:latin typeface="Arial" panose="020B0604020202020204" pitchFamily="34" charset="0"/>
                <a:cs typeface="Arial" panose="020B0604020202020204" pitchFamily="34" charset="0"/>
              </a:rPr>
              <a:t>Good machine learning practice for medical device development: Guiding principles’ (2025) the N93 </a:t>
            </a:r>
            <a:r>
              <a:rPr lang="en-US">
                <a:latin typeface="Arial" panose="020B0604020202020204" pitchFamily="34" charset="0"/>
                <a:cs typeface="Arial" panose="020B0604020202020204" pitchFamily="34" charset="0"/>
              </a:rPr>
              <a:t>provides a </a:t>
            </a:r>
            <a:r>
              <a:rPr lang="en-US" err="1">
                <a:latin typeface="Arial" panose="020B0604020202020204" pitchFamily="34" charset="0"/>
                <a:cs typeface="Arial" panose="020B0604020202020204" pitchFamily="34" charset="0"/>
              </a:rPr>
              <a:t>harmonised</a:t>
            </a:r>
            <a:r>
              <a:rPr lang="en-US">
                <a:latin typeface="Arial" panose="020B0604020202020204" pitchFamily="34" charset="0"/>
                <a:cs typeface="Arial" panose="020B0604020202020204" pitchFamily="34" charset="0"/>
              </a:rPr>
              <a:t> technical framework detailing </a:t>
            </a:r>
            <a:r>
              <a:rPr lang="en-US" b="1">
                <a:solidFill>
                  <a:srgbClr val="0B5394"/>
                </a:solidFill>
                <a:latin typeface="Arial" panose="020B0604020202020204" pitchFamily="34" charset="0"/>
                <a:cs typeface="Arial" panose="020B0604020202020204" pitchFamily="34" charset="0"/>
              </a:rPr>
              <a:t>considerations for AI-enabled medical devices across the total product life cycle</a:t>
            </a:r>
            <a:r>
              <a:rPr lang="en-US">
                <a:latin typeface="Arial" panose="020B0604020202020204" pitchFamily="34" charset="0"/>
                <a:cs typeface="Arial" panose="020B0604020202020204" pitchFamily="34" charset="0"/>
              </a:rPr>
              <a:t>. The guidance comprises:</a:t>
            </a:r>
          </a:p>
          <a:p>
            <a:pPr marL="186262" indent="0"/>
            <a:endParaRPr lang="en-US">
              <a:latin typeface="Arial" panose="020B0604020202020204" pitchFamily="34" charset="0"/>
              <a:cs typeface="Arial" panose="020B0604020202020204" pitchFamily="34" charset="0"/>
            </a:endParaRPr>
          </a:p>
          <a:p>
            <a:pPr marL="414856" indent="-228594">
              <a:buFont typeface="Arial" panose="020B0604020202020204" pitchFamily="34" charset="0"/>
              <a:buChar char="•"/>
            </a:pPr>
            <a:r>
              <a:rPr lang="en-GB" b="1">
                <a:solidFill>
                  <a:schemeClr val="tx2">
                    <a:lumMod val="75000"/>
                    <a:lumOff val="25000"/>
                  </a:schemeClr>
                </a:solidFill>
                <a:latin typeface="Arial" panose="020B0604020202020204" pitchFamily="34" charset="0"/>
                <a:cs typeface="Arial" panose="020B0604020202020204" pitchFamily="34" charset="0"/>
              </a:rPr>
              <a:t>Universal concepts </a:t>
            </a:r>
            <a:r>
              <a:rPr lang="en-GB">
                <a:solidFill>
                  <a:schemeClr val="tx1"/>
                </a:solidFill>
                <a:latin typeface="Arial" panose="020B0604020202020204" pitchFamily="34" charset="0"/>
                <a:cs typeface="Arial" panose="020B0604020202020204" pitchFamily="34" charset="0"/>
              </a:rPr>
              <a:t>that apply throughout the life cycle, including quality </a:t>
            </a:r>
            <a:r>
              <a:rPr lang="en-GB">
                <a:latin typeface="Arial" panose="020B0604020202020204" pitchFamily="34" charset="0"/>
                <a:cs typeface="Arial" panose="020B0604020202020204" pitchFamily="34" charset="0"/>
              </a:rPr>
              <a:t>m</a:t>
            </a:r>
            <a:r>
              <a:rPr lang="en-GB">
                <a:solidFill>
                  <a:schemeClr val="tx1"/>
                </a:solidFill>
                <a:latin typeface="Arial" panose="020B0604020202020204" pitchFamily="34" charset="0"/>
                <a:cs typeface="Arial" panose="020B0604020202020204" pitchFamily="34" charset="0"/>
              </a:rPr>
              <a:t>anagement </a:t>
            </a:r>
            <a:r>
              <a:rPr lang="en-GB">
                <a:latin typeface="Arial" panose="020B0604020202020204" pitchFamily="34" charset="0"/>
                <a:cs typeface="Arial" panose="020B0604020202020204" pitchFamily="34" charset="0"/>
              </a:rPr>
              <a:t>s</a:t>
            </a:r>
            <a:r>
              <a:rPr lang="en-GB">
                <a:solidFill>
                  <a:schemeClr val="tx1"/>
                </a:solidFill>
                <a:latin typeface="Arial" panose="020B0604020202020204" pitchFamily="34" charset="0"/>
                <a:cs typeface="Arial" panose="020B0604020202020204" pitchFamily="34" charset="0"/>
              </a:rPr>
              <a:t>ystems (QMS); risk </a:t>
            </a:r>
            <a:r>
              <a:rPr lang="en-GB">
                <a:latin typeface="Arial" panose="020B0604020202020204" pitchFamily="34" charset="0"/>
                <a:cs typeface="Arial" panose="020B0604020202020204" pitchFamily="34" charset="0"/>
              </a:rPr>
              <a:t>m</a:t>
            </a:r>
            <a:r>
              <a:rPr lang="en-GB">
                <a:solidFill>
                  <a:schemeClr val="tx1"/>
                </a:solidFill>
                <a:latin typeface="Arial" panose="020B0604020202020204" pitchFamily="34" charset="0"/>
                <a:cs typeface="Arial" panose="020B0604020202020204" pitchFamily="34" charset="0"/>
              </a:rPr>
              <a:t>anagement; human </a:t>
            </a:r>
            <a:r>
              <a:rPr lang="en-GB">
                <a:latin typeface="Arial" panose="020B0604020202020204" pitchFamily="34" charset="0"/>
                <a:cs typeface="Arial" panose="020B0604020202020204" pitchFamily="34" charset="0"/>
              </a:rPr>
              <a:t>o</a:t>
            </a:r>
            <a:r>
              <a:rPr lang="en-GB">
                <a:solidFill>
                  <a:schemeClr val="tx1"/>
                </a:solidFill>
                <a:latin typeface="Arial" panose="020B0604020202020204" pitchFamily="34" charset="0"/>
                <a:cs typeface="Arial" panose="020B0604020202020204" pitchFamily="34" charset="0"/>
              </a:rPr>
              <a:t>versight; and cybersecurity.</a:t>
            </a:r>
          </a:p>
          <a:p>
            <a:pPr marL="186262" indent="0"/>
            <a:endParaRPr lang="en-GB">
              <a:solidFill>
                <a:schemeClr val="tx1"/>
              </a:solidFill>
              <a:latin typeface="Arial" panose="020B0604020202020204" pitchFamily="34" charset="0"/>
              <a:cs typeface="Arial" panose="020B0604020202020204" pitchFamily="34" charset="0"/>
            </a:endParaRPr>
          </a:p>
          <a:p>
            <a:pPr marL="414856" indent="-228594">
              <a:buFont typeface="Arial" panose="020B0604020202020204" pitchFamily="34" charset="0"/>
              <a:buChar char="•"/>
            </a:pPr>
            <a:r>
              <a:rPr lang="en-GB" b="1">
                <a:solidFill>
                  <a:schemeClr val="tx2">
                    <a:lumMod val="75000"/>
                    <a:lumOff val="25000"/>
                  </a:schemeClr>
                </a:solidFill>
                <a:latin typeface="Arial" panose="020B0604020202020204" pitchFamily="34" charset="0"/>
                <a:cs typeface="Arial" panose="020B0604020202020204" pitchFamily="34" charset="0"/>
              </a:rPr>
              <a:t>Life cycle stages </a:t>
            </a:r>
            <a:r>
              <a:rPr lang="en-GB">
                <a:latin typeface="Arial" panose="020B0604020202020204" pitchFamily="34" charset="0"/>
                <a:cs typeface="Arial" panose="020B0604020202020204" pitchFamily="34" charset="0"/>
              </a:rPr>
              <a:t>that operationalise concepts, including planning and design; data collection and management; model building and tuning; verification and validation (including clinical evaluation); deployment; operations and monitoring; real-world performance evaluation; and sunsetting.</a:t>
            </a:r>
          </a:p>
          <a:p>
            <a:pPr marL="414856" indent="-228594">
              <a:buFont typeface="Arial" panose="020B0604020202020204" pitchFamily="34" charset="0"/>
              <a:buChar char="•"/>
            </a:pPr>
            <a:endParaRPr lang="en-GB">
              <a:latin typeface="Arial" panose="020B0604020202020204" pitchFamily="34" charset="0"/>
              <a:cs typeface="Arial" panose="020B0604020202020204" pitchFamily="34" charset="0"/>
            </a:endParaRPr>
          </a:p>
          <a:p>
            <a:pPr marL="414856" indent="-228594">
              <a:buFont typeface="Arial" panose="020B0604020202020204" pitchFamily="34" charset="0"/>
              <a:buChar char="•"/>
            </a:pPr>
            <a:r>
              <a:rPr lang="en-GB" b="1">
                <a:solidFill>
                  <a:schemeClr val="tx2">
                    <a:lumMod val="75000"/>
                    <a:lumOff val="25000"/>
                  </a:schemeClr>
                </a:solidFill>
                <a:latin typeface="Arial" panose="020B0604020202020204" pitchFamily="34" charset="0"/>
                <a:cs typeface="Arial" panose="020B0604020202020204" pitchFamily="34" charset="0"/>
              </a:rPr>
              <a:t>Transparency and labelling </a:t>
            </a:r>
            <a:r>
              <a:rPr lang="en-GB">
                <a:solidFill>
                  <a:schemeClr val="tx1"/>
                </a:solidFill>
                <a:latin typeface="Arial" panose="020B0604020202020204" pitchFamily="34" charset="0"/>
                <a:cs typeface="Arial" panose="020B0604020202020204" pitchFamily="34" charset="0"/>
              </a:rPr>
              <a:t>to support the informed and appropriate use of AI-enabled medical devices, including as products are </a:t>
            </a:r>
            <a:r>
              <a:rPr lang="en-GB">
                <a:latin typeface="Arial" panose="020B0604020202020204" pitchFamily="34" charset="0"/>
                <a:cs typeface="Arial" panose="020B0604020202020204" pitchFamily="34" charset="0"/>
              </a:rPr>
              <a:t>updated</a:t>
            </a:r>
            <a:r>
              <a:rPr lang="en-GB">
                <a:solidFill>
                  <a:schemeClr val="tx1"/>
                </a:solidFill>
                <a:latin typeface="Arial" panose="020B0604020202020204" pitchFamily="34" charset="0"/>
                <a:cs typeface="Arial" panose="020B0604020202020204" pitchFamily="34" charset="0"/>
              </a:rPr>
              <a:t> across their life cycle.</a:t>
            </a:r>
            <a:endParaRPr lang="en-US">
              <a:latin typeface="Arial" panose="020B0604020202020204" pitchFamily="34" charset="0"/>
              <a:cs typeface="Arial" panose="020B0604020202020204" pitchFamily="34" charset="0"/>
            </a:endParaRPr>
          </a:p>
          <a:p>
            <a:pPr marL="186262" indent="0"/>
            <a:endParaRPr lang="en-US">
              <a:latin typeface="Arial" panose="020B0604020202020204" pitchFamily="34" charset="0"/>
              <a:cs typeface="Arial" panose="020B0604020202020204" pitchFamily="34" charset="0"/>
            </a:endParaRPr>
          </a:p>
          <a:p>
            <a:pPr marL="186262" indent="0"/>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583759"/>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9D115A89-69AA-7E5B-9D9F-FAC7F67BCA48}"/>
              </a:ext>
            </a:extLst>
          </p:cNvPr>
          <p:cNvSpPr>
            <a:spLocks noGrp="1"/>
          </p:cNvSpPr>
          <p:nvPr>
            <p:ph type="body" idx="1"/>
          </p:nvPr>
        </p:nvSpPr>
        <p:spPr>
          <a:xfrm>
            <a:off x="483902" y="1219226"/>
            <a:ext cx="11224196" cy="4419547"/>
          </a:xfrm>
        </p:spPr>
        <p:txBody>
          <a:bodyPr>
            <a:normAutofit/>
          </a:bodyPr>
          <a:lstStyle/>
          <a:p>
            <a:pPr marL="186262" indent="0"/>
            <a:r>
              <a:rPr lang="en-US">
                <a:latin typeface="Arial" panose="020B0604020202020204" pitchFamily="34" charset="0"/>
                <a:cs typeface="Arial" panose="020B0604020202020204" pitchFamily="34" charset="0"/>
              </a:rPr>
              <a:t>Public consultation was open between </a:t>
            </a:r>
            <a:r>
              <a:rPr lang="en-US" b="1">
                <a:solidFill>
                  <a:srgbClr val="0B5394"/>
                </a:solidFill>
                <a:latin typeface="Arial" panose="020B0604020202020204" pitchFamily="34" charset="0"/>
                <a:cs typeface="Arial" panose="020B0604020202020204" pitchFamily="34" charset="0"/>
              </a:rPr>
              <a:t>10 April and 10 July 2026</a:t>
            </a:r>
            <a:r>
              <a:rPr lang="en-US">
                <a:latin typeface="Arial" panose="020B0604020202020204" pitchFamily="34" charset="0"/>
                <a:cs typeface="Arial" panose="020B0604020202020204" pitchFamily="34" charset="0"/>
              </a:rPr>
              <a:t>, receiving over </a:t>
            </a:r>
            <a:r>
              <a:rPr lang="en-US" b="1">
                <a:solidFill>
                  <a:srgbClr val="0B5394"/>
                </a:solidFill>
                <a:latin typeface="Arial" panose="020B0604020202020204" pitchFamily="34" charset="0"/>
                <a:cs typeface="Arial" panose="020B0604020202020204" pitchFamily="34" charset="0"/>
              </a:rPr>
              <a:t>500 individual comments </a:t>
            </a:r>
            <a:r>
              <a:rPr lang="en-US">
                <a:latin typeface="Arial" panose="020B0604020202020204" pitchFamily="34" charset="0"/>
                <a:cs typeface="Arial" panose="020B0604020202020204" pitchFamily="34" charset="0"/>
              </a:rPr>
              <a:t>from across </a:t>
            </a:r>
            <a:r>
              <a:rPr lang="en-US" b="1">
                <a:solidFill>
                  <a:srgbClr val="0B5394"/>
                </a:solidFill>
                <a:latin typeface="Arial" panose="020B0604020202020204" pitchFamily="34" charset="0"/>
                <a:cs typeface="Arial" panose="020B0604020202020204" pitchFamily="34" charset="0"/>
              </a:rPr>
              <a:t>26 </a:t>
            </a:r>
            <a:r>
              <a:rPr lang="en-US" b="1" err="1">
                <a:solidFill>
                  <a:srgbClr val="0B5394"/>
                </a:solidFill>
                <a:latin typeface="Arial" panose="020B0604020202020204" pitchFamily="34" charset="0"/>
                <a:cs typeface="Arial" panose="020B0604020202020204" pitchFamily="34" charset="0"/>
              </a:rPr>
              <a:t>organisations</a:t>
            </a:r>
            <a:r>
              <a:rPr lang="en-US">
                <a:solidFill>
                  <a:srgbClr val="0B5394"/>
                </a:solidFill>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Top feedback themes include:</a:t>
            </a:r>
            <a:endParaRPr lang="en-US" b="1">
              <a:latin typeface="Arial" panose="020B0604020202020204" pitchFamily="34" charset="0"/>
              <a:cs typeface="Arial" panose="020B0604020202020204" pitchFamily="34" charset="0"/>
            </a:endParaRPr>
          </a:p>
          <a:p>
            <a:pPr marL="186262" indent="0"/>
            <a:endParaRPr lang="en-US" b="1">
              <a:solidFill>
                <a:srgbClr val="0B5394"/>
              </a:solidFill>
              <a:latin typeface="Arial" panose="020B0604020202020204" pitchFamily="34" charset="0"/>
              <a:cs typeface="Arial" panose="020B0604020202020204" pitchFamily="34" charset="0"/>
            </a:endParaRPr>
          </a:p>
          <a:p>
            <a:pPr marL="414856" indent="-228594">
              <a:lnSpc>
                <a:spcPct val="150000"/>
              </a:lnSpc>
              <a:buFont typeface="Arial" panose="020B0604020202020204" pitchFamily="34" charset="0"/>
              <a:buChar char="•"/>
            </a:pPr>
            <a:r>
              <a:rPr lang="en-GB">
                <a:latin typeface="Arial" panose="020B0604020202020204" pitchFamily="34" charset="0"/>
                <a:cs typeface="Arial" panose="020B0604020202020204" pitchFamily="34" charset="0"/>
              </a:rPr>
              <a:t>Validation, Verification &amp; Performance Metrics</a:t>
            </a:r>
          </a:p>
          <a:p>
            <a:pPr marL="414856" indent="-228594">
              <a:lnSpc>
                <a:spcPct val="150000"/>
              </a:lnSpc>
              <a:buFont typeface="Arial" panose="020B0604020202020204" pitchFamily="34" charset="0"/>
              <a:buChar char="•"/>
            </a:pPr>
            <a:r>
              <a:rPr lang="en-GB">
                <a:latin typeface="Arial" panose="020B0604020202020204" pitchFamily="34" charset="0"/>
                <a:cs typeface="Arial" panose="020B0604020202020204" pitchFamily="34" charset="0"/>
              </a:rPr>
              <a:t>Transparency &amp; Explainability</a:t>
            </a:r>
          </a:p>
          <a:p>
            <a:pPr marL="414856" indent="-228594">
              <a:lnSpc>
                <a:spcPct val="150000"/>
              </a:lnSpc>
              <a:buFont typeface="Arial" panose="020B0604020202020204" pitchFamily="34" charset="0"/>
              <a:buChar char="•"/>
            </a:pPr>
            <a:r>
              <a:rPr lang="en-GB">
                <a:latin typeface="Arial" panose="020B0604020202020204" pitchFamily="34" charset="0"/>
                <a:cs typeface="Arial" panose="020B0604020202020204" pitchFamily="34" charset="0"/>
              </a:rPr>
              <a:t>Deployment &amp; Localisation</a:t>
            </a:r>
          </a:p>
          <a:p>
            <a:pPr marL="414856" indent="-228594">
              <a:lnSpc>
                <a:spcPct val="150000"/>
              </a:lnSpc>
              <a:buFont typeface="Arial" panose="020B0604020202020204" pitchFamily="34" charset="0"/>
              <a:buChar char="•"/>
            </a:pPr>
            <a:r>
              <a:rPr lang="en-GB">
                <a:latin typeface="Arial" panose="020B0604020202020204" pitchFamily="34" charset="0"/>
                <a:cs typeface="Arial" panose="020B0604020202020204" pitchFamily="34" charset="0"/>
              </a:rPr>
              <a:t>Risk Management &amp; Benefit-Risk</a:t>
            </a:r>
          </a:p>
          <a:p>
            <a:pPr marL="414856" indent="-228594">
              <a:lnSpc>
                <a:spcPct val="150000"/>
              </a:lnSpc>
              <a:buFont typeface="Arial" panose="020B0604020202020204" pitchFamily="34" charset="0"/>
              <a:buChar char="•"/>
            </a:pPr>
            <a:r>
              <a:rPr lang="en-GB">
                <a:latin typeface="Arial" panose="020B0604020202020204" pitchFamily="34" charset="0"/>
                <a:cs typeface="Arial" panose="020B0604020202020204" pitchFamily="34" charset="0"/>
              </a:rPr>
              <a:t>Human Oversight</a:t>
            </a:r>
          </a:p>
          <a:p>
            <a:pPr marL="414856" indent="-228594">
              <a:lnSpc>
                <a:spcPct val="150000"/>
              </a:lnSpc>
              <a:buFont typeface="Arial" panose="020B0604020202020204" pitchFamily="34" charset="0"/>
              <a:buChar char="•"/>
            </a:pPr>
            <a:r>
              <a:rPr lang="en-GB">
                <a:latin typeface="Arial" panose="020B0604020202020204" pitchFamily="34" charset="0"/>
                <a:cs typeface="Arial" panose="020B0604020202020204" pitchFamily="34" charset="0"/>
              </a:rPr>
              <a:t>Generative AI / LLMs / Foundation Models</a:t>
            </a:r>
          </a:p>
          <a:p>
            <a:pPr marL="414856" indent="-228594">
              <a:buFont typeface="Arial" panose="020B0604020202020204" pitchFamily="34" charset="0"/>
              <a:buChar char="•"/>
            </a:pPr>
            <a:endParaRPr lang="en-US" b="1">
              <a:solidFill>
                <a:srgbClr val="0B5394"/>
              </a:solidFill>
              <a:latin typeface="Arial" panose="020B0604020202020204" pitchFamily="34" charset="0"/>
              <a:cs typeface="Arial" panose="020B0604020202020204" pitchFamily="34" charset="0"/>
            </a:endParaRPr>
          </a:p>
          <a:p>
            <a:pPr marL="186262" indent="0"/>
            <a:r>
              <a:rPr lang="en-US" b="1">
                <a:solidFill>
                  <a:srgbClr val="0B5394"/>
                </a:solidFill>
                <a:latin typeface="Arial" panose="020B0604020202020204" pitchFamily="34" charset="0"/>
                <a:cs typeface="Arial" panose="020B0604020202020204" pitchFamily="34" charset="0"/>
              </a:rPr>
              <a:t>Comment resolution is currently underway</a:t>
            </a:r>
            <a:r>
              <a:rPr lang="en-US">
                <a:latin typeface="Arial" panose="020B0604020202020204" pitchFamily="34" charset="0"/>
                <a:cs typeface="Arial" panose="020B0604020202020204" pitchFamily="34" charset="0"/>
              </a:rPr>
              <a:t> between the MHRA, FDA and volunteer WG members, with final draft submission to the Management Committee anticipated for </a:t>
            </a:r>
            <a:r>
              <a:rPr lang="en-US" b="1">
                <a:solidFill>
                  <a:srgbClr val="0B5394"/>
                </a:solidFill>
                <a:latin typeface="Arial" panose="020B0604020202020204" pitchFamily="34" charset="0"/>
                <a:cs typeface="Arial" panose="020B0604020202020204" pitchFamily="34" charset="0"/>
              </a:rPr>
              <a:t>Spring 2027</a:t>
            </a:r>
            <a:r>
              <a:rPr lang="en-US">
                <a:latin typeface="Arial" panose="020B0604020202020204" pitchFamily="34" charset="0"/>
                <a:cs typeface="Arial" panose="020B0604020202020204" pitchFamily="34" charset="0"/>
              </a:rPr>
              <a:t> (31</a:t>
            </a:r>
            <a:r>
              <a:rPr lang="en-US" baseline="30000">
                <a:latin typeface="Arial" panose="020B0604020202020204" pitchFamily="34" charset="0"/>
                <a:cs typeface="Arial" panose="020B0604020202020204" pitchFamily="34" charset="0"/>
              </a:rPr>
              <a:t>st</a:t>
            </a:r>
            <a:r>
              <a:rPr lang="en-US">
                <a:latin typeface="Arial" panose="020B0604020202020204" pitchFamily="34" charset="0"/>
                <a:cs typeface="Arial" panose="020B0604020202020204" pitchFamily="34" charset="0"/>
              </a:rPr>
              <a:t> Meeting)</a:t>
            </a:r>
          </a:p>
          <a:p>
            <a:pPr marL="186262" indent="0"/>
            <a:endParaRPr lang="en-US">
              <a:latin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9288FD05-52C7-7CA4-59D7-611A8802B48B}"/>
              </a:ext>
            </a:extLst>
          </p:cNvPr>
          <p:cNvSpPr>
            <a:spLocks noGrp="1"/>
          </p:cNvSpPr>
          <p:nvPr>
            <p:ph type="title"/>
          </p:nvPr>
        </p:nvSpPr>
        <p:spPr>
          <a:xfrm>
            <a:off x="481040" y="453287"/>
            <a:ext cx="10678027" cy="571679"/>
          </a:xfrm>
        </p:spPr>
        <p:txBody>
          <a:bodyPr/>
          <a:lstStyle/>
          <a:p>
            <a:r>
              <a:rPr lang="en-GB" sz="3200"/>
              <a:t>Consultation Feedback: Themes and Progress</a:t>
            </a:r>
            <a:br>
              <a:rPr lang="en-GB" sz="2800" b="0"/>
            </a:br>
            <a:endParaRPr lang="en-US" sz="3200" b="0"/>
          </a:p>
        </p:txBody>
      </p:sp>
    </p:spTree>
    <p:extLst>
      <p:ext uri="{BB962C8B-B14F-4D97-AF65-F5344CB8AC3E}">
        <p14:creationId xmlns:p14="http://schemas.microsoft.com/office/powerpoint/2010/main" val="218418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71831-412C-DF0D-6BFC-A03D563B3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BAB3F-2CED-36C5-5E83-9BDCC1CABDE3}"/>
              </a:ext>
            </a:extLst>
          </p:cNvPr>
          <p:cNvSpPr>
            <a:spLocks noGrp="1"/>
          </p:cNvSpPr>
          <p:nvPr>
            <p:ph type="title"/>
          </p:nvPr>
        </p:nvSpPr>
        <p:spPr>
          <a:xfrm>
            <a:off x="554970" y="1269167"/>
            <a:ext cx="11115370" cy="1269244"/>
          </a:xfrm>
        </p:spPr>
        <p:txBody>
          <a:bodyPr>
            <a:noAutofit/>
          </a:bodyPr>
          <a:lstStyle/>
          <a:p>
            <a:r>
              <a:rPr lang="en-GB" sz="3200">
                <a:latin typeface="Arial"/>
                <a:cs typeface="Arial"/>
              </a:rPr>
              <a:t>Updates from the National Commission into the Regulation of AI in Healthcare</a:t>
            </a:r>
            <a:endParaRPr lang="en-US" sz="3200" b="0">
              <a:solidFill>
                <a:srgbClr val="000000"/>
              </a:solidFill>
              <a:latin typeface="Arial"/>
              <a:cs typeface="Arial"/>
            </a:endParaRPr>
          </a:p>
        </p:txBody>
      </p:sp>
      <p:sp>
        <p:nvSpPr>
          <p:cNvPr id="3" name="Text Placeholder 2">
            <a:extLst>
              <a:ext uri="{FF2B5EF4-FFF2-40B4-BE49-F238E27FC236}">
                <a16:creationId xmlns:a16="http://schemas.microsoft.com/office/drawing/2014/main" id="{48E1B6E9-D728-5A6F-3A46-BC02627C4CD6}"/>
              </a:ext>
            </a:extLst>
          </p:cNvPr>
          <p:cNvSpPr>
            <a:spLocks noGrp="1"/>
          </p:cNvSpPr>
          <p:nvPr>
            <p:ph type="body" idx="1"/>
          </p:nvPr>
        </p:nvSpPr>
        <p:spPr>
          <a:xfrm>
            <a:off x="627360" y="3772615"/>
            <a:ext cx="10754609" cy="1726604"/>
          </a:xfrm>
        </p:spPr>
        <p:txBody>
          <a:bodyPr spcFirstLastPara="1" vert="horz" wrap="square" lIns="121900" tIns="121900" rIns="121900" bIns="121900" rtlCol="0" anchor="t" anchorCtr="0">
            <a:noAutofit/>
          </a:bodyPr>
          <a:lstStyle/>
          <a:p>
            <a:pPr>
              <a:lnSpc>
                <a:spcPct val="114999"/>
              </a:lnSpc>
            </a:pPr>
            <a:r>
              <a:rPr lang="en-US" sz="2133">
                <a:latin typeface="Arial" panose="020B0604020202020204" pitchFamily="34" charset="0"/>
                <a:cs typeface="Arial" panose="020B0604020202020204" pitchFamily="34" charset="0"/>
              </a:rPr>
              <a:t>Gabriela Commatteo</a:t>
            </a:r>
            <a:r>
              <a:rPr lang="en-US" sz="2133" b="0">
                <a:latin typeface="Arial" panose="020B0604020202020204" pitchFamily="34" charset="0"/>
                <a:cs typeface="Arial" panose="020B0604020202020204" pitchFamily="34" charset="0"/>
              </a:rPr>
              <a:t>, </a:t>
            </a:r>
            <a:r>
              <a:rPr lang="en-GB" sz="2133" b="0">
                <a:latin typeface="Arial" panose="020B0604020202020204" pitchFamily="34" charset="0"/>
                <a:cs typeface="Arial" panose="020B0604020202020204" pitchFamily="34" charset="0"/>
              </a:rPr>
              <a:t>AI Regulation, Policy and Project Lead (MHRA) and Co-Chair of the IMDRF AI/ML WG</a:t>
            </a:r>
            <a:endParaRPr lang="en-US" sz="2133" b="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881E259-5DC3-BABD-9C29-47EAF6AF4E6A}"/>
              </a:ext>
            </a:extLst>
          </p:cNvPr>
          <p:cNvSpPr txBox="1"/>
          <p:nvPr/>
        </p:nvSpPr>
        <p:spPr>
          <a:xfrm>
            <a:off x="558800" y="2910841"/>
            <a:ext cx="10553700" cy="861774"/>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GB" sz="2400" b="1">
                <a:solidFill>
                  <a:srgbClr val="077FC1"/>
                </a:solidFill>
                <a:latin typeface="Arial" panose="020B0604020202020204" pitchFamily="34" charset="0"/>
                <a:cs typeface="Arial" panose="020B0604020202020204" pitchFamily="34" charset="0"/>
              </a:rPr>
              <a:t>The United Kingdom’s expert advisory body helping to shape a new regulatory framework for AI in healthcare </a:t>
            </a:r>
          </a:p>
        </p:txBody>
      </p:sp>
      <p:pic>
        <p:nvPicPr>
          <p:cNvPr id="5" name="Picture 4" descr="MHRA logo">
            <a:extLst>
              <a:ext uri="{FF2B5EF4-FFF2-40B4-BE49-F238E27FC236}">
                <a16:creationId xmlns:a16="http://schemas.microsoft.com/office/drawing/2014/main" id="{C8121221-26AD-D162-782A-D19F8868E1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6430" y="4634389"/>
            <a:ext cx="3354596" cy="1269244"/>
          </a:xfrm>
          <a:prstGeom prst="rect">
            <a:avLst/>
          </a:prstGeom>
        </p:spPr>
      </p:pic>
    </p:spTree>
    <p:extLst>
      <p:ext uri="{BB962C8B-B14F-4D97-AF65-F5344CB8AC3E}">
        <p14:creationId xmlns:p14="http://schemas.microsoft.com/office/powerpoint/2010/main" val="2397359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AD12-00D0-376E-382D-7B075BE64065}"/>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B736B780-DB73-28BA-0772-2395B9C8418D}"/>
              </a:ext>
            </a:extLst>
          </p:cNvPr>
          <p:cNvSpPr>
            <a:spLocks noGrp="1"/>
          </p:cNvSpPr>
          <p:nvPr>
            <p:ph type="title"/>
          </p:nvPr>
        </p:nvSpPr>
        <p:spPr>
          <a:xfrm>
            <a:off x="515937" y="549276"/>
            <a:ext cx="11160125" cy="863600"/>
          </a:xfrm>
        </p:spPr>
        <p:txBody>
          <a:bodyPr>
            <a:noAutofit/>
          </a:bodyPr>
          <a:lstStyle/>
          <a:p>
            <a:r>
              <a:rPr lang="en-GB" sz="3200" b="1" dirty="0"/>
              <a:t>The AI Commission was established to help the UK</a:t>
            </a:r>
            <a:br>
              <a:rPr lang="en-GB" sz="3200" b="1" dirty="0"/>
            </a:br>
            <a:r>
              <a:rPr lang="en-GB" sz="3200" b="1" dirty="0"/>
              <a:t>health system harness the benefits of AI</a:t>
            </a:r>
          </a:p>
        </p:txBody>
      </p:sp>
      <p:sp>
        <p:nvSpPr>
          <p:cNvPr id="13" name="Subtitle 2">
            <a:extLst>
              <a:ext uri="{FF2B5EF4-FFF2-40B4-BE49-F238E27FC236}">
                <a16:creationId xmlns:a16="http://schemas.microsoft.com/office/drawing/2014/main" id="{30A9A7ED-F04B-583C-DCBD-FF2FF70071A4}"/>
              </a:ext>
            </a:extLst>
          </p:cNvPr>
          <p:cNvSpPr txBox="1">
            <a:spLocks/>
          </p:cNvSpPr>
          <p:nvPr/>
        </p:nvSpPr>
        <p:spPr>
          <a:xfrm>
            <a:off x="515937" y="1755033"/>
            <a:ext cx="11160125" cy="1007595"/>
          </a:xfrm>
          <a:prstGeom prst="rect">
            <a:avLst/>
          </a:prstGeom>
        </p:spPr>
        <p:txBody>
          <a:bodyPr vert="horz" lIns="91440" tIns="45720" rIns="91440" bIns="45720" rtlCol="0">
            <a:noAutofit/>
          </a:bodyPr>
          <a:lstStyle>
            <a:defPPr>
              <a:defRPr lang="en-GB"/>
            </a:defPPr>
            <a:lvl1pPr marL="0" indent="0" algn="l" rtl="0" eaLnBrk="1" fontAlgn="base" hangingPunct="1">
              <a:spcBef>
                <a:spcPct val="20000"/>
              </a:spcBef>
              <a:spcAft>
                <a:spcPct val="0"/>
              </a:spcAft>
              <a:buFont typeface="Arial" panose="020B0604020202020204" pitchFamily="34" charset="0"/>
              <a:buNone/>
              <a:defRPr sz="2000" kern="1200" baseline="0">
                <a:solidFill>
                  <a:srgbClr val="000000"/>
                </a:solidFill>
                <a:latin typeface="+mn-lt"/>
                <a:ea typeface="+mn-ea"/>
                <a:cs typeface="+mn-cs"/>
              </a:defRPr>
            </a:lvl1pPr>
            <a:lvl2pPr marL="311150" indent="-311150" algn="l" rtl="0" eaLnBrk="1" fontAlgn="base" hangingPunct="1">
              <a:spcBef>
                <a:spcPct val="20000"/>
              </a:spcBef>
              <a:spcAft>
                <a:spcPct val="0"/>
              </a:spcAft>
              <a:buClr>
                <a:srgbClr val="006652"/>
              </a:buClr>
              <a:buFont typeface="Arial" panose="020B0604020202020204" pitchFamily="34" charset="0"/>
              <a:buChar char="•"/>
              <a:tabLst/>
              <a:defRPr sz="1800" kern="1200">
                <a:solidFill>
                  <a:srgbClr val="000000"/>
                </a:solidFill>
                <a:latin typeface="+mn-lt"/>
                <a:ea typeface="+mn-ea"/>
                <a:cs typeface="+mn-cs"/>
              </a:defRPr>
            </a:lvl2pPr>
            <a:lvl3pPr marL="311150" indent="-311150" algn="l" rtl="0" eaLnBrk="1" fontAlgn="base" hangingPunct="1">
              <a:spcBef>
                <a:spcPct val="20000"/>
              </a:spcBef>
              <a:spcAft>
                <a:spcPct val="0"/>
              </a:spcAft>
              <a:buFont typeface="Arial" panose="020B0604020202020204" pitchFamily="34" charset="0"/>
              <a:buChar char="−"/>
              <a:tabLst/>
              <a:defRPr sz="1800" kern="1200">
                <a:solidFill>
                  <a:schemeClr val="tx1"/>
                </a:solidFill>
                <a:latin typeface="+mn-lt"/>
                <a:ea typeface="+mn-ea"/>
                <a:cs typeface="+mn-cs"/>
              </a:defRPr>
            </a:lvl3pPr>
            <a:lvl4pPr marL="573750" indent="-285750" algn="l" rtl="0" eaLnBrk="1" fontAlgn="base" hangingPunct="1">
              <a:spcBef>
                <a:spcPts val="432"/>
              </a:spcBef>
              <a:spcAft>
                <a:spcPct val="0"/>
              </a:spcAft>
              <a:buClrTx/>
              <a:buFont typeface="Arial" panose="020B0604020202020204" pitchFamily="34" charset="0"/>
              <a:buChar char="•"/>
              <a:tabLst/>
              <a:defRPr sz="1600" kern="1200">
                <a:solidFill>
                  <a:srgbClr val="000000"/>
                </a:solidFill>
                <a:latin typeface="+mn-lt"/>
                <a:ea typeface="+mn-ea"/>
                <a:cs typeface="+mn-cs"/>
              </a:defRPr>
            </a:lvl4pPr>
            <a:lvl5pPr marL="801688" indent="-266700" algn="l" rtl="0" eaLnBrk="1" fontAlgn="base" hangingPunct="1">
              <a:spcBef>
                <a:spcPct val="20000"/>
              </a:spcBef>
              <a:spcAft>
                <a:spcPct val="0"/>
              </a:spcAft>
              <a:buFont typeface="Arial" panose="020B0604020202020204" pitchFamily="34" charset="0"/>
              <a:buChar char="−"/>
              <a:tabLst/>
              <a:defRPr sz="1600" kern="1200">
                <a:solidFill>
                  <a:srgbClr val="000000"/>
                </a:solidFill>
                <a:latin typeface="+mn-lt"/>
                <a:ea typeface="+mn-ea"/>
                <a:cs typeface="+mn-cs"/>
              </a:defRPr>
            </a:lvl5pPr>
            <a:lvl6pPr marL="1786422" indent="0" algn="l" defTabSz="1219170" rtl="0" eaLnBrk="1" fontAlgn="base" latinLnBrk="0" hangingPunct="1">
              <a:spcBef>
                <a:spcPct val="20000"/>
              </a:spcBef>
              <a:spcAft>
                <a:spcPct val="0"/>
              </a:spcAft>
              <a:buFont typeface="Arial" charset="0"/>
              <a:buNone/>
              <a:defRPr sz="2133" kern="1200">
                <a:solidFill>
                  <a:schemeClr val="tx1"/>
                </a:solidFill>
                <a:latin typeface="+mn-lt"/>
                <a:ea typeface="+mn-ea"/>
                <a:cs typeface="+mn-cs"/>
              </a:defRPr>
            </a:lvl6pPr>
            <a:lvl7pPr marL="2713499" indent="-317492" algn="l" defTabSz="1219170" rtl="0" eaLnBrk="1" fontAlgn="base" latinLnBrk="0" hangingPunct="1">
              <a:spcBef>
                <a:spcPct val="20000"/>
              </a:spcBef>
              <a:spcAft>
                <a:spcPct val="0"/>
              </a:spcAft>
              <a:buFont typeface="Arial" charset="0"/>
              <a:buChar char="–"/>
              <a:defRPr sz="2133" kern="1200">
                <a:solidFill>
                  <a:schemeClr val="tx1"/>
                </a:solidFill>
                <a:latin typeface="+mn-lt"/>
                <a:ea typeface="+mn-ea"/>
                <a:cs typeface="+mn-cs"/>
              </a:defRPr>
            </a:lvl7pPr>
            <a:lvl8pPr marL="3323084" indent="-317492" algn="l" defTabSz="1219170" rtl="0" eaLnBrk="1" fontAlgn="base" latinLnBrk="0" hangingPunct="1">
              <a:spcBef>
                <a:spcPct val="20000"/>
              </a:spcBef>
              <a:spcAft>
                <a:spcPct val="0"/>
              </a:spcAft>
              <a:buFont typeface="Arial" charset="0"/>
              <a:buChar char="–"/>
              <a:defRPr sz="2133" kern="1200">
                <a:solidFill>
                  <a:schemeClr val="tx1"/>
                </a:solidFill>
                <a:latin typeface="+mn-lt"/>
                <a:ea typeface="+mn-ea"/>
                <a:cs typeface="+mn-cs"/>
              </a:defRPr>
            </a:lvl8pPr>
            <a:lvl9pPr marL="3932668" indent="-317492" algn="l" defTabSz="1219170" rtl="0" eaLnBrk="1" fontAlgn="base" latinLnBrk="0" hangingPunct="1">
              <a:spcBef>
                <a:spcPct val="20000"/>
              </a:spcBef>
              <a:spcAft>
                <a:spcPct val="0"/>
              </a:spcAft>
              <a:buFont typeface="Arial" charset="0"/>
              <a:buChar char="–"/>
              <a:defRPr sz="2133" kern="1200">
                <a:solidFill>
                  <a:schemeClr val="tx1"/>
                </a:solidFill>
                <a:latin typeface="+mn-lt"/>
                <a:ea typeface="+mn-ea"/>
                <a:cs typeface="+mn-cs"/>
              </a:defRPr>
            </a:lvl9pPr>
          </a:lstStyle>
          <a:p>
            <a:pPr marL="0" marR="0" lvl="0" indent="0" algn="just" defTabSz="914400" rtl="0" eaLnBrk="1" fontAlgn="base" latinLnBrk="0" hangingPunct="1">
              <a:lnSpc>
                <a:spcPct val="90000"/>
              </a:lnSpc>
              <a:spcBef>
                <a:spcPts val="0"/>
              </a:spcBef>
              <a:spcAft>
                <a:spcPts val="1200"/>
              </a:spcAft>
              <a:buClrTx/>
              <a:buSzTx/>
              <a:buFont typeface="Arial" panose="020B0604020202020204" pitchFamily="34" charset="0"/>
              <a:buNone/>
              <a:tabLst/>
              <a:defRPr/>
            </a:pPr>
            <a:r>
              <a:rPr kumimoji="0" lang="en-GB" sz="2100" b="1" i="0" u="none" strike="noStrike" kern="1200" cap="none" spc="0" normalizeH="0" baseline="0" noProof="0" dirty="0">
                <a:ln>
                  <a:noFill/>
                </a:ln>
                <a:solidFill>
                  <a:srgbClr val="077FC1"/>
                </a:solidFill>
                <a:effectLst/>
                <a:uLnTx/>
                <a:uFillTx/>
                <a:latin typeface="Arial" panose="020B0604020202020204" pitchFamily="34" charset="0"/>
                <a:ea typeface="+mn-ea"/>
                <a:cs typeface="Arial" panose="020B0604020202020204" pitchFamily="34" charset="0"/>
              </a:rPr>
              <a:t>Launched in September 2026, the National AI Commission provides independent, expert advice to inform the UK’s approach to regulating AI in healthcare</a:t>
            </a:r>
            <a:endParaRPr kumimoji="0" lang="en-GB" sz="2100" b="0" i="0" u="none" strike="noStrike" kern="1200" cap="none" spc="0" normalizeH="0" baseline="0" noProof="0" dirty="0">
              <a:ln>
                <a:noFill/>
              </a:ln>
              <a:solidFill>
                <a:srgbClr val="077FC1"/>
              </a:solidFill>
              <a:effectLst/>
              <a:uLnTx/>
              <a:uFillTx/>
              <a:latin typeface="Arial" panose="020B0604020202020204" pitchFamily="34" charset="0"/>
              <a:ea typeface="+mn-ea"/>
              <a:cs typeface="Arial" panose="020B0604020202020204" pitchFamily="34" charset="0"/>
            </a:endParaRPr>
          </a:p>
        </p:txBody>
      </p:sp>
      <p:sp>
        <p:nvSpPr>
          <p:cNvPr id="14" name="Content Placeholder 2">
            <a:extLst>
              <a:ext uri="{FF2B5EF4-FFF2-40B4-BE49-F238E27FC236}">
                <a16:creationId xmlns:a16="http://schemas.microsoft.com/office/drawing/2014/main" id="{CC71AB79-E583-997E-C6BD-5E2CC6BD7010}"/>
              </a:ext>
            </a:extLst>
          </p:cNvPr>
          <p:cNvSpPr txBox="1">
            <a:spLocks/>
          </p:cNvSpPr>
          <p:nvPr/>
        </p:nvSpPr>
        <p:spPr>
          <a:xfrm>
            <a:off x="597585" y="4670890"/>
            <a:ext cx="11078477" cy="863601"/>
          </a:xfrm>
          <a:prstGeom prst="rect">
            <a:avLst/>
          </a:prstGeom>
          <a:noFill/>
          <a:ln>
            <a:noFill/>
          </a:ln>
        </p:spPr>
        <p:txBody>
          <a:bodyPr spcFirstLastPara="1" vert="horz" wrap="square" lIns="91425" tIns="91425" rIns="91425" bIns="91425" rtlCol="0" anchor="t" anchorCtr="0">
            <a:noAutofit/>
          </a:bodyPr>
          <a:lstStyle>
            <a:lvl1pPr marL="609585" lvl="0" indent="-423323" algn="just" defTabSz="914400" rtl="0" eaLnBrk="1" latinLnBrk="0" hangingPunct="1">
              <a:lnSpc>
                <a:spcPct val="115000"/>
              </a:lnSpc>
              <a:spcBef>
                <a:spcPts val="0"/>
              </a:spcBef>
              <a:spcAft>
                <a:spcPts val="0"/>
              </a:spcAft>
              <a:buSzPts val="1400"/>
              <a:buFont typeface="Arial" panose="020B0604020202020204" pitchFamily="34" charset="0"/>
              <a:buNone/>
              <a:defRPr sz="1533" kern="1200">
                <a:solidFill>
                  <a:schemeClr val="tx1"/>
                </a:solidFill>
                <a:latin typeface="+mj-lt"/>
                <a:ea typeface="+mn-ea"/>
                <a:cs typeface="+mn-cs"/>
              </a:defRPr>
            </a:lvl1pPr>
            <a:lvl2pPr marL="1219170" lvl="1"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2pPr>
            <a:lvl3pPr marL="1828754" lvl="2"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3pPr>
            <a:lvl4pPr marL="2438339" lvl="3"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4pPr>
            <a:lvl5pPr marL="3047924" lvl="4"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5pPr>
            <a:lvl6pPr marL="3657509" lvl="5"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6pPr>
            <a:lvl7pPr marL="4267093" lvl="6"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7pPr>
            <a:lvl8pPr marL="4876678" lvl="7"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8pPr>
            <a:lvl9pPr marL="5486263" lvl="8" indent="-406390" algn="l" defTabSz="914400" rtl="0" eaLnBrk="1" latinLnBrk="0" hangingPunct="1">
              <a:lnSpc>
                <a:spcPct val="115000"/>
              </a:lnSpc>
              <a:spcBef>
                <a:spcPts val="0"/>
              </a:spcBef>
              <a:spcAft>
                <a:spcPts val="0"/>
              </a:spcAft>
              <a:buSzPts val="1200"/>
              <a:buFont typeface="Arial" panose="020B0604020202020204" pitchFamily="34" charset="0"/>
              <a:buChar char="■"/>
              <a:defRPr sz="1600" kern="1200">
                <a:solidFill>
                  <a:schemeClr val="tx1"/>
                </a:solidFill>
                <a:latin typeface="+mn-lt"/>
                <a:ea typeface="+mn-ea"/>
                <a:cs typeface="+mn-cs"/>
              </a:defRPr>
            </a:lvl9pPr>
          </a:lstStyle>
          <a:p>
            <a:pPr marL="0" indent="0"/>
            <a:r>
              <a:rPr lang="en-GB" sz="1800" dirty="0">
                <a:latin typeface="Arial" panose="020B0604020202020204" pitchFamily="34" charset="0"/>
                <a:cs typeface="Arial" panose="020B0604020202020204" pitchFamily="34" charset="0"/>
              </a:rPr>
              <a:t>The Commission aims to ensure that patients and the public benefit from safe and effective AI technologies, support the Government’s ambition to make the NHS the world’s most AI-enabled healthcare system, and foster a globally competitive regulatory environment.</a:t>
            </a:r>
          </a:p>
        </p:txBody>
      </p:sp>
      <p:grpSp>
        <p:nvGrpSpPr>
          <p:cNvPr id="15" name="Group 14">
            <a:extLst>
              <a:ext uri="{FF2B5EF4-FFF2-40B4-BE49-F238E27FC236}">
                <a16:creationId xmlns:a16="http://schemas.microsoft.com/office/drawing/2014/main" id="{1EAA1ED6-D789-3D53-7964-E241B0A6231D}"/>
              </a:ext>
            </a:extLst>
          </p:cNvPr>
          <p:cNvGrpSpPr/>
          <p:nvPr/>
        </p:nvGrpSpPr>
        <p:grpSpPr>
          <a:xfrm>
            <a:off x="2841730" y="2610558"/>
            <a:ext cx="6508537" cy="1945702"/>
            <a:chOff x="-664012" y="1291367"/>
            <a:chExt cx="22135337" cy="6378555"/>
          </a:xfrm>
        </p:grpSpPr>
        <p:sp>
          <p:nvSpPr>
            <p:cNvPr id="16" name="Freeform 7">
              <a:extLst>
                <a:ext uri="{FF2B5EF4-FFF2-40B4-BE49-F238E27FC236}">
                  <a16:creationId xmlns:a16="http://schemas.microsoft.com/office/drawing/2014/main" id="{2511F552-ED59-1693-FF31-480FE7BCBE7F}"/>
                </a:ext>
              </a:extLst>
            </p:cNvPr>
            <p:cNvSpPr/>
            <p:nvPr/>
          </p:nvSpPr>
          <p:spPr>
            <a:xfrm>
              <a:off x="-664012" y="1291367"/>
              <a:ext cx="22135337" cy="6378555"/>
            </a:xfrm>
            <a:custGeom>
              <a:avLst/>
              <a:gdLst/>
              <a:ahLst/>
              <a:cxnLst/>
              <a:rect l="l" t="t" r="r" b="b"/>
              <a:pathLst>
                <a:path w="22135337" h="7220262">
                  <a:moveTo>
                    <a:pt x="0" y="0"/>
                  </a:moveTo>
                  <a:lnTo>
                    <a:pt x="22135337" y="0"/>
                  </a:lnTo>
                  <a:lnTo>
                    <a:pt x="22135337" y="7220262"/>
                  </a:lnTo>
                  <a:lnTo>
                    <a:pt x="0" y="7220262"/>
                  </a:lnTo>
                  <a:lnTo>
                    <a:pt x="0" y="0"/>
                  </a:lnTo>
                  <a:close/>
                </a:path>
              </a:pathLst>
            </a:custGeom>
            <a:blipFill>
              <a:blip r:embed="rId3"/>
              <a:stretch>
                <a:fillRect t="-68063" b="-63288"/>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dirty="0"/>
            </a:p>
          </p:txBody>
        </p:sp>
      </p:grpSp>
      <p:pic>
        <p:nvPicPr>
          <p:cNvPr id="18" name="Picture 17" descr="A qr code on a white background&#10;&#10;AI-generated content may be incorrect.">
            <a:extLst>
              <a:ext uri="{FF2B5EF4-FFF2-40B4-BE49-F238E27FC236}">
                <a16:creationId xmlns:a16="http://schemas.microsoft.com/office/drawing/2014/main" id="{25CE3421-947C-6714-BEBB-2374675B1521}"/>
              </a:ext>
            </a:extLst>
          </p:cNvPr>
          <p:cNvPicPr>
            <a:picLocks noChangeAspect="1"/>
          </p:cNvPicPr>
          <p:nvPr/>
        </p:nvPicPr>
        <p:blipFill>
          <a:blip r:embed="rId4"/>
          <a:stretch>
            <a:fillRect/>
          </a:stretch>
        </p:blipFill>
        <p:spPr>
          <a:xfrm>
            <a:off x="11547707" y="549276"/>
            <a:ext cx="590083" cy="590083"/>
          </a:xfrm>
          <a:prstGeom prst="rect">
            <a:avLst/>
          </a:prstGeom>
          <a:ln w="34925">
            <a:noFill/>
          </a:ln>
        </p:spPr>
      </p:pic>
    </p:spTree>
    <p:extLst>
      <p:ext uri="{BB962C8B-B14F-4D97-AF65-F5344CB8AC3E}">
        <p14:creationId xmlns:p14="http://schemas.microsoft.com/office/powerpoint/2010/main" val="1939258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59CE58D-D186-8C1F-67C5-32303DCFCEBB}"/>
              </a:ext>
            </a:extLst>
          </p:cNvPr>
          <p:cNvSpPr>
            <a:spLocks noGrp="1"/>
          </p:cNvSpPr>
          <p:nvPr>
            <p:ph type="title"/>
          </p:nvPr>
        </p:nvSpPr>
        <p:spPr>
          <a:xfrm>
            <a:off x="355146" y="271618"/>
            <a:ext cx="11830154" cy="1031379"/>
          </a:xfrm>
        </p:spPr>
        <p:txBody>
          <a:bodyPr>
            <a:noAutofit/>
          </a:bodyPr>
          <a:lstStyle/>
          <a:p>
            <a:r>
              <a:rPr lang="en-GB" sz="3200">
                <a:latin typeface="Arial"/>
                <a:cs typeface="Arial"/>
              </a:rPr>
              <a:t>The Commission brought together experts from government, the NHS, industry, and the four UK nations to examine priority topics for </a:t>
            </a:r>
            <a:r>
              <a:rPr lang="en-GB" sz="3200" b="1">
                <a:latin typeface="Arial"/>
                <a:cs typeface="Arial"/>
              </a:rPr>
              <a:t>AI </a:t>
            </a:r>
            <a:r>
              <a:rPr lang="en-GB" sz="3200">
                <a:latin typeface="Arial"/>
                <a:cs typeface="Arial"/>
              </a:rPr>
              <a:t>in healthcare:</a:t>
            </a:r>
          </a:p>
          <a:p>
            <a:endParaRPr lang="en-GB" sz="3600"/>
          </a:p>
        </p:txBody>
      </p:sp>
      <p:sp>
        <p:nvSpPr>
          <p:cNvPr id="5" name="Oval 4">
            <a:extLst>
              <a:ext uri="{FF2B5EF4-FFF2-40B4-BE49-F238E27FC236}">
                <a16:creationId xmlns:a16="http://schemas.microsoft.com/office/drawing/2014/main" id="{0AC553B7-0C2A-C9C6-9C48-2E833AFDFA58}"/>
              </a:ext>
            </a:extLst>
          </p:cNvPr>
          <p:cNvSpPr/>
          <p:nvPr/>
        </p:nvSpPr>
        <p:spPr>
          <a:xfrm>
            <a:off x="565503" y="2603438"/>
            <a:ext cx="707744" cy="68675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9729955D-06B9-7AD2-D801-121992469E6C}"/>
              </a:ext>
            </a:extLst>
          </p:cNvPr>
          <p:cNvSpPr/>
          <p:nvPr/>
        </p:nvSpPr>
        <p:spPr>
          <a:xfrm>
            <a:off x="6122527" y="4583542"/>
            <a:ext cx="707744" cy="68675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2F75608D-2B9D-7A38-6667-6C4C92474BF1}"/>
              </a:ext>
            </a:extLst>
          </p:cNvPr>
          <p:cNvSpPr/>
          <p:nvPr/>
        </p:nvSpPr>
        <p:spPr>
          <a:xfrm>
            <a:off x="6122526" y="2605296"/>
            <a:ext cx="707744" cy="68675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2C708CF6-9060-0D8E-5C89-194C055A81AB}"/>
              </a:ext>
            </a:extLst>
          </p:cNvPr>
          <p:cNvSpPr/>
          <p:nvPr/>
        </p:nvSpPr>
        <p:spPr>
          <a:xfrm>
            <a:off x="565503" y="3601024"/>
            <a:ext cx="707744" cy="68675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A6E72732-1BA1-4BF1-F243-95FB0CB89F3D}"/>
              </a:ext>
            </a:extLst>
          </p:cNvPr>
          <p:cNvSpPr/>
          <p:nvPr/>
        </p:nvSpPr>
        <p:spPr>
          <a:xfrm>
            <a:off x="565503" y="4596551"/>
            <a:ext cx="707744" cy="68675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5B2A80B2-F959-A41E-7158-78FDCB9B8072}"/>
              </a:ext>
            </a:extLst>
          </p:cNvPr>
          <p:cNvSpPr/>
          <p:nvPr/>
        </p:nvSpPr>
        <p:spPr>
          <a:xfrm>
            <a:off x="6122526" y="3604742"/>
            <a:ext cx="707744" cy="686759"/>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CED94B0-5C94-2CF9-3288-32C55CA21AEF}"/>
              </a:ext>
            </a:extLst>
          </p:cNvPr>
          <p:cNvSpPr txBox="1"/>
          <p:nvPr/>
        </p:nvSpPr>
        <p:spPr>
          <a:xfrm>
            <a:off x="649139" y="2677601"/>
            <a:ext cx="5296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Nov '25</a:t>
            </a:r>
          </a:p>
        </p:txBody>
      </p:sp>
      <p:sp>
        <p:nvSpPr>
          <p:cNvPr id="12" name="TextBox 11">
            <a:extLst>
              <a:ext uri="{FF2B5EF4-FFF2-40B4-BE49-F238E27FC236}">
                <a16:creationId xmlns:a16="http://schemas.microsoft.com/office/drawing/2014/main" id="{3F37ECA0-0BDD-4D34-6EBA-903DC11293E2}"/>
              </a:ext>
            </a:extLst>
          </p:cNvPr>
          <p:cNvSpPr txBox="1"/>
          <p:nvPr/>
        </p:nvSpPr>
        <p:spPr>
          <a:xfrm>
            <a:off x="649139" y="3680764"/>
            <a:ext cx="5296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Dec '25</a:t>
            </a:r>
          </a:p>
        </p:txBody>
      </p:sp>
      <p:sp>
        <p:nvSpPr>
          <p:cNvPr id="13" name="TextBox 12">
            <a:extLst>
              <a:ext uri="{FF2B5EF4-FFF2-40B4-BE49-F238E27FC236}">
                <a16:creationId xmlns:a16="http://schemas.microsoft.com/office/drawing/2014/main" id="{634039A2-1E28-28DA-EF4A-5BF0818BE1C6}"/>
              </a:ext>
            </a:extLst>
          </p:cNvPr>
          <p:cNvSpPr txBox="1"/>
          <p:nvPr/>
        </p:nvSpPr>
        <p:spPr>
          <a:xfrm>
            <a:off x="649138" y="4670713"/>
            <a:ext cx="5296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Jan '26</a:t>
            </a:r>
          </a:p>
        </p:txBody>
      </p:sp>
      <p:sp>
        <p:nvSpPr>
          <p:cNvPr id="14" name="TextBox 13">
            <a:extLst>
              <a:ext uri="{FF2B5EF4-FFF2-40B4-BE49-F238E27FC236}">
                <a16:creationId xmlns:a16="http://schemas.microsoft.com/office/drawing/2014/main" id="{D635248E-CFEC-28F0-B060-6EA3D7B5796D}"/>
              </a:ext>
            </a:extLst>
          </p:cNvPr>
          <p:cNvSpPr txBox="1"/>
          <p:nvPr/>
        </p:nvSpPr>
        <p:spPr>
          <a:xfrm>
            <a:off x="6206161" y="2689186"/>
            <a:ext cx="5296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Feb '26</a:t>
            </a:r>
          </a:p>
        </p:txBody>
      </p:sp>
      <p:sp>
        <p:nvSpPr>
          <p:cNvPr id="15" name="TextBox 14">
            <a:extLst>
              <a:ext uri="{FF2B5EF4-FFF2-40B4-BE49-F238E27FC236}">
                <a16:creationId xmlns:a16="http://schemas.microsoft.com/office/drawing/2014/main" id="{F444E251-2ECC-8FD9-802B-60D80AA5A757}"/>
              </a:ext>
            </a:extLst>
          </p:cNvPr>
          <p:cNvSpPr txBox="1"/>
          <p:nvPr/>
        </p:nvSpPr>
        <p:spPr>
          <a:xfrm>
            <a:off x="6206162" y="3680763"/>
            <a:ext cx="5296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Mar '26</a:t>
            </a:r>
          </a:p>
        </p:txBody>
      </p:sp>
      <p:sp>
        <p:nvSpPr>
          <p:cNvPr id="16" name="TextBox 15">
            <a:extLst>
              <a:ext uri="{FF2B5EF4-FFF2-40B4-BE49-F238E27FC236}">
                <a16:creationId xmlns:a16="http://schemas.microsoft.com/office/drawing/2014/main" id="{6BD7DB44-2A5B-B10D-38E0-9C4F9D71B6FE}"/>
              </a:ext>
            </a:extLst>
          </p:cNvPr>
          <p:cNvSpPr txBox="1"/>
          <p:nvPr/>
        </p:nvSpPr>
        <p:spPr>
          <a:xfrm>
            <a:off x="6206161" y="4670712"/>
            <a:ext cx="52968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Apr '26</a:t>
            </a:r>
          </a:p>
        </p:txBody>
      </p:sp>
      <p:sp>
        <p:nvSpPr>
          <p:cNvPr id="17" name="TextBox 16">
            <a:extLst>
              <a:ext uri="{FF2B5EF4-FFF2-40B4-BE49-F238E27FC236}">
                <a16:creationId xmlns:a16="http://schemas.microsoft.com/office/drawing/2014/main" id="{C34FEC66-0262-C29A-41C6-6C59311A11E6}"/>
              </a:ext>
            </a:extLst>
          </p:cNvPr>
          <p:cNvSpPr txBox="1"/>
          <p:nvPr/>
        </p:nvSpPr>
        <p:spPr>
          <a:xfrm>
            <a:off x="1392255" y="2605823"/>
            <a:ext cx="406809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Sources of Assurance</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a:t>
            </a:r>
            <a:r>
              <a:rPr kumimoji="0" lang="en-GB"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Defining how confidence in AI safety and effectiveness can be evidenced</a:t>
            </a:r>
            <a:endPar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924EC665-6FF0-1C67-ABD8-8EB857911128}"/>
              </a:ext>
            </a:extLst>
          </p:cNvPr>
          <p:cNvSpPr txBox="1"/>
          <p:nvPr/>
        </p:nvSpPr>
        <p:spPr>
          <a:xfrm>
            <a:off x="1392255" y="3570757"/>
            <a:ext cx="4068096" cy="73866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Post-Market Oversight</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a:t>
            </a:r>
            <a:r>
              <a:rPr kumimoji="0" lang="en-GB"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Exploring continuous, real-time approaches to post-market monitoring of adaptive AI systems</a:t>
            </a:r>
            <a:endParaRPr kumimoji="0" lang="en-US" sz="18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5AD8203C-177A-1BA4-FD35-F5935C83C4E9}"/>
              </a:ext>
            </a:extLst>
          </p:cNvPr>
          <p:cNvSpPr txBox="1"/>
          <p:nvPr/>
        </p:nvSpPr>
        <p:spPr>
          <a:xfrm>
            <a:off x="1392255" y="4558885"/>
            <a:ext cx="4068096" cy="73866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Device and Pre-Market Approvals</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a:t>
            </a:r>
            <a:r>
              <a:rPr kumimoji="0" lang="en-GB"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Rethinking point-in-time approvals to support ongoing </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changes in AI system capabilities</a:t>
            </a:r>
          </a:p>
        </p:txBody>
      </p:sp>
      <p:sp>
        <p:nvSpPr>
          <p:cNvPr id="20" name="TextBox 19">
            <a:extLst>
              <a:ext uri="{FF2B5EF4-FFF2-40B4-BE49-F238E27FC236}">
                <a16:creationId xmlns:a16="http://schemas.microsoft.com/office/drawing/2014/main" id="{8A873F8F-57EA-B1E9-C311-BD8160E4C1AD}"/>
              </a:ext>
            </a:extLst>
          </p:cNvPr>
          <p:cNvSpPr txBox="1"/>
          <p:nvPr/>
        </p:nvSpPr>
        <p:spPr>
          <a:xfrm>
            <a:off x="7070084" y="2706966"/>
            <a:ext cx="4605977" cy="52322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Producer and Developers' Role</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a:t>
            </a:r>
            <a:r>
              <a:rPr kumimoji="0" lang="en-GB"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Considering greater flexibility for trusted AI developers</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5605E52-5E5E-06C8-3B91-84F228097E06}"/>
              </a:ext>
            </a:extLst>
          </p:cNvPr>
          <p:cNvSpPr txBox="1"/>
          <p:nvPr/>
        </p:nvSpPr>
        <p:spPr>
          <a:xfrm>
            <a:off x="7070083" y="3685948"/>
            <a:ext cx="4605978" cy="52322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Providers' Role</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a:t>
            </a:r>
            <a:r>
              <a:rPr kumimoji="0" lang="en-GB"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Supporting AI-ready organisations to accelerate safe adoption of novel systems</a:t>
            </a:r>
            <a:endPar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0D74E0DF-502F-E9AF-C681-547E46FBD80D}"/>
              </a:ext>
            </a:extLst>
          </p:cNvPr>
          <p:cNvSpPr txBox="1"/>
          <p:nvPr/>
        </p:nvSpPr>
        <p:spPr>
          <a:xfrm>
            <a:off x="7070083" y="4527692"/>
            <a:ext cx="46059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Professionals' role</a:t>
            </a:r>
            <a:r>
              <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 </a:t>
            </a:r>
            <a:r>
              <a:rPr kumimoji="0" lang="en-GB"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rPr>
              <a:t>Clarifying accountability and oversight in AI-enabled care</a:t>
            </a:r>
            <a:endParaRPr kumimoji="0" lang="en-US" sz="14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3306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C6B6C07-E7A8-C53F-7AFD-D6D3995CA2BB}"/>
              </a:ext>
            </a:extLst>
          </p:cNvPr>
          <p:cNvSpPr txBox="1">
            <a:spLocks/>
          </p:cNvSpPr>
          <p:nvPr/>
        </p:nvSpPr>
        <p:spPr>
          <a:xfrm>
            <a:off x="222320" y="409460"/>
            <a:ext cx="11348877" cy="1471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defRPr/>
            </a:pPr>
            <a:r>
              <a:rPr lang="en-GB" sz="3200" b="1">
                <a:solidFill>
                  <a:srgbClr val="0B5394"/>
                </a:solidFill>
                <a:latin typeface="Arial"/>
                <a:cs typeface="Arial"/>
              </a:rPr>
              <a:t>The Commission conducted a comprehensive research and engagement programme that informed their work with diverse expertise and experiences:</a:t>
            </a:r>
            <a:endParaRPr lang="en-GB" sz="3200" b="1">
              <a:solidFill>
                <a:srgbClr val="0B5394"/>
              </a:solidFill>
            </a:endParaRPr>
          </a:p>
        </p:txBody>
      </p:sp>
      <p:sp>
        <p:nvSpPr>
          <p:cNvPr id="22" name="TextBox 15">
            <a:extLst>
              <a:ext uri="{FF2B5EF4-FFF2-40B4-BE49-F238E27FC236}">
                <a16:creationId xmlns:a16="http://schemas.microsoft.com/office/drawing/2014/main" id="{7DB2C9B7-57CD-2DEF-A2A6-A6FA792944BC}"/>
              </a:ext>
            </a:extLst>
          </p:cNvPr>
          <p:cNvSpPr txBox="1"/>
          <p:nvPr/>
        </p:nvSpPr>
        <p:spPr>
          <a:xfrm>
            <a:off x="1378262" y="4375183"/>
            <a:ext cx="4278799" cy="10007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2047"/>
              </a:lnSpc>
            </a:pPr>
            <a:r>
              <a:rPr lang="en-US" sz="1333" b="1">
                <a:solidFill>
                  <a:srgbClr val="077FC1"/>
                </a:solidFill>
                <a:latin typeface="Arial Bold"/>
                <a:ea typeface="Arial Bold"/>
                <a:cs typeface="Arial Bold"/>
                <a:sym typeface="Arial Bold"/>
              </a:rPr>
              <a:t>Targeted public Engagement</a:t>
            </a:r>
          </a:p>
          <a:p>
            <a:pPr defTabSz="609630">
              <a:lnSpc>
                <a:spcPts val="2047"/>
              </a:lnSpc>
            </a:pPr>
            <a:r>
              <a:rPr lang="en-US" sz="1200">
                <a:solidFill>
                  <a:srgbClr val="002147">
                    <a:lumMod val="90000"/>
                    <a:lumOff val="10000"/>
                  </a:srgbClr>
                </a:solidFill>
                <a:latin typeface="Arial"/>
                <a:ea typeface="Arial"/>
                <a:cs typeface="Arial"/>
                <a:sym typeface="Arial"/>
              </a:rPr>
              <a:t>Health Foundation public deliberation sessions with </a:t>
            </a:r>
            <a:r>
              <a:rPr lang="en-US" sz="1200" b="1">
                <a:solidFill>
                  <a:srgbClr val="002147">
                    <a:lumMod val="90000"/>
                    <a:lumOff val="10000"/>
                  </a:srgbClr>
                </a:solidFill>
                <a:latin typeface="Arial Bold"/>
                <a:ea typeface="Arial Bold"/>
                <a:cs typeface="Arial Bold"/>
                <a:sym typeface="Arial Bold"/>
              </a:rPr>
              <a:t>75 participants </a:t>
            </a:r>
            <a:r>
              <a:rPr lang="en-US" sz="1200">
                <a:solidFill>
                  <a:srgbClr val="002147">
                    <a:lumMod val="90000"/>
                    <a:lumOff val="10000"/>
                  </a:srgbClr>
                </a:solidFill>
                <a:latin typeface="Arial"/>
                <a:ea typeface="Arial"/>
                <a:cs typeface="Arial"/>
                <a:sym typeface="Arial"/>
              </a:rPr>
              <a:t>and National Voices in depth workshops with over </a:t>
            </a:r>
            <a:r>
              <a:rPr lang="en-US" sz="1200" b="1">
                <a:solidFill>
                  <a:srgbClr val="002147">
                    <a:lumMod val="90000"/>
                    <a:lumOff val="10000"/>
                  </a:srgbClr>
                </a:solidFill>
                <a:latin typeface="Arial Bold"/>
                <a:ea typeface="Arial Bold"/>
                <a:cs typeface="Arial Bold"/>
                <a:sym typeface="Arial Bold"/>
              </a:rPr>
              <a:t>78 participants</a:t>
            </a:r>
            <a:r>
              <a:rPr lang="en-US" sz="1200">
                <a:solidFill>
                  <a:srgbClr val="002147">
                    <a:lumMod val="90000"/>
                    <a:lumOff val="10000"/>
                  </a:srgbClr>
                </a:solidFill>
                <a:latin typeface="Arial"/>
                <a:ea typeface="Arial"/>
                <a:cs typeface="Arial"/>
                <a:sym typeface="Arial"/>
              </a:rPr>
              <a:t> across underrepresented groups</a:t>
            </a:r>
          </a:p>
        </p:txBody>
      </p:sp>
      <p:sp>
        <p:nvSpPr>
          <p:cNvPr id="23" name="TextBox 18">
            <a:extLst>
              <a:ext uri="{FF2B5EF4-FFF2-40B4-BE49-F238E27FC236}">
                <a16:creationId xmlns:a16="http://schemas.microsoft.com/office/drawing/2014/main" id="{DE6AF2E0-323D-893E-19AA-C87A6989BECB}"/>
              </a:ext>
            </a:extLst>
          </p:cNvPr>
          <p:cNvSpPr txBox="1"/>
          <p:nvPr/>
        </p:nvSpPr>
        <p:spPr>
          <a:xfrm>
            <a:off x="1411906" y="3238327"/>
            <a:ext cx="4278798" cy="9968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2047"/>
              </a:lnSpc>
            </a:pPr>
            <a:r>
              <a:rPr lang="en-US" sz="1333" b="1">
                <a:solidFill>
                  <a:srgbClr val="077FC1"/>
                </a:solidFill>
                <a:latin typeface="Arial Bold"/>
                <a:ea typeface="Arial Bold"/>
                <a:cs typeface="Arial Bold"/>
                <a:sym typeface="Arial Bold"/>
              </a:rPr>
              <a:t>Stakeholder Engagement</a:t>
            </a:r>
          </a:p>
          <a:p>
            <a:pPr defTabSz="609630">
              <a:lnSpc>
                <a:spcPts val="2047"/>
              </a:lnSpc>
            </a:pPr>
            <a:r>
              <a:rPr lang="en-US" sz="1200">
                <a:solidFill>
                  <a:srgbClr val="002147">
                    <a:lumMod val="90000"/>
                    <a:lumOff val="10000"/>
                  </a:srgbClr>
                </a:solidFill>
                <a:latin typeface="Arial"/>
                <a:ea typeface="Arial"/>
                <a:cs typeface="Arial"/>
                <a:sym typeface="Arial"/>
              </a:rPr>
              <a:t>Professional roundtables involving </a:t>
            </a:r>
            <a:r>
              <a:rPr lang="en-US" sz="1200" b="1">
                <a:solidFill>
                  <a:srgbClr val="002147">
                    <a:lumMod val="90000"/>
                    <a:lumOff val="10000"/>
                  </a:srgbClr>
                </a:solidFill>
                <a:latin typeface="Arial Bold"/>
                <a:ea typeface="Arial Bold"/>
                <a:cs typeface="Arial Bold"/>
                <a:sym typeface="Arial Bold"/>
              </a:rPr>
              <a:t>117</a:t>
            </a:r>
            <a:r>
              <a:rPr lang="en-US" sz="1200">
                <a:solidFill>
                  <a:srgbClr val="002147">
                    <a:lumMod val="90000"/>
                    <a:lumOff val="10000"/>
                  </a:srgbClr>
                </a:solidFill>
                <a:latin typeface="Arial"/>
                <a:ea typeface="Arial"/>
                <a:cs typeface="Arial"/>
                <a:sym typeface="Arial"/>
              </a:rPr>
              <a:t> stakeholders from </a:t>
            </a:r>
            <a:r>
              <a:rPr lang="en-US" sz="1200" b="1">
                <a:solidFill>
                  <a:srgbClr val="002147">
                    <a:lumMod val="90000"/>
                    <a:lumOff val="10000"/>
                  </a:srgbClr>
                </a:solidFill>
                <a:latin typeface="Arial Bold"/>
                <a:ea typeface="Arial Bold"/>
                <a:cs typeface="Arial Bold"/>
                <a:sym typeface="Arial Bold"/>
              </a:rPr>
              <a:t>31 organisations,</a:t>
            </a:r>
            <a:r>
              <a:rPr lang="en-US" sz="1200">
                <a:solidFill>
                  <a:srgbClr val="002147">
                    <a:lumMod val="90000"/>
                    <a:lumOff val="10000"/>
                  </a:srgbClr>
                </a:solidFill>
                <a:latin typeface="Arial"/>
                <a:ea typeface="Arial"/>
                <a:cs typeface="Arial"/>
                <a:sym typeface="Arial"/>
              </a:rPr>
              <a:t> including TechUK industry roundtables and engagement with Ada Lovelace Institute</a:t>
            </a:r>
          </a:p>
        </p:txBody>
      </p:sp>
      <p:sp>
        <p:nvSpPr>
          <p:cNvPr id="24" name="TextBox 21">
            <a:extLst>
              <a:ext uri="{FF2B5EF4-FFF2-40B4-BE49-F238E27FC236}">
                <a16:creationId xmlns:a16="http://schemas.microsoft.com/office/drawing/2014/main" id="{AC2C9FBB-A306-F753-04B3-FE52C384315C}"/>
              </a:ext>
            </a:extLst>
          </p:cNvPr>
          <p:cNvSpPr txBox="1"/>
          <p:nvPr/>
        </p:nvSpPr>
        <p:spPr>
          <a:xfrm>
            <a:off x="7343479" y="3182148"/>
            <a:ext cx="4332582" cy="100072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2047"/>
              </a:lnSpc>
            </a:pPr>
            <a:r>
              <a:rPr lang="en-US" sz="1333" b="1">
                <a:solidFill>
                  <a:srgbClr val="077FC1"/>
                </a:solidFill>
                <a:latin typeface="Arial Bold"/>
                <a:ea typeface="Arial Bold"/>
                <a:cs typeface="Arial Bold"/>
                <a:sym typeface="Arial Bold"/>
              </a:rPr>
              <a:t>Direct Public Engagement</a:t>
            </a:r>
          </a:p>
          <a:p>
            <a:pPr defTabSz="609630">
              <a:lnSpc>
                <a:spcPts val="2047"/>
              </a:lnSpc>
            </a:pPr>
            <a:r>
              <a:rPr lang="en-US" sz="1200">
                <a:solidFill>
                  <a:srgbClr val="002147">
                    <a:lumMod val="90000"/>
                    <a:lumOff val="10000"/>
                  </a:srgbClr>
                </a:solidFill>
                <a:latin typeface="Arial"/>
                <a:ea typeface="Arial"/>
                <a:cs typeface="Arial"/>
                <a:sym typeface="Arial"/>
              </a:rPr>
              <a:t>Regular consultation with the </a:t>
            </a:r>
            <a:r>
              <a:rPr lang="en-US" sz="1200" b="1">
                <a:solidFill>
                  <a:srgbClr val="002147">
                    <a:lumMod val="90000"/>
                    <a:lumOff val="10000"/>
                  </a:srgbClr>
                </a:solidFill>
                <a:latin typeface="Arial Bold"/>
                <a:ea typeface="Arial Bold"/>
                <a:cs typeface="Arial Bold"/>
                <a:sym typeface="Arial Bold"/>
              </a:rPr>
              <a:t>MHRA Patient and Public Committee</a:t>
            </a:r>
            <a:r>
              <a:rPr lang="en-US" sz="1200">
                <a:solidFill>
                  <a:srgbClr val="002147">
                    <a:lumMod val="90000"/>
                    <a:lumOff val="10000"/>
                  </a:srgbClr>
                </a:solidFill>
                <a:latin typeface="Arial"/>
                <a:ea typeface="Arial"/>
                <a:cs typeface="Arial"/>
                <a:sym typeface="Arial"/>
              </a:rPr>
              <a:t> and Ask Me Anything public webinar with </a:t>
            </a:r>
            <a:r>
              <a:rPr lang="en-US" sz="1200" b="1">
                <a:solidFill>
                  <a:srgbClr val="002147">
                    <a:lumMod val="90000"/>
                    <a:lumOff val="10000"/>
                  </a:srgbClr>
                </a:solidFill>
                <a:latin typeface="Arial Bold"/>
                <a:ea typeface="Arial Bold"/>
                <a:cs typeface="Arial Bold"/>
                <a:sym typeface="Arial Bold"/>
              </a:rPr>
              <a:t>928 registrations</a:t>
            </a:r>
            <a:r>
              <a:rPr lang="en-US" sz="1200">
                <a:solidFill>
                  <a:srgbClr val="002147">
                    <a:lumMod val="90000"/>
                    <a:lumOff val="10000"/>
                  </a:srgbClr>
                </a:solidFill>
                <a:latin typeface="Arial"/>
                <a:ea typeface="Arial"/>
                <a:cs typeface="Arial"/>
                <a:sym typeface="Arial"/>
              </a:rPr>
              <a:t> and </a:t>
            </a:r>
            <a:r>
              <a:rPr lang="en-US" sz="1200" b="1">
                <a:solidFill>
                  <a:srgbClr val="002147">
                    <a:lumMod val="90000"/>
                    <a:lumOff val="10000"/>
                  </a:srgbClr>
                </a:solidFill>
                <a:latin typeface="Arial Bold"/>
                <a:ea typeface="Arial Bold"/>
                <a:cs typeface="Arial Bold"/>
                <a:sym typeface="Arial Bold"/>
              </a:rPr>
              <a:t>180 questions</a:t>
            </a:r>
            <a:r>
              <a:rPr lang="en-US" sz="1200">
                <a:solidFill>
                  <a:srgbClr val="002147">
                    <a:lumMod val="90000"/>
                    <a:lumOff val="10000"/>
                  </a:srgbClr>
                </a:solidFill>
                <a:latin typeface="Arial"/>
                <a:ea typeface="Arial"/>
                <a:cs typeface="Arial"/>
                <a:sym typeface="Arial"/>
              </a:rPr>
              <a:t> received</a:t>
            </a:r>
          </a:p>
        </p:txBody>
      </p:sp>
      <p:sp>
        <p:nvSpPr>
          <p:cNvPr id="25" name="TextBox 28">
            <a:extLst>
              <a:ext uri="{FF2B5EF4-FFF2-40B4-BE49-F238E27FC236}">
                <a16:creationId xmlns:a16="http://schemas.microsoft.com/office/drawing/2014/main" id="{BF7EC1BE-93AC-B3DD-78BF-F032306B513C}"/>
              </a:ext>
            </a:extLst>
          </p:cNvPr>
          <p:cNvSpPr txBox="1"/>
          <p:nvPr/>
        </p:nvSpPr>
        <p:spPr>
          <a:xfrm>
            <a:off x="7286177" y="2287831"/>
            <a:ext cx="4278799" cy="74424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2047"/>
              </a:lnSpc>
            </a:pPr>
            <a:r>
              <a:rPr lang="en-US" sz="1333" b="1">
                <a:solidFill>
                  <a:srgbClr val="077FC1"/>
                </a:solidFill>
                <a:latin typeface="Arial Bold"/>
                <a:ea typeface="Arial Bold"/>
                <a:cs typeface="Arial Bold"/>
                <a:sym typeface="Arial Bold"/>
              </a:rPr>
              <a:t>Survey data and public polling</a:t>
            </a:r>
          </a:p>
          <a:p>
            <a:pPr defTabSz="609630">
              <a:lnSpc>
                <a:spcPts val="2047"/>
              </a:lnSpc>
            </a:pPr>
            <a:r>
              <a:rPr lang="en-US" sz="1200">
                <a:solidFill>
                  <a:srgbClr val="002147">
                    <a:lumMod val="90000"/>
                    <a:lumOff val="10000"/>
                  </a:srgbClr>
                </a:solidFill>
                <a:latin typeface="Arial"/>
                <a:ea typeface="Arial"/>
                <a:cs typeface="Arial"/>
                <a:sym typeface="Arial"/>
              </a:rPr>
              <a:t>Public polling (</a:t>
            </a:r>
            <a:r>
              <a:rPr lang="en-US" sz="1200" b="1">
                <a:solidFill>
                  <a:srgbClr val="002147">
                    <a:lumMod val="90000"/>
                    <a:lumOff val="10000"/>
                  </a:srgbClr>
                </a:solidFill>
                <a:latin typeface="Arial Bold"/>
                <a:ea typeface="Arial Bold"/>
                <a:cs typeface="Arial Bold"/>
                <a:sym typeface="Arial Bold"/>
              </a:rPr>
              <a:t>8,000+</a:t>
            </a:r>
            <a:r>
              <a:rPr lang="en-US" sz="1200">
                <a:solidFill>
                  <a:srgbClr val="002147">
                    <a:lumMod val="90000"/>
                    <a:lumOff val="10000"/>
                  </a:srgbClr>
                </a:solidFill>
                <a:latin typeface="Arial"/>
                <a:ea typeface="Arial"/>
                <a:cs typeface="Arial"/>
                <a:sym typeface="Arial"/>
              </a:rPr>
              <a:t> people) and NHS workforce survey (</a:t>
            </a:r>
            <a:r>
              <a:rPr lang="en-US" sz="1200" b="1">
                <a:solidFill>
                  <a:srgbClr val="002147">
                    <a:lumMod val="90000"/>
                    <a:lumOff val="10000"/>
                  </a:srgbClr>
                </a:solidFill>
                <a:latin typeface="Arial Bold"/>
                <a:ea typeface="Arial Bold"/>
                <a:cs typeface="Arial Bold"/>
                <a:sym typeface="Arial Bold"/>
              </a:rPr>
              <a:t>2,027 NHS staff</a:t>
            </a:r>
            <a:r>
              <a:rPr lang="en-US" sz="1200">
                <a:solidFill>
                  <a:srgbClr val="002147">
                    <a:lumMod val="90000"/>
                    <a:lumOff val="10000"/>
                  </a:srgbClr>
                </a:solidFill>
                <a:latin typeface="Arial"/>
                <a:ea typeface="Arial"/>
                <a:cs typeface="Arial"/>
                <a:sym typeface="Arial"/>
              </a:rPr>
              <a:t>)</a:t>
            </a:r>
          </a:p>
        </p:txBody>
      </p:sp>
      <p:sp>
        <p:nvSpPr>
          <p:cNvPr id="26" name="TextBox 31">
            <a:extLst>
              <a:ext uri="{FF2B5EF4-FFF2-40B4-BE49-F238E27FC236}">
                <a16:creationId xmlns:a16="http://schemas.microsoft.com/office/drawing/2014/main" id="{7D5564E3-741A-D402-4B26-B471730BD75C}"/>
              </a:ext>
            </a:extLst>
          </p:cNvPr>
          <p:cNvSpPr txBox="1"/>
          <p:nvPr/>
        </p:nvSpPr>
        <p:spPr>
          <a:xfrm>
            <a:off x="7343479" y="4375183"/>
            <a:ext cx="4332583" cy="996876"/>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2047"/>
              </a:lnSpc>
            </a:pPr>
            <a:r>
              <a:rPr lang="en-US" sz="1333" b="1">
                <a:solidFill>
                  <a:srgbClr val="077FC1"/>
                </a:solidFill>
                <a:latin typeface="Arial Bold"/>
                <a:ea typeface="Arial Bold"/>
                <a:cs typeface="Arial Bold"/>
                <a:sym typeface="Arial Bold"/>
              </a:rPr>
              <a:t>MHRA’s AI Airlock</a:t>
            </a:r>
          </a:p>
          <a:p>
            <a:pPr defTabSz="609630">
              <a:lnSpc>
                <a:spcPts val="2047"/>
              </a:lnSpc>
            </a:pPr>
            <a:r>
              <a:rPr lang="en-US" sz="1200">
                <a:solidFill>
                  <a:srgbClr val="002147">
                    <a:lumMod val="90000"/>
                    <a:lumOff val="10000"/>
                  </a:srgbClr>
                </a:solidFill>
                <a:latin typeface="Arial"/>
                <a:ea typeface="Arial"/>
                <a:cs typeface="Arial"/>
                <a:sym typeface="Arial"/>
              </a:rPr>
              <a:t>Real-world innovation and regulatory insights generated by the MHRA’s </a:t>
            </a:r>
            <a:r>
              <a:rPr lang="en-US" sz="1200" b="1">
                <a:solidFill>
                  <a:srgbClr val="002147">
                    <a:lumMod val="90000"/>
                    <a:lumOff val="10000"/>
                  </a:srgbClr>
                </a:solidFill>
                <a:latin typeface="Arial"/>
                <a:ea typeface="Arial"/>
                <a:cs typeface="Arial"/>
                <a:sym typeface="Arial"/>
              </a:rPr>
              <a:t>regulatory sandbox </a:t>
            </a:r>
            <a:r>
              <a:rPr lang="en-US" sz="1200">
                <a:solidFill>
                  <a:srgbClr val="002147">
                    <a:lumMod val="90000"/>
                    <a:lumOff val="10000"/>
                  </a:srgbClr>
                </a:solidFill>
                <a:latin typeface="Arial"/>
                <a:ea typeface="Arial"/>
                <a:cs typeface="Arial"/>
                <a:sym typeface="Arial"/>
              </a:rPr>
              <a:t>helped informed commission discussions and recommendations</a:t>
            </a:r>
          </a:p>
        </p:txBody>
      </p:sp>
      <p:sp>
        <p:nvSpPr>
          <p:cNvPr id="27" name="TextBox 10">
            <a:extLst>
              <a:ext uri="{FF2B5EF4-FFF2-40B4-BE49-F238E27FC236}">
                <a16:creationId xmlns:a16="http://schemas.microsoft.com/office/drawing/2014/main" id="{427CB669-EE52-B05D-8884-C7D47037817D}"/>
              </a:ext>
            </a:extLst>
          </p:cNvPr>
          <p:cNvSpPr txBox="1"/>
          <p:nvPr/>
        </p:nvSpPr>
        <p:spPr>
          <a:xfrm>
            <a:off x="1380588" y="2297925"/>
            <a:ext cx="4276471" cy="744243"/>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630">
              <a:lnSpc>
                <a:spcPts val="2047"/>
              </a:lnSpc>
            </a:pPr>
            <a:r>
              <a:rPr lang="en-US" sz="1333" b="1">
                <a:solidFill>
                  <a:srgbClr val="077FC1"/>
                </a:solidFill>
                <a:latin typeface="Arial Bold"/>
                <a:ea typeface="Arial Bold"/>
                <a:cs typeface="Arial Bold"/>
                <a:sym typeface="Arial Bold"/>
              </a:rPr>
              <a:t>Call for Evidence</a:t>
            </a:r>
          </a:p>
          <a:p>
            <a:pPr defTabSz="609630">
              <a:lnSpc>
                <a:spcPts val="2047"/>
              </a:lnSpc>
            </a:pPr>
            <a:r>
              <a:rPr lang="en-US" sz="1200" b="1">
                <a:solidFill>
                  <a:srgbClr val="002147">
                    <a:lumMod val="90000"/>
                    <a:lumOff val="10000"/>
                  </a:srgbClr>
                </a:solidFill>
                <a:latin typeface="Arial Bold"/>
                <a:ea typeface="Arial Bold"/>
                <a:cs typeface="Arial Bold"/>
                <a:sym typeface="Arial Bold"/>
              </a:rPr>
              <a:t>761 responses</a:t>
            </a:r>
            <a:r>
              <a:rPr lang="en-US" sz="1200">
                <a:solidFill>
                  <a:srgbClr val="002147">
                    <a:lumMod val="90000"/>
                    <a:lumOff val="10000"/>
                  </a:srgbClr>
                </a:solidFill>
                <a:latin typeface="Arial"/>
                <a:ea typeface="Arial"/>
                <a:cs typeface="Arial"/>
                <a:sym typeface="Arial"/>
              </a:rPr>
              <a:t> from patients, professionals, innovators, academics and system partners</a:t>
            </a:r>
          </a:p>
        </p:txBody>
      </p:sp>
      <p:pic>
        <p:nvPicPr>
          <p:cNvPr id="28" name="Graphic 27" descr="Megaphone with solid fill">
            <a:extLst>
              <a:ext uri="{FF2B5EF4-FFF2-40B4-BE49-F238E27FC236}">
                <a16:creationId xmlns:a16="http://schemas.microsoft.com/office/drawing/2014/main" id="{15A2D25E-12A3-876D-FC1F-9BB4AF8E757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6512" y="2155353"/>
            <a:ext cx="914400" cy="914400"/>
          </a:xfrm>
          <a:prstGeom prst="rect">
            <a:avLst/>
          </a:prstGeom>
        </p:spPr>
      </p:pic>
      <p:pic>
        <p:nvPicPr>
          <p:cNvPr id="29" name="Graphic 28" descr="Target Audience with solid fill">
            <a:extLst>
              <a:ext uri="{FF2B5EF4-FFF2-40B4-BE49-F238E27FC236}">
                <a16:creationId xmlns:a16="http://schemas.microsoft.com/office/drawing/2014/main" id="{4E57C055-9316-F287-3CE2-B6C17B8BF9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512" y="4375183"/>
            <a:ext cx="914400" cy="914400"/>
          </a:xfrm>
          <a:prstGeom prst="rect">
            <a:avLst/>
          </a:prstGeom>
        </p:spPr>
      </p:pic>
      <p:pic>
        <p:nvPicPr>
          <p:cNvPr id="30" name="Graphic 29" descr="Boardroom with solid fill">
            <a:extLst>
              <a:ext uri="{FF2B5EF4-FFF2-40B4-BE49-F238E27FC236}">
                <a16:creationId xmlns:a16="http://schemas.microsoft.com/office/drawing/2014/main" id="{3E148C26-BB01-E9C9-DD8E-2D9FB761EF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14428" y="3182148"/>
            <a:ext cx="914400" cy="914400"/>
          </a:xfrm>
          <a:prstGeom prst="rect">
            <a:avLst/>
          </a:prstGeom>
        </p:spPr>
      </p:pic>
      <p:pic>
        <p:nvPicPr>
          <p:cNvPr id="31" name="Graphic 30" descr="Clipboard with solid fill">
            <a:extLst>
              <a:ext uri="{FF2B5EF4-FFF2-40B4-BE49-F238E27FC236}">
                <a16:creationId xmlns:a16="http://schemas.microsoft.com/office/drawing/2014/main" id="{1AD91EEC-87C8-F205-F8AE-1B6C9E4A74B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14428" y="2155353"/>
            <a:ext cx="914400" cy="914400"/>
          </a:xfrm>
          <a:prstGeom prst="rect">
            <a:avLst/>
          </a:prstGeom>
        </p:spPr>
      </p:pic>
      <p:pic>
        <p:nvPicPr>
          <p:cNvPr id="32" name="Graphic 31" descr="Bucket and shovel with solid fill">
            <a:extLst>
              <a:ext uri="{FF2B5EF4-FFF2-40B4-BE49-F238E27FC236}">
                <a16:creationId xmlns:a16="http://schemas.microsoft.com/office/drawing/2014/main" id="{245881AB-4095-8275-245C-F21473262C2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14428" y="4375183"/>
            <a:ext cx="914400" cy="914400"/>
          </a:xfrm>
          <a:prstGeom prst="rect">
            <a:avLst/>
          </a:prstGeom>
        </p:spPr>
      </p:pic>
      <p:pic>
        <p:nvPicPr>
          <p:cNvPr id="33" name="Graphic 32" descr="Meeting with solid fill">
            <a:extLst>
              <a:ext uri="{FF2B5EF4-FFF2-40B4-BE49-F238E27FC236}">
                <a16:creationId xmlns:a16="http://schemas.microsoft.com/office/drawing/2014/main" id="{38D069F7-C67A-7543-9E70-F8A06F34FFC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6512" y="3182148"/>
            <a:ext cx="914400" cy="914400"/>
          </a:xfrm>
          <a:prstGeom prst="rect">
            <a:avLst/>
          </a:prstGeom>
        </p:spPr>
      </p:pic>
      <p:pic>
        <p:nvPicPr>
          <p:cNvPr id="35" name="Picture 34" descr="A qr code on a white background&#10;&#10;AI-generated content may be incorrect.">
            <a:extLst>
              <a:ext uri="{FF2B5EF4-FFF2-40B4-BE49-F238E27FC236}">
                <a16:creationId xmlns:a16="http://schemas.microsoft.com/office/drawing/2014/main" id="{3D3F4F9D-360D-94CB-90B8-3EF2B46D6534}"/>
              </a:ext>
            </a:extLst>
          </p:cNvPr>
          <p:cNvPicPr>
            <a:picLocks noChangeAspect="1"/>
          </p:cNvPicPr>
          <p:nvPr/>
        </p:nvPicPr>
        <p:blipFill>
          <a:blip r:embed="rId8"/>
          <a:stretch>
            <a:fillRect/>
          </a:stretch>
        </p:blipFill>
        <p:spPr>
          <a:xfrm>
            <a:off x="11564976" y="560456"/>
            <a:ext cx="577378" cy="577378"/>
          </a:xfrm>
          <a:prstGeom prst="rect">
            <a:avLst/>
          </a:prstGeom>
          <a:ln w="34925">
            <a:noFill/>
          </a:ln>
        </p:spPr>
      </p:pic>
    </p:spTree>
    <p:extLst>
      <p:ext uri="{BB962C8B-B14F-4D97-AF65-F5344CB8AC3E}">
        <p14:creationId xmlns:p14="http://schemas.microsoft.com/office/powerpoint/2010/main" val="2766848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Group 8">
            <a:extLst>
              <a:ext uri="{FF2B5EF4-FFF2-40B4-BE49-F238E27FC236}">
                <a16:creationId xmlns:a16="http://schemas.microsoft.com/office/drawing/2014/main" id="{B7422C2E-696C-1CA6-A9B8-E73C07C71842}"/>
              </a:ext>
            </a:extLst>
          </p:cNvPr>
          <p:cNvGrpSpPr/>
          <p:nvPr/>
        </p:nvGrpSpPr>
        <p:grpSpPr>
          <a:xfrm rot="5400000">
            <a:off x="507292" y="2535411"/>
            <a:ext cx="2355164" cy="1853421"/>
            <a:chOff x="0" y="0"/>
            <a:chExt cx="1493209" cy="1074612"/>
          </a:xfrm>
        </p:grpSpPr>
        <p:sp>
          <p:nvSpPr>
            <p:cNvPr id="79" name="Freeform 9">
              <a:extLst>
                <a:ext uri="{FF2B5EF4-FFF2-40B4-BE49-F238E27FC236}">
                  <a16:creationId xmlns:a16="http://schemas.microsoft.com/office/drawing/2014/main" id="{2B51F830-783B-C8B9-62D0-7DAA79E8A477}"/>
                </a:ext>
              </a:extLst>
            </p:cNvPr>
            <p:cNvSpPr/>
            <p:nvPr/>
          </p:nvSpPr>
          <p:spPr>
            <a:xfrm>
              <a:off x="12453" y="0"/>
              <a:ext cx="1468303" cy="1074612"/>
            </a:xfrm>
            <a:custGeom>
              <a:avLst/>
              <a:gdLst/>
              <a:ahLst/>
              <a:cxnLst/>
              <a:rect l="l" t="t" r="r" b="b"/>
              <a:pathLst>
                <a:path w="1468303" h="1074612">
                  <a:moveTo>
                    <a:pt x="263416" y="0"/>
                  </a:moveTo>
                  <a:lnTo>
                    <a:pt x="1204887" y="0"/>
                  </a:lnTo>
                  <a:cubicBezTo>
                    <a:pt x="1247038" y="0"/>
                    <a:pt x="1283226" y="29987"/>
                    <a:pt x="1291058" y="71404"/>
                  </a:cubicBezTo>
                  <a:lnTo>
                    <a:pt x="1467254" y="1003208"/>
                  </a:lnTo>
                  <a:cubicBezTo>
                    <a:pt x="1470586" y="1020825"/>
                    <a:pt x="1465893" y="1039011"/>
                    <a:pt x="1454453" y="1052816"/>
                  </a:cubicBezTo>
                  <a:cubicBezTo>
                    <a:pt x="1443013" y="1066622"/>
                    <a:pt x="1426016" y="1074612"/>
                    <a:pt x="1408087" y="1074612"/>
                  </a:cubicBezTo>
                  <a:lnTo>
                    <a:pt x="60216" y="1074612"/>
                  </a:lnTo>
                  <a:cubicBezTo>
                    <a:pt x="42287" y="1074612"/>
                    <a:pt x="25290" y="1066622"/>
                    <a:pt x="13850" y="1052816"/>
                  </a:cubicBezTo>
                  <a:cubicBezTo>
                    <a:pt x="2410" y="1039011"/>
                    <a:pt x="-2282" y="1020825"/>
                    <a:pt x="1049" y="1003208"/>
                  </a:cubicBezTo>
                  <a:lnTo>
                    <a:pt x="177245" y="71404"/>
                  </a:lnTo>
                  <a:cubicBezTo>
                    <a:pt x="185077" y="29987"/>
                    <a:pt x="221265" y="0"/>
                    <a:pt x="263416" y="0"/>
                  </a:cubicBezTo>
                  <a:close/>
                </a:path>
              </a:pathLst>
            </a:custGeom>
            <a:solidFill>
              <a:srgbClr val="FCD900"/>
            </a:solidFill>
          </p:spPr>
          <p:txBody>
            <a:bodyPr/>
            <a:lstStyle/>
            <a:p>
              <a:pPr defTabSz="609630"/>
              <a:endParaRPr lang="en-GB" sz="900">
                <a:solidFill>
                  <a:prstClr val="black"/>
                </a:solidFill>
                <a:latin typeface="Calibri"/>
              </a:endParaRPr>
            </a:p>
          </p:txBody>
        </p:sp>
        <p:sp>
          <p:nvSpPr>
            <p:cNvPr id="80" name="TextBox 10">
              <a:extLst>
                <a:ext uri="{FF2B5EF4-FFF2-40B4-BE49-F238E27FC236}">
                  <a16:creationId xmlns:a16="http://schemas.microsoft.com/office/drawing/2014/main" id="{C7826630-399E-F759-484B-E971432AD81C}"/>
                </a:ext>
              </a:extLst>
            </p:cNvPr>
            <p:cNvSpPr txBox="1"/>
            <p:nvPr/>
          </p:nvSpPr>
          <p:spPr>
            <a:xfrm>
              <a:off x="127000" y="-38100"/>
              <a:ext cx="1239209" cy="1112712"/>
            </a:xfrm>
            <a:prstGeom prst="rect">
              <a:avLst/>
            </a:prstGeom>
          </p:spPr>
          <p:txBody>
            <a:bodyPr lIns="30547" tIns="30547" rIns="30547" bIns="30547" rtlCol="0" anchor="ctr"/>
            <a:lstStyle/>
            <a:p>
              <a:pPr algn="ctr" defTabSz="609630">
                <a:lnSpc>
                  <a:spcPts val="1773"/>
                </a:lnSpc>
              </a:pPr>
              <a:endParaRPr sz="900">
                <a:solidFill>
                  <a:prstClr val="black"/>
                </a:solidFill>
                <a:latin typeface="Calibri"/>
              </a:endParaRPr>
            </a:p>
          </p:txBody>
        </p:sp>
      </p:grpSp>
      <p:sp>
        <p:nvSpPr>
          <p:cNvPr id="81" name="Freeform 11">
            <a:extLst>
              <a:ext uri="{FF2B5EF4-FFF2-40B4-BE49-F238E27FC236}">
                <a16:creationId xmlns:a16="http://schemas.microsoft.com/office/drawing/2014/main" id="{374FEDE4-7627-C50B-6EFF-F323D8FB3C2C}"/>
              </a:ext>
            </a:extLst>
          </p:cNvPr>
          <p:cNvSpPr/>
          <p:nvPr/>
        </p:nvSpPr>
        <p:spPr>
          <a:xfrm>
            <a:off x="1973506" y="2657129"/>
            <a:ext cx="740633" cy="1792167"/>
          </a:xfrm>
          <a:custGeom>
            <a:avLst/>
            <a:gdLst/>
            <a:ahLst/>
            <a:cxnLst/>
            <a:rect l="l" t="t" r="r" b="b"/>
            <a:pathLst>
              <a:path w="1332777" h="3891320">
                <a:moveTo>
                  <a:pt x="0" y="0"/>
                </a:moveTo>
                <a:lnTo>
                  <a:pt x="1332777" y="0"/>
                </a:lnTo>
                <a:lnTo>
                  <a:pt x="1332777" y="3891320"/>
                </a:lnTo>
                <a:lnTo>
                  <a:pt x="0" y="389132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900">
              <a:solidFill>
                <a:prstClr val="black"/>
              </a:solidFill>
              <a:latin typeface="Calibri"/>
            </a:endParaRPr>
          </a:p>
        </p:txBody>
      </p:sp>
      <p:grpSp>
        <p:nvGrpSpPr>
          <p:cNvPr id="82" name="Group 12">
            <a:extLst>
              <a:ext uri="{FF2B5EF4-FFF2-40B4-BE49-F238E27FC236}">
                <a16:creationId xmlns:a16="http://schemas.microsoft.com/office/drawing/2014/main" id="{2DFDD96B-9E52-6BE1-F847-F4825E0B9BB6}"/>
              </a:ext>
            </a:extLst>
          </p:cNvPr>
          <p:cNvGrpSpPr/>
          <p:nvPr/>
        </p:nvGrpSpPr>
        <p:grpSpPr>
          <a:xfrm rot="5400000">
            <a:off x="1965465" y="2621539"/>
            <a:ext cx="2234362" cy="1720257"/>
            <a:chOff x="0" y="0"/>
            <a:chExt cx="1416619" cy="903919"/>
          </a:xfrm>
        </p:grpSpPr>
        <p:sp>
          <p:nvSpPr>
            <p:cNvPr id="83" name="Freeform 13">
              <a:extLst>
                <a:ext uri="{FF2B5EF4-FFF2-40B4-BE49-F238E27FC236}">
                  <a16:creationId xmlns:a16="http://schemas.microsoft.com/office/drawing/2014/main" id="{2B9F62E0-2E07-AB82-6034-48CE0DB8D7FE}"/>
                </a:ext>
              </a:extLst>
            </p:cNvPr>
            <p:cNvSpPr/>
            <p:nvPr/>
          </p:nvSpPr>
          <p:spPr>
            <a:xfrm>
              <a:off x="15307" y="0"/>
              <a:ext cx="1386005" cy="903919"/>
            </a:xfrm>
            <a:custGeom>
              <a:avLst/>
              <a:gdLst/>
              <a:ahLst/>
              <a:cxnLst/>
              <a:rect l="l" t="t" r="r" b="b"/>
              <a:pathLst>
                <a:path w="1386005" h="903919">
                  <a:moveTo>
                    <a:pt x="264491" y="0"/>
                  </a:moveTo>
                  <a:lnTo>
                    <a:pt x="1121514" y="0"/>
                  </a:lnTo>
                  <a:cubicBezTo>
                    <a:pt x="1166294" y="0"/>
                    <a:pt x="1205091" y="31043"/>
                    <a:pt x="1214912" y="74733"/>
                  </a:cubicBezTo>
                  <a:lnTo>
                    <a:pt x="1384512" y="829186"/>
                  </a:lnTo>
                  <a:cubicBezTo>
                    <a:pt x="1388596" y="847350"/>
                    <a:pt x="1384202" y="866385"/>
                    <a:pt x="1372570" y="880921"/>
                  </a:cubicBezTo>
                  <a:cubicBezTo>
                    <a:pt x="1360939" y="895457"/>
                    <a:pt x="1343331" y="903919"/>
                    <a:pt x="1324714" y="903919"/>
                  </a:cubicBezTo>
                  <a:lnTo>
                    <a:pt x="61291" y="903919"/>
                  </a:lnTo>
                  <a:cubicBezTo>
                    <a:pt x="42674" y="903919"/>
                    <a:pt x="25066" y="895457"/>
                    <a:pt x="13435" y="880921"/>
                  </a:cubicBezTo>
                  <a:cubicBezTo>
                    <a:pt x="1804" y="866385"/>
                    <a:pt x="-2590" y="847350"/>
                    <a:pt x="1493" y="829186"/>
                  </a:cubicBezTo>
                  <a:lnTo>
                    <a:pt x="171093" y="74733"/>
                  </a:lnTo>
                  <a:cubicBezTo>
                    <a:pt x="180914" y="31043"/>
                    <a:pt x="219711" y="0"/>
                    <a:pt x="264491" y="0"/>
                  </a:cubicBezTo>
                  <a:close/>
                </a:path>
              </a:pathLst>
            </a:custGeom>
            <a:solidFill>
              <a:srgbClr val="0CC0DF"/>
            </a:solidFill>
          </p:spPr>
          <p:txBody>
            <a:bodyPr/>
            <a:lstStyle/>
            <a:p>
              <a:pPr defTabSz="609630"/>
              <a:endParaRPr lang="en-GB" sz="900">
                <a:solidFill>
                  <a:prstClr val="black"/>
                </a:solidFill>
                <a:latin typeface="Calibri"/>
              </a:endParaRPr>
            </a:p>
          </p:txBody>
        </p:sp>
        <p:sp>
          <p:nvSpPr>
            <p:cNvPr id="84" name="TextBox 14">
              <a:extLst>
                <a:ext uri="{FF2B5EF4-FFF2-40B4-BE49-F238E27FC236}">
                  <a16:creationId xmlns:a16="http://schemas.microsoft.com/office/drawing/2014/main" id="{4562E7FA-B54F-F0BF-1156-D04F65C92098}"/>
                </a:ext>
              </a:extLst>
            </p:cNvPr>
            <p:cNvSpPr txBox="1"/>
            <p:nvPr/>
          </p:nvSpPr>
          <p:spPr>
            <a:xfrm>
              <a:off x="127000" y="-38100"/>
              <a:ext cx="1162619" cy="942019"/>
            </a:xfrm>
            <a:prstGeom prst="rect">
              <a:avLst/>
            </a:prstGeom>
          </p:spPr>
          <p:txBody>
            <a:bodyPr lIns="30547" tIns="30547" rIns="30547" bIns="30547" rtlCol="0" anchor="ctr"/>
            <a:lstStyle/>
            <a:p>
              <a:pPr algn="ctr" defTabSz="609630">
                <a:lnSpc>
                  <a:spcPts val="1773"/>
                </a:lnSpc>
              </a:pPr>
              <a:endParaRPr sz="900">
                <a:solidFill>
                  <a:prstClr val="black"/>
                </a:solidFill>
                <a:latin typeface="Calibri"/>
              </a:endParaRPr>
            </a:p>
          </p:txBody>
        </p:sp>
      </p:grpSp>
      <p:sp>
        <p:nvSpPr>
          <p:cNvPr id="85" name="Freeform 15">
            <a:extLst>
              <a:ext uri="{FF2B5EF4-FFF2-40B4-BE49-F238E27FC236}">
                <a16:creationId xmlns:a16="http://schemas.microsoft.com/office/drawing/2014/main" id="{0449F40B-164E-1E49-1976-BBCBACA2F727}"/>
              </a:ext>
            </a:extLst>
          </p:cNvPr>
          <p:cNvSpPr/>
          <p:nvPr/>
        </p:nvSpPr>
        <p:spPr>
          <a:xfrm>
            <a:off x="3322929" y="2746170"/>
            <a:ext cx="685032" cy="1657626"/>
          </a:xfrm>
          <a:custGeom>
            <a:avLst/>
            <a:gdLst/>
            <a:ahLst/>
            <a:cxnLst/>
            <a:rect l="l" t="t" r="r" b="b"/>
            <a:pathLst>
              <a:path w="1232723" h="3599192">
                <a:moveTo>
                  <a:pt x="0" y="0"/>
                </a:moveTo>
                <a:lnTo>
                  <a:pt x="1232724" y="0"/>
                </a:lnTo>
                <a:lnTo>
                  <a:pt x="1232724" y="3599191"/>
                </a:lnTo>
                <a:lnTo>
                  <a:pt x="0" y="359919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900">
              <a:solidFill>
                <a:prstClr val="black"/>
              </a:solidFill>
              <a:latin typeface="Calibri"/>
            </a:endParaRPr>
          </a:p>
        </p:txBody>
      </p:sp>
      <p:grpSp>
        <p:nvGrpSpPr>
          <p:cNvPr id="86" name="Group 19">
            <a:extLst>
              <a:ext uri="{FF2B5EF4-FFF2-40B4-BE49-F238E27FC236}">
                <a16:creationId xmlns:a16="http://schemas.microsoft.com/office/drawing/2014/main" id="{1EC0854A-CEA1-0876-71AB-4AC01408DA5A}"/>
              </a:ext>
            </a:extLst>
          </p:cNvPr>
          <p:cNvGrpSpPr/>
          <p:nvPr/>
        </p:nvGrpSpPr>
        <p:grpSpPr>
          <a:xfrm rot="5400000">
            <a:off x="3502588" y="2604622"/>
            <a:ext cx="2052258" cy="1855327"/>
            <a:chOff x="16928" y="-38100"/>
            <a:chExt cx="1301162" cy="900300"/>
          </a:xfrm>
        </p:grpSpPr>
        <p:sp>
          <p:nvSpPr>
            <p:cNvPr id="87" name="Freeform 20">
              <a:extLst>
                <a:ext uri="{FF2B5EF4-FFF2-40B4-BE49-F238E27FC236}">
                  <a16:creationId xmlns:a16="http://schemas.microsoft.com/office/drawing/2014/main" id="{E2C27A88-6219-EC90-B8B5-09844271BFF7}"/>
                </a:ext>
              </a:extLst>
            </p:cNvPr>
            <p:cNvSpPr/>
            <p:nvPr/>
          </p:nvSpPr>
          <p:spPr>
            <a:xfrm>
              <a:off x="16928" y="0"/>
              <a:ext cx="1301162" cy="862200"/>
            </a:xfrm>
            <a:custGeom>
              <a:avLst/>
              <a:gdLst/>
              <a:ahLst/>
              <a:cxnLst/>
              <a:rect l="l" t="t" r="r" b="b"/>
              <a:pathLst>
                <a:path w="1301162" h="862200">
                  <a:moveTo>
                    <a:pt x="267552" y="0"/>
                  </a:moveTo>
                  <a:lnTo>
                    <a:pt x="1033611" y="0"/>
                  </a:lnTo>
                  <a:cubicBezTo>
                    <a:pt x="1081237" y="0"/>
                    <a:pt x="1122610" y="32756"/>
                    <a:pt x="1133536" y="79113"/>
                  </a:cubicBezTo>
                  <a:lnTo>
                    <a:pt x="1299446" y="783087"/>
                  </a:lnTo>
                  <a:cubicBezTo>
                    <a:pt x="1303956" y="802226"/>
                    <a:pt x="1299469" y="822377"/>
                    <a:pt x="1287263" y="837793"/>
                  </a:cubicBezTo>
                  <a:cubicBezTo>
                    <a:pt x="1275058" y="853209"/>
                    <a:pt x="1256474" y="862200"/>
                    <a:pt x="1236811" y="862200"/>
                  </a:cubicBezTo>
                  <a:lnTo>
                    <a:pt x="64352" y="862200"/>
                  </a:lnTo>
                  <a:cubicBezTo>
                    <a:pt x="44689" y="862200"/>
                    <a:pt x="26105" y="853209"/>
                    <a:pt x="13899" y="837793"/>
                  </a:cubicBezTo>
                  <a:cubicBezTo>
                    <a:pt x="1694" y="822377"/>
                    <a:pt x="-2794" y="802226"/>
                    <a:pt x="1717" y="783087"/>
                  </a:cubicBezTo>
                  <a:lnTo>
                    <a:pt x="167627" y="79113"/>
                  </a:lnTo>
                  <a:cubicBezTo>
                    <a:pt x="178552" y="32756"/>
                    <a:pt x="219925" y="0"/>
                    <a:pt x="267552" y="0"/>
                  </a:cubicBezTo>
                  <a:close/>
                </a:path>
              </a:pathLst>
            </a:custGeom>
            <a:solidFill>
              <a:srgbClr val="C3D1EB"/>
            </a:solidFill>
            <a:ln cap="rnd">
              <a:noFill/>
              <a:prstDash val="solid"/>
              <a:round/>
            </a:ln>
          </p:spPr>
          <p:txBody>
            <a:bodyPr/>
            <a:lstStyle/>
            <a:p>
              <a:pPr defTabSz="609630"/>
              <a:endParaRPr lang="en-GB" sz="900">
                <a:solidFill>
                  <a:prstClr val="black"/>
                </a:solidFill>
                <a:latin typeface="Calibri"/>
              </a:endParaRPr>
            </a:p>
          </p:txBody>
        </p:sp>
        <p:sp>
          <p:nvSpPr>
            <p:cNvPr id="88" name="TextBox 21">
              <a:extLst>
                <a:ext uri="{FF2B5EF4-FFF2-40B4-BE49-F238E27FC236}">
                  <a16:creationId xmlns:a16="http://schemas.microsoft.com/office/drawing/2014/main" id="{9B1CA689-DD8A-6CFE-23F3-F684A360620D}"/>
                </a:ext>
              </a:extLst>
            </p:cNvPr>
            <p:cNvSpPr txBox="1"/>
            <p:nvPr/>
          </p:nvSpPr>
          <p:spPr>
            <a:xfrm>
              <a:off x="127000" y="-38100"/>
              <a:ext cx="1081019" cy="900300"/>
            </a:xfrm>
            <a:prstGeom prst="rect">
              <a:avLst/>
            </a:prstGeom>
          </p:spPr>
          <p:txBody>
            <a:bodyPr lIns="30547" tIns="30547" rIns="30547" bIns="30547" rtlCol="0" anchor="ctr"/>
            <a:lstStyle/>
            <a:p>
              <a:pPr algn="ctr" defTabSz="609630">
                <a:lnSpc>
                  <a:spcPts val="1773"/>
                </a:lnSpc>
              </a:pPr>
              <a:endParaRPr sz="900">
                <a:solidFill>
                  <a:prstClr val="black"/>
                </a:solidFill>
                <a:latin typeface="Calibri"/>
              </a:endParaRPr>
            </a:p>
          </p:txBody>
        </p:sp>
      </p:grpSp>
      <p:sp>
        <p:nvSpPr>
          <p:cNvPr id="89" name="AutoShape 22">
            <a:extLst>
              <a:ext uri="{FF2B5EF4-FFF2-40B4-BE49-F238E27FC236}">
                <a16:creationId xmlns:a16="http://schemas.microsoft.com/office/drawing/2014/main" id="{99F3DE9D-0035-DA58-1DC9-56AC4C97D90C}"/>
              </a:ext>
            </a:extLst>
          </p:cNvPr>
          <p:cNvSpPr/>
          <p:nvPr/>
        </p:nvSpPr>
        <p:spPr>
          <a:xfrm flipV="1">
            <a:off x="5808039" y="3568471"/>
            <a:ext cx="0" cy="415093"/>
          </a:xfrm>
          <a:prstGeom prst="line">
            <a:avLst/>
          </a:prstGeom>
          <a:ln w="38100" cap="flat">
            <a:solidFill>
              <a:srgbClr val="94D327"/>
            </a:solidFill>
            <a:prstDash val="solid"/>
            <a:headEnd type="none" w="sm" len="sm"/>
            <a:tailEnd type="none" w="sm" len="sm"/>
          </a:ln>
        </p:spPr>
        <p:txBody>
          <a:bodyPr/>
          <a:lstStyle/>
          <a:p>
            <a:pPr defTabSz="609630"/>
            <a:endParaRPr lang="en-GB" sz="900">
              <a:solidFill>
                <a:prstClr val="black"/>
              </a:solidFill>
              <a:latin typeface="Calibri"/>
            </a:endParaRPr>
          </a:p>
        </p:txBody>
      </p:sp>
      <p:grpSp>
        <p:nvGrpSpPr>
          <p:cNvPr id="90" name="Group 24">
            <a:extLst>
              <a:ext uri="{FF2B5EF4-FFF2-40B4-BE49-F238E27FC236}">
                <a16:creationId xmlns:a16="http://schemas.microsoft.com/office/drawing/2014/main" id="{B763CB66-C61D-A5A0-D469-3411A1FE0D0C}"/>
              </a:ext>
            </a:extLst>
          </p:cNvPr>
          <p:cNvGrpSpPr/>
          <p:nvPr/>
        </p:nvGrpSpPr>
        <p:grpSpPr>
          <a:xfrm rot="-5400000">
            <a:off x="9056742" y="2461311"/>
            <a:ext cx="2385628" cy="1947664"/>
            <a:chOff x="0" y="0"/>
            <a:chExt cx="1493209" cy="1061033"/>
          </a:xfrm>
        </p:grpSpPr>
        <p:sp>
          <p:nvSpPr>
            <p:cNvPr id="91" name="Freeform 25">
              <a:extLst>
                <a:ext uri="{FF2B5EF4-FFF2-40B4-BE49-F238E27FC236}">
                  <a16:creationId xmlns:a16="http://schemas.microsoft.com/office/drawing/2014/main" id="{34FD30BC-65EB-4F4B-E9F9-01DEE6E21C37}"/>
                </a:ext>
              </a:extLst>
            </p:cNvPr>
            <p:cNvSpPr/>
            <p:nvPr/>
          </p:nvSpPr>
          <p:spPr>
            <a:xfrm>
              <a:off x="12435" y="0"/>
              <a:ext cx="1468339" cy="1061033"/>
            </a:xfrm>
            <a:custGeom>
              <a:avLst/>
              <a:gdLst/>
              <a:ahLst/>
              <a:cxnLst/>
              <a:rect l="l" t="t" r="r" b="b"/>
              <a:pathLst>
                <a:path w="1468339" h="1061033">
                  <a:moveTo>
                    <a:pt x="262506" y="0"/>
                  </a:moveTo>
                  <a:lnTo>
                    <a:pt x="1205833" y="0"/>
                  </a:lnTo>
                  <a:cubicBezTo>
                    <a:pt x="1247468" y="0"/>
                    <a:pt x="1283237" y="29569"/>
                    <a:pt x="1291068" y="70461"/>
                  </a:cubicBezTo>
                  <a:lnTo>
                    <a:pt x="1467280" y="990573"/>
                  </a:lnTo>
                  <a:cubicBezTo>
                    <a:pt x="1470606" y="1007940"/>
                    <a:pt x="1466009" y="1025885"/>
                    <a:pt x="1454742" y="1039514"/>
                  </a:cubicBezTo>
                  <a:cubicBezTo>
                    <a:pt x="1443476" y="1053143"/>
                    <a:pt x="1426716" y="1061033"/>
                    <a:pt x="1409033" y="1061033"/>
                  </a:cubicBezTo>
                  <a:lnTo>
                    <a:pt x="59306" y="1061033"/>
                  </a:lnTo>
                  <a:cubicBezTo>
                    <a:pt x="41624" y="1061033"/>
                    <a:pt x="24863" y="1053143"/>
                    <a:pt x="13597" y="1039514"/>
                  </a:cubicBezTo>
                  <a:cubicBezTo>
                    <a:pt x="2330" y="1025885"/>
                    <a:pt x="-2267" y="1007940"/>
                    <a:pt x="1059" y="990573"/>
                  </a:cubicBezTo>
                  <a:lnTo>
                    <a:pt x="177271" y="70461"/>
                  </a:lnTo>
                  <a:cubicBezTo>
                    <a:pt x="185102" y="29569"/>
                    <a:pt x="220871" y="0"/>
                    <a:pt x="262506" y="0"/>
                  </a:cubicBezTo>
                  <a:close/>
                </a:path>
              </a:pathLst>
            </a:custGeom>
            <a:solidFill>
              <a:srgbClr val="18418D"/>
            </a:solidFill>
          </p:spPr>
          <p:txBody>
            <a:bodyPr/>
            <a:lstStyle/>
            <a:p>
              <a:pPr defTabSz="609630"/>
              <a:endParaRPr lang="en-GB" sz="900">
                <a:solidFill>
                  <a:prstClr val="black"/>
                </a:solidFill>
                <a:latin typeface="Calibri"/>
              </a:endParaRPr>
            </a:p>
          </p:txBody>
        </p:sp>
        <p:sp>
          <p:nvSpPr>
            <p:cNvPr id="92" name="TextBox 26">
              <a:extLst>
                <a:ext uri="{FF2B5EF4-FFF2-40B4-BE49-F238E27FC236}">
                  <a16:creationId xmlns:a16="http://schemas.microsoft.com/office/drawing/2014/main" id="{0764B5C4-E30A-D5EB-3203-9F58F78B78AD}"/>
                </a:ext>
              </a:extLst>
            </p:cNvPr>
            <p:cNvSpPr txBox="1"/>
            <p:nvPr/>
          </p:nvSpPr>
          <p:spPr>
            <a:xfrm>
              <a:off x="127000" y="-38100"/>
              <a:ext cx="1239209" cy="1099133"/>
            </a:xfrm>
            <a:prstGeom prst="rect">
              <a:avLst/>
            </a:prstGeom>
          </p:spPr>
          <p:txBody>
            <a:bodyPr lIns="30547" tIns="30547" rIns="30547" bIns="30547" rtlCol="0" anchor="ctr"/>
            <a:lstStyle/>
            <a:p>
              <a:pPr algn="ctr" defTabSz="609630">
                <a:lnSpc>
                  <a:spcPts val="1773"/>
                </a:lnSpc>
              </a:pPr>
              <a:endParaRPr sz="900">
                <a:solidFill>
                  <a:prstClr val="black"/>
                </a:solidFill>
                <a:latin typeface="Calibri"/>
              </a:endParaRPr>
            </a:p>
          </p:txBody>
        </p:sp>
      </p:grpSp>
      <p:sp>
        <p:nvSpPr>
          <p:cNvPr id="93" name="Freeform 27">
            <a:extLst>
              <a:ext uri="{FF2B5EF4-FFF2-40B4-BE49-F238E27FC236}">
                <a16:creationId xmlns:a16="http://schemas.microsoft.com/office/drawing/2014/main" id="{B1A5346F-DC06-9B7C-B46A-0755BE2706CB}"/>
              </a:ext>
            </a:extLst>
          </p:cNvPr>
          <p:cNvSpPr/>
          <p:nvPr/>
        </p:nvSpPr>
        <p:spPr>
          <a:xfrm rot="-10800000">
            <a:off x="9023771" y="2619737"/>
            <a:ext cx="750212" cy="1815349"/>
          </a:xfrm>
          <a:custGeom>
            <a:avLst/>
            <a:gdLst/>
            <a:ahLst/>
            <a:cxnLst/>
            <a:rect l="l" t="t" r="r" b="b"/>
            <a:pathLst>
              <a:path w="1350016" h="3941653">
                <a:moveTo>
                  <a:pt x="0" y="0"/>
                </a:moveTo>
                <a:lnTo>
                  <a:pt x="1350016" y="0"/>
                </a:lnTo>
                <a:lnTo>
                  <a:pt x="1350016" y="3941653"/>
                </a:lnTo>
                <a:lnTo>
                  <a:pt x="0" y="39416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900">
              <a:solidFill>
                <a:prstClr val="black"/>
              </a:solidFill>
              <a:latin typeface="Calibri"/>
            </a:endParaRPr>
          </a:p>
        </p:txBody>
      </p:sp>
      <p:grpSp>
        <p:nvGrpSpPr>
          <p:cNvPr id="94" name="Group 28">
            <a:extLst>
              <a:ext uri="{FF2B5EF4-FFF2-40B4-BE49-F238E27FC236}">
                <a16:creationId xmlns:a16="http://schemas.microsoft.com/office/drawing/2014/main" id="{03247B0C-7C81-FC5C-1116-F236E30A2CDE}"/>
              </a:ext>
            </a:extLst>
          </p:cNvPr>
          <p:cNvGrpSpPr/>
          <p:nvPr/>
        </p:nvGrpSpPr>
        <p:grpSpPr>
          <a:xfrm rot="-5400000">
            <a:off x="7633725" y="2621724"/>
            <a:ext cx="2232875" cy="1720257"/>
            <a:chOff x="0" y="0"/>
            <a:chExt cx="1397598" cy="892376"/>
          </a:xfrm>
        </p:grpSpPr>
        <p:sp>
          <p:nvSpPr>
            <p:cNvPr id="95" name="Freeform 29">
              <a:extLst>
                <a:ext uri="{FF2B5EF4-FFF2-40B4-BE49-F238E27FC236}">
                  <a16:creationId xmlns:a16="http://schemas.microsoft.com/office/drawing/2014/main" id="{5AE5553F-FB8E-626A-73D3-A9448961969C}"/>
                </a:ext>
              </a:extLst>
            </p:cNvPr>
            <p:cNvSpPr/>
            <p:nvPr/>
          </p:nvSpPr>
          <p:spPr>
            <a:xfrm>
              <a:off x="15491" y="0"/>
              <a:ext cx="1366617" cy="892376"/>
            </a:xfrm>
            <a:custGeom>
              <a:avLst/>
              <a:gdLst/>
              <a:ahLst/>
              <a:cxnLst/>
              <a:rect l="l" t="t" r="r" b="b"/>
              <a:pathLst>
                <a:path w="1366617" h="892376">
                  <a:moveTo>
                    <a:pt x="264358" y="0"/>
                  </a:moveTo>
                  <a:lnTo>
                    <a:pt x="1102258" y="0"/>
                  </a:lnTo>
                  <a:cubicBezTo>
                    <a:pt x="1147096" y="0"/>
                    <a:pt x="1185970" y="31017"/>
                    <a:pt x="1195925" y="74736"/>
                  </a:cubicBezTo>
                  <a:lnTo>
                    <a:pt x="1365090" y="817640"/>
                  </a:lnTo>
                  <a:cubicBezTo>
                    <a:pt x="1369221" y="835782"/>
                    <a:pt x="1364868" y="854818"/>
                    <a:pt x="1353264" y="869362"/>
                  </a:cubicBezTo>
                  <a:cubicBezTo>
                    <a:pt x="1341659" y="883906"/>
                    <a:pt x="1324065" y="892376"/>
                    <a:pt x="1305458" y="892376"/>
                  </a:cubicBezTo>
                  <a:lnTo>
                    <a:pt x="61158" y="892376"/>
                  </a:lnTo>
                  <a:cubicBezTo>
                    <a:pt x="42552" y="892376"/>
                    <a:pt x="24957" y="883906"/>
                    <a:pt x="13353" y="869362"/>
                  </a:cubicBezTo>
                  <a:cubicBezTo>
                    <a:pt x="1748" y="854818"/>
                    <a:pt x="-2604" y="835782"/>
                    <a:pt x="1527" y="817640"/>
                  </a:cubicBezTo>
                  <a:lnTo>
                    <a:pt x="170691" y="74736"/>
                  </a:lnTo>
                  <a:cubicBezTo>
                    <a:pt x="180646" y="31017"/>
                    <a:pt x="219520" y="0"/>
                    <a:pt x="264358" y="0"/>
                  </a:cubicBezTo>
                  <a:close/>
                </a:path>
              </a:pathLst>
            </a:custGeom>
            <a:solidFill>
              <a:srgbClr val="175DC5"/>
            </a:solidFill>
          </p:spPr>
          <p:txBody>
            <a:bodyPr/>
            <a:lstStyle/>
            <a:p>
              <a:pPr defTabSz="609630"/>
              <a:endParaRPr lang="en-GB" sz="900">
                <a:solidFill>
                  <a:prstClr val="black"/>
                </a:solidFill>
                <a:latin typeface="Calibri"/>
              </a:endParaRPr>
            </a:p>
          </p:txBody>
        </p:sp>
        <p:sp>
          <p:nvSpPr>
            <p:cNvPr id="96" name="TextBox 30">
              <a:extLst>
                <a:ext uri="{FF2B5EF4-FFF2-40B4-BE49-F238E27FC236}">
                  <a16:creationId xmlns:a16="http://schemas.microsoft.com/office/drawing/2014/main" id="{642F84A2-9860-1138-8861-24017ECDD447}"/>
                </a:ext>
              </a:extLst>
            </p:cNvPr>
            <p:cNvSpPr txBox="1"/>
            <p:nvPr/>
          </p:nvSpPr>
          <p:spPr>
            <a:xfrm>
              <a:off x="127000" y="-38100"/>
              <a:ext cx="1143598" cy="930476"/>
            </a:xfrm>
            <a:prstGeom prst="rect">
              <a:avLst/>
            </a:prstGeom>
          </p:spPr>
          <p:txBody>
            <a:bodyPr lIns="30547" tIns="30547" rIns="30547" bIns="30547" rtlCol="0" anchor="ctr"/>
            <a:lstStyle/>
            <a:p>
              <a:pPr algn="ctr" defTabSz="609630">
                <a:lnSpc>
                  <a:spcPts val="1773"/>
                </a:lnSpc>
              </a:pPr>
              <a:endParaRPr sz="900">
                <a:solidFill>
                  <a:prstClr val="black"/>
                </a:solidFill>
                <a:latin typeface="Calibri"/>
              </a:endParaRPr>
            </a:p>
          </p:txBody>
        </p:sp>
      </p:grpSp>
      <p:sp>
        <p:nvSpPr>
          <p:cNvPr id="97" name="Freeform 31">
            <a:extLst>
              <a:ext uri="{FF2B5EF4-FFF2-40B4-BE49-F238E27FC236}">
                <a16:creationId xmlns:a16="http://schemas.microsoft.com/office/drawing/2014/main" id="{693C58D5-0F21-7C09-2EE9-E8AB13294D6B}"/>
              </a:ext>
            </a:extLst>
          </p:cNvPr>
          <p:cNvSpPr/>
          <p:nvPr/>
        </p:nvSpPr>
        <p:spPr>
          <a:xfrm rot="-10800000">
            <a:off x="7706727" y="2709927"/>
            <a:ext cx="693892" cy="1679067"/>
          </a:xfrm>
          <a:custGeom>
            <a:avLst/>
            <a:gdLst/>
            <a:ahLst/>
            <a:cxnLst/>
            <a:rect l="l" t="t" r="r" b="b"/>
            <a:pathLst>
              <a:path w="1248668" h="3645746">
                <a:moveTo>
                  <a:pt x="0" y="0"/>
                </a:moveTo>
                <a:lnTo>
                  <a:pt x="1248668" y="0"/>
                </a:lnTo>
                <a:lnTo>
                  <a:pt x="1248668" y="3645746"/>
                </a:lnTo>
                <a:lnTo>
                  <a:pt x="0" y="36457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900">
              <a:solidFill>
                <a:prstClr val="black"/>
              </a:solidFill>
              <a:latin typeface="Calibri"/>
            </a:endParaRPr>
          </a:p>
        </p:txBody>
      </p:sp>
      <p:grpSp>
        <p:nvGrpSpPr>
          <p:cNvPr id="98" name="Group 32">
            <a:extLst>
              <a:ext uri="{FF2B5EF4-FFF2-40B4-BE49-F238E27FC236}">
                <a16:creationId xmlns:a16="http://schemas.microsoft.com/office/drawing/2014/main" id="{0B37EB4D-26D8-C29E-66E1-A86E32A870B2}"/>
              </a:ext>
            </a:extLst>
          </p:cNvPr>
          <p:cNvGrpSpPr/>
          <p:nvPr/>
        </p:nvGrpSpPr>
        <p:grpSpPr>
          <a:xfrm rot="-5400000">
            <a:off x="6254092" y="2595011"/>
            <a:ext cx="2105609" cy="1770871"/>
            <a:chOff x="0" y="0"/>
            <a:chExt cx="1317940" cy="851190"/>
          </a:xfrm>
        </p:grpSpPr>
        <p:sp>
          <p:nvSpPr>
            <p:cNvPr id="99" name="Freeform 33">
              <a:extLst>
                <a:ext uri="{FF2B5EF4-FFF2-40B4-BE49-F238E27FC236}">
                  <a16:creationId xmlns:a16="http://schemas.microsoft.com/office/drawing/2014/main" id="{64F946F3-655A-A749-7343-216DB9B5EE0D}"/>
                </a:ext>
              </a:extLst>
            </p:cNvPr>
            <p:cNvSpPr/>
            <p:nvPr/>
          </p:nvSpPr>
          <p:spPr>
            <a:xfrm>
              <a:off x="17119" y="0"/>
              <a:ext cx="1283701" cy="851190"/>
            </a:xfrm>
            <a:custGeom>
              <a:avLst/>
              <a:gdLst/>
              <a:ahLst/>
              <a:cxnLst/>
              <a:rect l="l" t="t" r="r" b="b"/>
              <a:pathLst>
                <a:path w="1283701" h="851190">
                  <a:moveTo>
                    <a:pt x="267363" y="0"/>
                  </a:moveTo>
                  <a:lnTo>
                    <a:pt x="1016339" y="0"/>
                  </a:lnTo>
                  <a:cubicBezTo>
                    <a:pt x="1063997" y="0"/>
                    <a:pt x="1105428" y="32705"/>
                    <a:pt x="1116495" y="79060"/>
                  </a:cubicBezTo>
                  <a:lnTo>
                    <a:pt x="1281947" y="772129"/>
                  </a:lnTo>
                  <a:cubicBezTo>
                    <a:pt x="1286507" y="791230"/>
                    <a:pt x="1282069" y="811368"/>
                    <a:pt x="1269901" y="826782"/>
                  </a:cubicBezTo>
                  <a:cubicBezTo>
                    <a:pt x="1257734" y="842196"/>
                    <a:pt x="1239177" y="851190"/>
                    <a:pt x="1219539" y="851190"/>
                  </a:cubicBezTo>
                  <a:lnTo>
                    <a:pt x="64163" y="851190"/>
                  </a:lnTo>
                  <a:cubicBezTo>
                    <a:pt x="44525" y="851190"/>
                    <a:pt x="25968" y="842196"/>
                    <a:pt x="13801" y="826782"/>
                  </a:cubicBezTo>
                  <a:cubicBezTo>
                    <a:pt x="1633" y="811368"/>
                    <a:pt x="-2805" y="791230"/>
                    <a:pt x="1755" y="772129"/>
                  </a:cubicBezTo>
                  <a:lnTo>
                    <a:pt x="167207" y="79060"/>
                  </a:lnTo>
                  <a:cubicBezTo>
                    <a:pt x="178274" y="32705"/>
                    <a:pt x="219705" y="0"/>
                    <a:pt x="267363" y="0"/>
                  </a:cubicBezTo>
                  <a:close/>
                </a:path>
              </a:pathLst>
            </a:custGeom>
            <a:solidFill>
              <a:srgbClr val="275DA6"/>
            </a:solidFill>
          </p:spPr>
          <p:txBody>
            <a:bodyPr/>
            <a:lstStyle/>
            <a:p>
              <a:pPr defTabSz="609630"/>
              <a:endParaRPr lang="en-GB" sz="900">
                <a:solidFill>
                  <a:prstClr val="black"/>
                </a:solidFill>
                <a:latin typeface="Calibri"/>
              </a:endParaRPr>
            </a:p>
          </p:txBody>
        </p:sp>
        <p:sp>
          <p:nvSpPr>
            <p:cNvPr id="100" name="TextBox 34">
              <a:extLst>
                <a:ext uri="{FF2B5EF4-FFF2-40B4-BE49-F238E27FC236}">
                  <a16:creationId xmlns:a16="http://schemas.microsoft.com/office/drawing/2014/main" id="{4A866348-37EB-8C00-3ECF-EBAF09E3263F}"/>
                </a:ext>
              </a:extLst>
            </p:cNvPr>
            <p:cNvSpPr txBox="1"/>
            <p:nvPr/>
          </p:nvSpPr>
          <p:spPr>
            <a:xfrm>
              <a:off x="127000" y="-38100"/>
              <a:ext cx="1063940" cy="889290"/>
            </a:xfrm>
            <a:prstGeom prst="rect">
              <a:avLst/>
            </a:prstGeom>
          </p:spPr>
          <p:txBody>
            <a:bodyPr lIns="30547" tIns="30547" rIns="30547" bIns="30547" rtlCol="0" anchor="ctr"/>
            <a:lstStyle/>
            <a:p>
              <a:pPr algn="ctr" defTabSz="609630">
                <a:lnSpc>
                  <a:spcPts val="1773"/>
                </a:lnSpc>
              </a:pPr>
              <a:endParaRPr sz="900">
                <a:solidFill>
                  <a:prstClr val="black"/>
                </a:solidFill>
                <a:latin typeface="Calibri"/>
              </a:endParaRPr>
            </a:p>
          </p:txBody>
        </p:sp>
      </p:grpSp>
      <p:sp>
        <p:nvSpPr>
          <p:cNvPr id="101" name="Freeform 35">
            <a:extLst>
              <a:ext uri="{FF2B5EF4-FFF2-40B4-BE49-F238E27FC236}">
                <a16:creationId xmlns:a16="http://schemas.microsoft.com/office/drawing/2014/main" id="{49401F41-5B01-C6C4-7920-BFE958BB6C66}"/>
              </a:ext>
            </a:extLst>
          </p:cNvPr>
          <p:cNvSpPr/>
          <p:nvPr/>
        </p:nvSpPr>
        <p:spPr>
          <a:xfrm rot="-10800000">
            <a:off x="6375363" y="2849653"/>
            <a:ext cx="620411" cy="1501255"/>
          </a:xfrm>
          <a:custGeom>
            <a:avLst/>
            <a:gdLst/>
            <a:ahLst/>
            <a:cxnLst/>
            <a:rect l="l" t="t" r="r" b="b"/>
            <a:pathLst>
              <a:path w="1116436" h="3259667">
                <a:moveTo>
                  <a:pt x="0" y="0"/>
                </a:moveTo>
                <a:lnTo>
                  <a:pt x="1116436" y="0"/>
                </a:lnTo>
                <a:lnTo>
                  <a:pt x="1116436" y="3259667"/>
                </a:lnTo>
                <a:lnTo>
                  <a:pt x="0" y="32596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900">
              <a:solidFill>
                <a:prstClr val="black"/>
              </a:solidFill>
              <a:latin typeface="Calibri"/>
            </a:endParaRPr>
          </a:p>
        </p:txBody>
      </p:sp>
      <p:sp>
        <p:nvSpPr>
          <p:cNvPr id="102" name="Freeform 39">
            <a:extLst>
              <a:ext uri="{FF2B5EF4-FFF2-40B4-BE49-F238E27FC236}">
                <a16:creationId xmlns:a16="http://schemas.microsoft.com/office/drawing/2014/main" id="{553D5D61-DA56-4626-D0A7-FF25311A0EEC}"/>
              </a:ext>
            </a:extLst>
          </p:cNvPr>
          <p:cNvSpPr/>
          <p:nvPr/>
        </p:nvSpPr>
        <p:spPr>
          <a:xfrm>
            <a:off x="5183382" y="2628262"/>
            <a:ext cx="1520423" cy="1835787"/>
          </a:xfrm>
          <a:custGeom>
            <a:avLst/>
            <a:gdLst/>
            <a:ahLst/>
            <a:cxnLst/>
            <a:rect l="l" t="t" r="r" b="b"/>
            <a:pathLst>
              <a:path w="777679" h="1163917">
                <a:moveTo>
                  <a:pt x="139531" y="0"/>
                </a:moveTo>
                <a:lnTo>
                  <a:pt x="638148" y="0"/>
                </a:lnTo>
                <a:cubicBezTo>
                  <a:pt x="675154" y="0"/>
                  <a:pt x="710644" y="14701"/>
                  <a:pt x="736811" y="40868"/>
                </a:cubicBezTo>
                <a:cubicBezTo>
                  <a:pt x="762978" y="67035"/>
                  <a:pt x="777679" y="102525"/>
                  <a:pt x="777679" y="139531"/>
                </a:cubicBezTo>
                <a:lnTo>
                  <a:pt x="777679" y="1024386"/>
                </a:lnTo>
                <a:cubicBezTo>
                  <a:pt x="777679" y="1101447"/>
                  <a:pt x="715209" y="1163917"/>
                  <a:pt x="638148" y="1163917"/>
                </a:cubicBezTo>
                <a:lnTo>
                  <a:pt x="139531" y="1163917"/>
                </a:lnTo>
                <a:cubicBezTo>
                  <a:pt x="102525" y="1163917"/>
                  <a:pt x="67035" y="1149216"/>
                  <a:pt x="40868" y="1123049"/>
                </a:cubicBezTo>
                <a:cubicBezTo>
                  <a:pt x="14701" y="1096882"/>
                  <a:pt x="0" y="1061392"/>
                  <a:pt x="0" y="1024386"/>
                </a:cubicBezTo>
                <a:lnTo>
                  <a:pt x="0" y="139531"/>
                </a:lnTo>
                <a:cubicBezTo>
                  <a:pt x="0" y="102525"/>
                  <a:pt x="14701" y="67035"/>
                  <a:pt x="40868" y="40868"/>
                </a:cubicBezTo>
                <a:cubicBezTo>
                  <a:pt x="67035" y="14701"/>
                  <a:pt x="102525" y="0"/>
                  <a:pt x="139531" y="0"/>
                </a:cubicBezTo>
                <a:close/>
              </a:path>
            </a:pathLst>
          </a:custGeom>
          <a:solidFill>
            <a:srgbClr val="FFFFFF"/>
          </a:solidFill>
          <a:ln>
            <a:solidFill>
              <a:srgbClr val="E8E8E8">
                <a:lumMod val="90000"/>
              </a:srgbClr>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Calibri"/>
            </a:endParaRPr>
          </a:p>
        </p:txBody>
      </p:sp>
      <p:sp>
        <p:nvSpPr>
          <p:cNvPr id="103" name="TextBox 40">
            <a:extLst>
              <a:ext uri="{FF2B5EF4-FFF2-40B4-BE49-F238E27FC236}">
                <a16:creationId xmlns:a16="http://schemas.microsoft.com/office/drawing/2014/main" id="{95294FB0-59FD-2BD7-769C-D98EA513D3B3}"/>
              </a:ext>
            </a:extLst>
          </p:cNvPr>
          <p:cNvSpPr txBox="1"/>
          <p:nvPr/>
        </p:nvSpPr>
        <p:spPr>
          <a:xfrm>
            <a:off x="5183382" y="2544999"/>
            <a:ext cx="1480009" cy="1895881"/>
          </a:xfrm>
          <a:prstGeom prst="rect">
            <a:avLst/>
          </a:prstGeom>
          <a:ln>
            <a:noFill/>
          </a:ln>
        </p:spPr>
        <p:txBody>
          <a:bodyPr lIns="30547" tIns="30547" rIns="30547" bIns="30547" rtlCol="0" anchor="ctr"/>
          <a:lstStyle/>
          <a:p>
            <a:pPr algn="ctr" defTabSz="609630">
              <a:lnSpc>
                <a:spcPts val="1773"/>
              </a:lnSpc>
            </a:pPr>
            <a:endParaRPr sz="900">
              <a:solidFill>
                <a:prstClr val="black"/>
              </a:solidFill>
              <a:latin typeface="Calibri"/>
            </a:endParaRPr>
          </a:p>
        </p:txBody>
      </p:sp>
      <p:grpSp>
        <p:nvGrpSpPr>
          <p:cNvPr id="104" name="Group 45">
            <a:extLst>
              <a:ext uri="{FF2B5EF4-FFF2-40B4-BE49-F238E27FC236}">
                <a16:creationId xmlns:a16="http://schemas.microsoft.com/office/drawing/2014/main" id="{63163C9D-F5B6-035B-B6AC-C3DA52E916C1}"/>
              </a:ext>
            </a:extLst>
          </p:cNvPr>
          <p:cNvGrpSpPr/>
          <p:nvPr/>
        </p:nvGrpSpPr>
        <p:grpSpPr>
          <a:xfrm>
            <a:off x="4241589" y="2297229"/>
            <a:ext cx="362841" cy="300713"/>
            <a:chOff x="0" y="0"/>
            <a:chExt cx="812800" cy="812800"/>
          </a:xfrm>
        </p:grpSpPr>
        <p:sp>
          <p:nvSpPr>
            <p:cNvPr id="105" name="Freeform 46">
              <a:extLst>
                <a:ext uri="{FF2B5EF4-FFF2-40B4-BE49-F238E27FC236}">
                  <a16:creationId xmlns:a16="http://schemas.microsoft.com/office/drawing/2014/main" id="{4235EE97-40CD-A7E9-B9D9-D538CD825FC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C8DA"/>
            </a:solidFill>
          </p:spPr>
          <p:txBody>
            <a:bodyPr/>
            <a:lstStyle/>
            <a:p>
              <a:pPr defTabSz="609630"/>
              <a:endParaRPr lang="en-GB" sz="900">
                <a:solidFill>
                  <a:prstClr val="black"/>
                </a:solidFill>
                <a:latin typeface="Calibri"/>
              </a:endParaRPr>
            </a:p>
          </p:txBody>
        </p:sp>
        <p:sp>
          <p:nvSpPr>
            <p:cNvPr id="106" name="TextBox 47">
              <a:extLst>
                <a:ext uri="{FF2B5EF4-FFF2-40B4-BE49-F238E27FC236}">
                  <a16:creationId xmlns:a16="http://schemas.microsoft.com/office/drawing/2014/main" id="{5E6D44E8-2817-566C-167B-61DD45C41A6E}"/>
                </a:ext>
              </a:extLst>
            </p:cNvPr>
            <p:cNvSpPr txBox="1"/>
            <p:nvPr/>
          </p:nvSpPr>
          <p:spPr>
            <a:xfrm>
              <a:off x="76200" y="19050"/>
              <a:ext cx="660400" cy="717550"/>
            </a:xfrm>
            <a:prstGeom prst="rect">
              <a:avLst/>
            </a:prstGeom>
          </p:spPr>
          <p:txBody>
            <a:bodyPr lIns="30547" tIns="30547" rIns="30547" bIns="30547" rtlCol="0" anchor="ctr"/>
            <a:lstStyle/>
            <a:p>
              <a:pPr algn="ctr" defTabSz="609630">
                <a:lnSpc>
                  <a:spcPts val="2053"/>
                </a:lnSpc>
              </a:pPr>
              <a:r>
                <a:rPr lang="en-US" sz="1050" b="1">
                  <a:solidFill>
                    <a:srgbClr val="000000"/>
                  </a:solidFill>
                  <a:latin typeface="Arial Bold"/>
                  <a:ea typeface="Arial Bold"/>
                  <a:cs typeface="Arial Bold"/>
                  <a:sym typeface="Arial Bold"/>
                </a:rPr>
                <a:t>3</a:t>
              </a:r>
            </a:p>
          </p:txBody>
        </p:sp>
      </p:grpSp>
      <p:grpSp>
        <p:nvGrpSpPr>
          <p:cNvPr id="107" name="Group 48">
            <a:extLst>
              <a:ext uri="{FF2B5EF4-FFF2-40B4-BE49-F238E27FC236}">
                <a16:creationId xmlns:a16="http://schemas.microsoft.com/office/drawing/2014/main" id="{2F6EECA8-0CFC-6DAD-550A-D2D13FA07A2E}"/>
              </a:ext>
            </a:extLst>
          </p:cNvPr>
          <p:cNvGrpSpPr/>
          <p:nvPr/>
        </p:nvGrpSpPr>
        <p:grpSpPr>
          <a:xfrm>
            <a:off x="7088928" y="2265147"/>
            <a:ext cx="367534" cy="304603"/>
            <a:chOff x="0" y="0"/>
            <a:chExt cx="812800" cy="812800"/>
          </a:xfrm>
        </p:grpSpPr>
        <p:sp>
          <p:nvSpPr>
            <p:cNvPr id="108" name="Freeform 49">
              <a:extLst>
                <a:ext uri="{FF2B5EF4-FFF2-40B4-BE49-F238E27FC236}">
                  <a16:creationId xmlns:a16="http://schemas.microsoft.com/office/drawing/2014/main" id="{A6AD0F3F-3190-7892-4CCB-DABE723023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5DA6"/>
            </a:solidFill>
          </p:spPr>
          <p:txBody>
            <a:bodyPr/>
            <a:lstStyle/>
            <a:p>
              <a:pPr defTabSz="609630"/>
              <a:endParaRPr lang="en-GB" sz="900">
                <a:solidFill>
                  <a:prstClr val="black"/>
                </a:solidFill>
                <a:latin typeface="Calibri"/>
              </a:endParaRPr>
            </a:p>
          </p:txBody>
        </p:sp>
        <p:sp>
          <p:nvSpPr>
            <p:cNvPr id="109" name="TextBox 50">
              <a:extLst>
                <a:ext uri="{FF2B5EF4-FFF2-40B4-BE49-F238E27FC236}">
                  <a16:creationId xmlns:a16="http://schemas.microsoft.com/office/drawing/2014/main" id="{B5011152-EF85-9604-8C97-7E6EEFA8B8AE}"/>
                </a:ext>
              </a:extLst>
            </p:cNvPr>
            <p:cNvSpPr txBox="1"/>
            <p:nvPr/>
          </p:nvSpPr>
          <p:spPr>
            <a:xfrm>
              <a:off x="76200" y="19050"/>
              <a:ext cx="660400" cy="717550"/>
            </a:xfrm>
            <a:prstGeom prst="rect">
              <a:avLst/>
            </a:prstGeom>
          </p:spPr>
          <p:txBody>
            <a:bodyPr lIns="30547" tIns="30547" rIns="30547" bIns="30547" rtlCol="0" anchor="ctr"/>
            <a:lstStyle/>
            <a:p>
              <a:pPr algn="ctr" defTabSz="609630">
                <a:lnSpc>
                  <a:spcPts val="2053"/>
                </a:lnSpc>
              </a:pPr>
              <a:r>
                <a:rPr lang="en-US" sz="1050" b="1">
                  <a:solidFill>
                    <a:srgbClr val="FFFFFF"/>
                  </a:solidFill>
                  <a:latin typeface="Arial Bold"/>
                  <a:ea typeface="Arial Bold"/>
                  <a:cs typeface="Arial Bold"/>
                  <a:sym typeface="Arial Bold"/>
                </a:rPr>
                <a:t>5</a:t>
              </a:r>
            </a:p>
          </p:txBody>
        </p:sp>
      </p:grpSp>
      <p:grpSp>
        <p:nvGrpSpPr>
          <p:cNvPr id="110" name="Group 51">
            <a:extLst>
              <a:ext uri="{FF2B5EF4-FFF2-40B4-BE49-F238E27FC236}">
                <a16:creationId xmlns:a16="http://schemas.microsoft.com/office/drawing/2014/main" id="{EC90A147-E060-16DA-206D-FE4DE87B10C1}"/>
              </a:ext>
            </a:extLst>
          </p:cNvPr>
          <p:cNvGrpSpPr/>
          <p:nvPr/>
        </p:nvGrpSpPr>
        <p:grpSpPr>
          <a:xfrm>
            <a:off x="2707598" y="2150429"/>
            <a:ext cx="362841" cy="300713"/>
            <a:chOff x="0" y="0"/>
            <a:chExt cx="812800" cy="812800"/>
          </a:xfrm>
        </p:grpSpPr>
        <p:sp>
          <p:nvSpPr>
            <p:cNvPr id="111" name="Freeform 52">
              <a:extLst>
                <a:ext uri="{FF2B5EF4-FFF2-40B4-BE49-F238E27FC236}">
                  <a16:creationId xmlns:a16="http://schemas.microsoft.com/office/drawing/2014/main" id="{EB970D66-7B7D-B079-8081-A85A7B461BB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C0DF"/>
            </a:solidFill>
          </p:spPr>
          <p:txBody>
            <a:bodyPr/>
            <a:lstStyle/>
            <a:p>
              <a:pPr defTabSz="609630"/>
              <a:endParaRPr lang="en-GB" sz="900">
                <a:solidFill>
                  <a:prstClr val="black"/>
                </a:solidFill>
                <a:latin typeface="Calibri"/>
              </a:endParaRPr>
            </a:p>
          </p:txBody>
        </p:sp>
        <p:sp>
          <p:nvSpPr>
            <p:cNvPr id="112" name="TextBox 53">
              <a:extLst>
                <a:ext uri="{FF2B5EF4-FFF2-40B4-BE49-F238E27FC236}">
                  <a16:creationId xmlns:a16="http://schemas.microsoft.com/office/drawing/2014/main" id="{856C65DC-5DB6-16D0-EB13-82229959F38F}"/>
                </a:ext>
              </a:extLst>
            </p:cNvPr>
            <p:cNvSpPr txBox="1"/>
            <p:nvPr/>
          </p:nvSpPr>
          <p:spPr>
            <a:xfrm>
              <a:off x="76200" y="19050"/>
              <a:ext cx="660400" cy="717550"/>
            </a:xfrm>
            <a:prstGeom prst="rect">
              <a:avLst/>
            </a:prstGeom>
          </p:spPr>
          <p:txBody>
            <a:bodyPr lIns="30547" tIns="30547" rIns="30547" bIns="30547" rtlCol="0" anchor="ctr"/>
            <a:lstStyle/>
            <a:p>
              <a:pPr algn="ctr" defTabSz="609630">
                <a:lnSpc>
                  <a:spcPts val="2053"/>
                </a:lnSpc>
              </a:pPr>
              <a:r>
                <a:rPr lang="en-US" sz="1050" b="1">
                  <a:solidFill>
                    <a:srgbClr val="000000"/>
                  </a:solidFill>
                  <a:latin typeface="Arial Bold"/>
                  <a:ea typeface="Arial Bold"/>
                  <a:cs typeface="Arial Bold"/>
                  <a:sym typeface="Arial Bold"/>
                </a:rPr>
                <a:t>2</a:t>
              </a:r>
            </a:p>
          </p:txBody>
        </p:sp>
      </p:grpSp>
      <p:grpSp>
        <p:nvGrpSpPr>
          <p:cNvPr id="113" name="Group 54">
            <a:extLst>
              <a:ext uri="{FF2B5EF4-FFF2-40B4-BE49-F238E27FC236}">
                <a16:creationId xmlns:a16="http://schemas.microsoft.com/office/drawing/2014/main" id="{721815D0-B473-846D-6049-5168E0A25A57}"/>
              </a:ext>
            </a:extLst>
          </p:cNvPr>
          <p:cNvGrpSpPr/>
          <p:nvPr/>
        </p:nvGrpSpPr>
        <p:grpSpPr>
          <a:xfrm>
            <a:off x="8534570" y="2209866"/>
            <a:ext cx="367534" cy="304603"/>
            <a:chOff x="0" y="0"/>
            <a:chExt cx="812800" cy="812800"/>
          </a:xfrm>
        </p:grpSpPr>
        <p:sp>
          <p:nvSpPr>
            <p:cNvPr id="114" name="Freeform 55">
              <a:extLst>
                <a:ext uri="{FF2B5EF4-FFF2-40B4-BE49-F238E27FC236}">
                  <a16:creationId xmlns:a16="http://schemas.microsoft.com/office/drawing/2014/main" id="{6406C7B6-1FFB-C260-456E-5010945322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75DC5"/>
            </a:solidFill>
          </p:spPr>
          <p:txBody>
            <a:bodyPr/>
            <a:lstStyle/>
            <a:p>
              <a:pPr defTabSz="609630"/>
              <a:endParaRPr lang="en-GB" sz="900">
                <a:solidFill>
                  <a:prstClr val="black"/>
                </a:solidFill>
                <a:latin typeface="Calibri"/>
              </a:endParaRPr>
            </a:p>
          </p:txBody>
        </p:sp>
        <p:sp>
          <p:nvSpPr>
            <p:cNvPr id="115" name="TextBox 56">
              <a:extLst>
                <a:ext uri="{FF2B5EF4-FFF2-40B4-BE49-F238E27FC236}">
                  <a16:creationId xmlns:a16="http://schemas.microsoft.com/office/drawing/2014/main" id="{B885CC18-FCFF-0F0A-D419-F8A467F339E7}"/>
                </a:ext>
              </a:extLst>
            </p:cNvPr>
            <p:cNvSpPr txBox="1"/>
            <p:nvPr/>
          </p:nvSpPr>
          <p:spPr>
            <a:xfrm>
              <a:off x="76200" y="19050"/>
              <a:ext cx="660400" cy="717550"/>
            </a:xfrm>
            <a:prstGeom prst="rect">
              <a:avLst/>
            </a:prstGeom>
          </p:spPr>
          <p:txBody>
            <a:bodyPr lIns="30547" tIns="30547" rIns="30547" bIns="30547" rtlCol="0" anchor="ctr"/>
            <a:lstStyle/>
            <a:p>
              <a:pPr algn="ctr" defTabSz="609630">
                <a:lnSpc>
                  <a:spcPts val="2053"/>
                </a:lnSpc>
              </a:pPr>
              <a:r>
                <a:rPr lang="en-US" sz="1050" b="1">
                  <a:solidFill>
                    <a:srgbClr val="FFFFFF"/>
                  </a:solidFill>
                  <a:latin typeface="Arial Bold"/>
                  <a:ea typeface="Arial Bold"/>
                  <a:cs typeface="Arial Bold"/>
                  <a:sym typeface="Arial Bold"/>
                </a:rPr>
                <a:t>6</a:t>
              </a:r>
            </a:p>
          </p:txBody>
        </p:sp>
      </p:grpSp>
      <p:grpSp>
        <p:nvGrpSpPr>
          <p:cNvPr id="116" name="Group 57">
            <a:extLst>
              <a:ext uri="{FF2B5EF4-FFF2-40B4-BE49-F238E27FC236}">
                <a16:creationId xmlns:a16="http://schemas.microsoft.com/office/drawing/2014/main" id="{30D6B82F-EE41-A2A5-D7D6-5636CA6E5FC2}"/>
              </a:ext>
            </a:extLst>
          </p:cNvPr>
          <p:cNvGrpSpPr/>
          <p:nvPr/>
        </p:nvGrpSpPr>
        <p:grpSpPr>
          <a:xfrm>
            <a:off x="1300174" y="2080028"/>
            <a:ext cx="348727" cy="308601"/>
            <a:chOff x="0" y="0"/>
            <a:chExt cx="812800" cy="812800"/>
          </a:xfrm>
        </p:grpSpPr>
        <p:sp>
          <p:nvSpPr>
            <p:cNvPr id="117" name="Freeform 58">
              <a:extLst>
                <a:ext uri="{FF2B5EF4-FFF2-40B4-BE49-F238E27FC236}">
                  <a16:creationId xmlns:a16="http://schemas.microsoft.com/office/drawing/2014/main" id="{EE65ACBF-0661-A8A2-4D6F-69B049667B2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DE59"/>
            </a:solidFill>
          </p:spPr>
          <p:txBody>
            <a:bodyPr/>
            <a:lstStyle/>
            <a:p>
              <a:pPr defTabSz="609630"/>
              <a:endParaRPr lang="en-GB" sz="1100">
                <a:solidFill>
                  <a:prstClr val="black"/>
                </a:solidFill>
                <a:latin typeface="Calibri"/>
              </a:endParaRPr>
            </a:p>
          </p:txBody>
        </p:sp>
        <p:sp>
          <p:nvSpPr>
            <p:cNvPr id="118" name="TextBox 59">
              <a:extLst>
                <a:ext uri="{FF2B5EF4-FFF2-40B4-BE49-F238E27FC236}">
                  <a16:creationId xmlns:a16="http://schemas.microsoft.com/office/drawing/2014/main" id="{981B8455-4DAB-9AFD-7220-7DCB33D7032A}"/>
                </a:ext>
              </a:extLst>
            </p:cNvPr>
            <p:cNvSpPr txBox="1"/>
            <p:nvPr/>
          </p:nvSpPr>
          <p:spPr>
            <a:xfrm>
              <a:off x="76201" y="59429"/>
              <a:ext cx="682229" cy="677169"/>
            </a:xfrm>
            <a:prstGeom prst="rect">
              <a:avLst/>
            </a:prstGeom>
          </p:spPr>
          <p:txBody>
            <a:bodyPr lIns="30547" tIns="30547" rIns="30547" bIns="30547" rtlCol="0" anchor="ctr"/>
            <a:lstStyle/>
            <a:p>
              <a:pPr algn="ctr" defTabSz="609630">
                <a:lnSpc>
                  <a:spcPts val="2053"/>
                </a:lnSpc>
              </a:pPr>
              <a:r>
                <a:rPr lang="en-US" sz="1050" b="1">
                  <a:solidFill>
                    <a:srgbClr val="000000"/>
                  </a:solidFill>
                  <a:latin typeface="Arial Bold"/>
                  <a:ea typeface="Arial Bold"/>
                  <a:cs typeface="Arial Bold"/>
                  <a:sym typeface="Arial Bold"/>
                </a:rPr>
                <a:t>1</a:t>
              </a:r>
            </a:p>
          </p:txBody>
        </p:sp>
      </p:grpSp>
      <p:grpSp>
        <p:nvGrpSpPr>
          <p:cNvPr id="119" name="Group 60">
            <a:extLst>
              <a:ext uri="{FF2B5EF4-FFF2-40B4-BE49-F238E27FC236}">
                <a16:creationId xmlns:a16="http://schemas.microsoft.com/office/drawing/2014/main" id="{391A2D93-B3F7-874F-F141-1937E59812A5}"/>
              </a:ext>
            </a:extLst>
          </p:cNvPr>
          <p:cNvGrpSpPr/>
          <p:nvPr/>
        </p:nvGrpSpPr>
        <p:grpSpPr>
          <a:xfrm>
            <a:off x="10267012" y="2080028"/>
            <a:ext cx="348727" cy="275670"/>
            <a:chOff x="0" y="0"/>
            <a:chExt cx="812800" cy="812800"/>
          </a:xfrm>
        </p:grpSpPr>
        <p:sp>
          <p:nvSpPr>
            <p:cNvPr id="120" name="Freeform 61">
              <a:extLst>
                <a:ext uri="{FF2B5EF4-FFF2-40B4-BE49-F238E27FC236}">
                  <a16:creationId xmlns:a16="http://schemas.microsoft.com/office/drawing/2014/main" id="{164DB3D5-1BDC-379B-7D7A-DAE79F2892E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418D"/>
            </a:solidFill>
          </p:spPr>
          <p:txBody>
            <a:bodyPr/>
            <a:lstStyle/>
            <a:p>
              <a:pPr defTabSz="609630"/>
              <a:endParaRPr lang="en-GB" sz="1050">
                <a:solidFill>
                  <a:prstClr val="black"/>
                </a:solidFill>
                <a:latin typeface="Calibri"/>
              </a:endParaRPr>
            </a:p>
          </p:txBody>
        </p:sp>
        <p:sp>
          <p:nvSpPr>
            <p:cNvPr id="121" name="TextBox 62">
              <a:extLst>
                <a:ext uri="{FF2B5EF4-FFF2-40B4-BE49-F238E27FC236}">
                  <a16:creationId xmlns:a16="http://schemas.microsoft.com/office/drawing/2014/main" id="{78C924B4-0FA9-D8C0-86CB-569DECF96ECC}"/>
                </a:ext>
              </a:extLst>
            </p:cNvPr>
            <p:cNvSpPr txBox="1"/>
            <p:nvPr/>
          </p:nvSpPr>
          <p:spPr>
            <a:xfrm>
              <a:off x="76200" y="19050"/>
              <a:ext cx="660400" cy="717550"/>
            </a:xfrm>
            <a:prstGeom prst="rect">
              <a:avLst/>
            </a:prstGeom>
          </p:spPr>
          <p:txBody>
            <a:bodyPr lIns="30547" tIns="30547" rIns="30547" bIns="30547" rtlCol="0" anchor="ctr"/>
            <a:lstStyle/>
            <a:p>
              <a:pPr algn="ctr" defTabSz="609630">
                <a:lnSpc>
                  <a:spcPts val="2053"/>
                </a:lnSpc>
              </a:pPr>
              <a:r>
                <a:rPr lang="en-US" sz="1050" b="1">
                  <a:solidFill>
                    <a:srgbClr val="FFFFFF"/>
                  </a:solidFill>
                  <a:latin typeface="Arial Bold"/>
                  <a:ea typeface="Arial Bold"/>
                  <a:cs typeface="Arial Bold"/>
                  <a:sym typeface="Arial Bold"/>
                </a:rPr>
                <a:t>7</a:t>
              </a:r>
            </a:p>
          </p:txBody>
        </p:sp>
      </p:grpSp>
      <p:sp>
        <p:nvSpPr>
          <p:cNvPr id="122" name="Freeform 63">
            <a:extLst>
              <a:ext uri="{FF2B5EF4-FFF2-40B4-BE49-F238E27FC236}">
                <a16:creationId xmlns:a16="http://schemas.microsoft.com/office/drawing/2014/main" id="{4A53C31B-453B-466A-C474-E01E8D58114F}"/>
              </a:ext>
            </a:extLst>
          </p:cNvPr>
          <p:cNvSpPr/>
          <p:nvPr/>
        </p:nvSpPr>
        <p:spPr>
          <a:xfrm>
            <a:off x="2786565" y="2830608"/>
            <a:ext cx="229162" cy="189924"/>
          </a:xfrm>
          <a:custGeom>
            <a:avLst/>
            <a:gdLst/>
            <a:ahLst/>
            <a:cxnLst/>
            <a:rect l="l" t="t" r="r" b="b"/>
            <a:pathLst>
              <a:path w="412381" h="412381">
                <a:moveTo>
                  <a:pt x="0" y="0"/>
                </a:moveTo>
                <a:lnTo>
                  <a:pt x="412382" y="0"/>
                </a:lnTo>
                <a:lnTo>
                  <a:pt x="412382" y="412381"/>
                </a:lnTo>
                <a:lnTo>
                  <a:pt x="0" y="4123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900">
              <a:solidFill>
                <a:prstClr val="black"/>
              </a:solidFill>
              <a:latin typeface="Calibri"/>
            </a:endParaRPr>
          </a:p>
        </p:txBody>
      </p:sp>
      <p:sp>
        <p:nvSpPr>
          <p:cNvPr id="123" name="Freeform 64">
            <a:extLst>
              <a:ext uri="{FF2B5EF4-FFF2-40B4-BE49-F238E27FC236}">
                <a16:creationId xmlns:a16="http://schemas.microsoft.com/office/drawing/2014/main" id="{2A115FE9-D9A0-CCB9-B3E3-47F858D140C2}"/>
              </a:ext>
            </a:extLst>
          </p:cNvPr>
          <p:cNvSpPr/>
          <p:nvPr/>
        </p:nvSpPr>
        <p:spPr>
          <a:xfrm>
            <a:off x="5723511" y="2920486"/>
            <a:ext cx="191064" cy="189924"/>
          </a:xfrm>
          <a:custGeom>
            <a:avLst/>
            <a:gdLst/>
            <a:ahLst/>
            <a:cxnLst/>
            <a:rect l="l" t="t" r="r" b="b"/>
            <a:pathLst>
              <a:path w="343823" h="412381">
                <a:moveTo>
                  <a:pt x="0" y="0"/>
                </a:moveTo>
                <a:lnTo>
                  <a:pt x="343823" y="0"/>
                </a:lnTo>
                <a:lnTo>
                  <a:pt x="343823" y="412381"/>
                </a:lnTo>
                <a:lnTo>
                  <a:pt x="0" y="4123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GB" sz="900">
              <a:solidFill>
                <a:prstClr val="black"/>
              </a:solidFill>
              <a:latin typeface="Calibri"/>
            </a:endParaRPr>
          </a:p>
        </p:txBody>
      </p:sp>
      <p:sp>
        <p:nvSpPr>
          <p:cNvPr id="124" name="Freeform 65">
            <a:extLst>
              <a:ext uri="{FF2B5EF4-FFF2-40B4-BE49-F238E27FC236}">
                <a16:creationId xmlns:a16="http://schemas.microsoft.com/office/drawing/2014/main" id="{ABC27B5B-FB8E-DB40-1646-60895BAE0507}"/>
              </a:ext>
            </a:extLst>
          </p:cNvPr>
          <p:cNvSpPr/>
          <p:nvPr/>
        </p:nvSpPr>
        <p:spPr>
          <a:xfrm>
            <a:off x="1201040" y="3080322"/>
            <a:ext cx="538700" cy="275132"/>
          </a:xfrm>
          <a:custGeom>
            <a:avLst/>
            <a:gdLst/>
            <a:ahLst/>
            <a:cxnLst/>
            <a:rect l="l" t="t" r="r" b="b"/>
            <a:pathLst>
              <a:path w="969398" h="597391">
                <a:moveTo>
                  <a:pt x="0" y="0"/>
                </a:moveTo>
                <a:lnTo>
                  <a:pt x="969398" y="0"/>
                </a:lnTo>
                <a:lnTo>
                  <a:pt x="969398" y="597391"/>
                </a:lnTo>
                <a:lnTo>
                  <a:pt x="0" y="59739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GB" sz="900">
              <a:solidFill>
                <a:prstClr val="black"/>
              </a:solidFill>
              <a:latin typeface="Calibri"/>
            </a:endParaRPr>
          </a:p>
        </p:txBody>
      </p:sp>
      <p:sp>
        <p:nvSpPr>
          <p:cNvPr id="125" name="Freeform 66">
            <a:extLst>
              <a:ext uri="{FF2B5EF4-FFF2-40B4-BE49-F238E27FC236}">
                <a16:creationId xmlns:a16="http://schemas.microsoft.com/office/drawing/2014/main" id="{9693FCBD-ABEA-B8B1-2FD2-12F01B83D983}"/>
              </a:ext>
            </a:extLst>
          </p:cNvPr>
          <p:cNvSpPr/>
          <p:nvPr/>
        </p:nvSpPr>
        <p:spPr>
          <a:xfrm>
            <a:off x="2627921" y="3133412"/>
            <a:ext cx="536133" cy="407120"/>
          </a:xfrm>
          <a:custGeom>
            <a:avLst/>
            <a:gdLst/>
            <a:ahLst/>
            <a:cxnLst/>
            <a:rect l="l" t="t" r="r" b="b"/>
            <a:pathLst>
              <a:path w="964777" h="883977">
                <a:moveTo>
                  <a:pt x="0" y="0"/>
                </a:moveTo>
                <a:lnTo>
                  <a:pt x="964777" y="0"/>
                </a:lnTo>
                <a:lnTo>
                  <a:pt x="964777" y="883977"/>
                </a:lnTo>
                <a:lnTo>
                  <a:pt x="0" y="8839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GB" sz="900">
              <a:solidFill>
                <a:prstClr val="black"/>
              </a:solidFill>
              <a:latin typeface="Calibri"/>
            </a:endParaRPr>
          </a:p>
        </p:txBody>
      </p:sp>
      <p:sp>
        <p:nvSpPr>
          <p:cNvPr id="126" name="Freeform 67">
            <a:extLst>
              <a:ext uri="{FF2B5EF4-FFF2-40B4-BE49-F238E27FC236}">
                <a16:creationId xmlns:a16="http://schemas.microsoft.com/office/drawing/2014/main" id="{4D6C31D6-2194-3441-3F26-921D1C7FC8F9}"/>
              </a:ext>
            </a:extLst>
          </p:cNvPr>
          <p:cNvSpPr/>
          <p:nvPr/>
        </p:nvSpPr>
        <p:spPr>
          <a:xfrm>
            <a:off x="4166054" y="3225373"/>
            <a:ext cx="422845" cy="408678"/>
          </a:xfrm>
          <a:custGeom>
            <a:avLst/>
            <a:gdLst/>
            <a:ahLst/>
            <a:cxnLst/>
            <a:rect l="l" t="t" r="r" b="b"/>
            <a:pathLst>
              <a:path w="760912" h="887361">
                <a:moveTo>
                  <a:pt x="0" y="0"/>
                </a:moveTo>
                <a:lnTo>
                  <a:pt x="760912" y="0"/>
                </a:lnTo>
                <a:lnTo>
                  <a:pt x="760912" y="887361"/>
                </a:lnTo>
                <a:lnTo>
                  <a:pt x="0" y="88736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GB" sz="900">
              <a:solidFill>
                <a:prstClr val="black"/>
              </a:solidFill>
              <a:latin typeface="Calibri"/>
            </a:endParaRPr>
          </a:p>
        </p:txBody>
      </p:sp>
      <p:sp>
        <p:nvSpPr>
          <p:cNvPr id="127" name="Freeform 68">
            <a:extLst>
              <a:ext uri="{FF2B5EF4-FFF2-40B4-BE49-F238E27FC236}">
                <a16:creationId xmlns:a16="http://schemas.microsoft.com/office/drawing/2014/main" id="{99C61F75-63D5-D496-1277-E5FD250EF386}"/>
              </a:ext>
            </a:extLst>
          </p:cNvPr>
          <p:cNvSpPr/>
          <p:nvPr/>
        </p:nvSpPr>
        <p:spPr>
          <a:xfrm>
            <a:off x="5683699" y="3243064"/>
            <a:ext cx="489712" cy="402141"/>
          </a:xfrm>
          <a:custGeom>
            <a:avLst/>
            <a:gdLst/>
            <a:ahLst/>
            <a:cxnLst/>
            <a:rect l="l" t="t" r="r" b="b"/>
            <a:pathLst>
              <a:path w="881243" h="873165">
                <a:moveTo>
                  <a:pt x="0" y="0"/>
                </a:moveTo>
                <a:lnTo>
                  <a:pt x="881244" y="0"/>
                </a:lnTo>
                <a:lnTo>
                  <a:pt x="881244" y="873165"/>
                </a:lnTo>
                <a:lnTo>
                  <a:pt x="0" y="87316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defTabSz="609630"/>
            <a:endParaRPr lang="en-GB" sz="900">
              <a:solidFill>
                <a:prstClr val="black"/>
              </a:solidFill>
              <a:latin typeface="Calibri"/>
            </a:endParaRPr>
          </a:p>
        </p:txBody>
      </p:sp>
      <p:sp>
        <p:nvSpPr>
          <p:cNvPr id="128" name="Freeform 69">
            <a:extLst>
              <a:ext uri="{FF2B5EF4-FFF2-40B4-BE49-F238E27FC236}">
                <a16:creationId xmlns:a16="http://schemas.microsoft.com/office/drawing/2014/main" id="{90C8CBE3-FF14-D022-31B7-F76689FCFD1F}"/>
              </a:ext>
            </a:extLst>
          </p:cNvPr>
          <p:cNvSpPr/>
          <p:nvPr/>
        </p:nvSpPr>
        <p:spPr>
          <a:xfrm>
            <a:off x="7111112" y="3200175"/>
            <a:ext cx="624565" cy="400511"/>
          </a:xfrm>
          <a:custGeom>
            <a:avLst/>
            <a:gdLst/>
            <a:ahLst/>
            <a:cxnLst/>
            <a:rect l="l" t="t" r="r" b="b"/>
            <a:pathLst>
              <a:path w="1123912" h="869627">
                <a:moveTo>
                  <a:pt x="0" y="0"/>
                </a:moveTo>
                <a:lnTo>
                  <a:pt x="1123911" y="0"/>
                </a:lnTo>
                <a:lnTo>
                  <a:pt x="1123911" y="869627"/>
                </a:lnTo>
                <a:lnTo>
                  <a:pt x="0" y="86962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09630"/>
            <a:endParaRPr lang="en-GB" sz="900">
              <a:solidFill>
                <a:prstClr val="black"/>
              </a:solidFill>
              <a:latin typeface="Calibri"/>
            </a:endParaRPr>
          </a:p>
        </p:txBody>
      </p:sp>
      <p:sp>
        <p:nvSpPr>
          <p:cNvPr id="129" name="Freeform 70">
            <a:extLst>
              <a:ext uri="{FF2B5EF4-FFF2-40B4-BE49-F238E27FC236}">
                <a16:creationId xmlns:a16="http://schemas.microsoft.com/office/drawing/2014/main" id="{C4FBCBD8-E550-15FC-8B65-BB4DA3CE5C76}"/>
              </a:ext>
            </a:extLst>
          </p:cNvPr>
          <p:cNvSpPr/>
          <p:nvPr/>
        </p:nvSpPr>
        <p:spPr>
          <a:xfrm>
            <a:off x="8648565" y="3202387"/>
            <a:ext cx="471940" cy="403229"/>
          </a:xfrm>
          <a:custGeom>
            <a:avLst/>
            <a:gdLst/>
            <a:ahLst/>
            <a:cxnLst/>
            <a:rect l="l" t="t" r="r" b="b"/>
            <a:pathLst>
              <a:path w="849263" h="875529">
                <a:moveTo>
                  <a:pt x="0" y="0"/>
                </a:moveTo>
                <a:lnTo>
                  <a:pt x="849263" y="0"/>
                </a:lnTo>
                <a:lnTo>
                  <a:pt x="849263" y="875530"/>
                </a:lnTo>
                <a:lnTo>
                  <a:pt x="0" y="87553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609630"/>
            <a:endParaRPr lang="en-GB" sz="900">
              <a:solidFill>
                <a:prstClr val="black"/>
              </a:solidFill>
              <a:latin typeface="Calibri"/>
            </a:endParaRPr>
          </a:p>
        </p:txBody>
      </p:sp>
      <p:sp>
        <p:nvSpPr>
          <p:cNvPr id="130" name="Freeform 71">
            <a:extLst>
              <a:ext uri="{FF2B5EF4-FFF2-40B4-BE49-F238E27FC236}">
                <a16:creationId xmlns:a16="http://schemas.microsoft.com/office/drawing/2014/main" id="{039D13E1-0E72-DCBF-0BF8-312CAAE68C3D}"/>
              </a:ext>
            </a:extLst>
          </p:cNvPr>
          <p:cNvSpPr/>
          <p:nvPr/>
        </p:nvSpPr>
        <p:spPr>
          <a:xfrm>
            <a:off x="10197867" y="2967583"/>
            <a:ext cx="516460" cy="469717"/>
          </a:xfrm>
          <a:custGeom>
            <a:avLst/>
            <a:gdLst/>
            <a:ahLst/>
            <a:cxnLst/>
            <a:rect l="l" t="t" r="r" b="b"/>
            <a:pathLst>
              <a:path w="929378" h="1019894">
                <a:moveTo>
                  <a:pt x="0" y="0"/>
                </a:moveTo>
                <a:lnTo>
                  <a:pt x="929378" y="0"/>
                </a:lnTo>
                <a:lnTo>
                  <a:pt x="929378" y="1019894"/>
                </a:lnTo>
                <a:lnTo>
                  <a:pt x="0" y="101989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defTabSz="609630"/>
            <a:endParaRPr lang="en-GB" sz="900">
              <a:solidFill>
                <a:prstClr val="black"/>
              </a:solidFill>
              <a:latin typeface="Calibri"/>
            </a:endParaRPr>
          </a:p>
        </p:txBody>
      </p:sp>
      <p:sp>
        <p:nvSpPr>
          <p:cNvPr id="131" name="TextBox 75">
            <a:extLst>
              <a:ext uri="{FF2B5EF4-FFF2-40B4-BE49-F238E27FC236}">
                <a16:creationId xmlns:a16="http://schemas.microsoft.com/office/drawing/2014/main" id="{885FE415-F4AB-D15B-079C-DD4DC3ECA99B}"/>
              </a:ext>
            </a:extLst>
          </p:cNvPr>
          <p:cNvSpPr txBox="1"/>
          <p:nvPr/>
        </p:nvSpPr>
        <p:spPr>
          <a:xfrm>
            <a:off x="5423152" y="2726279"/>
            <a:ext cx="954844" cy="416589"/>
          </a:xfrm>
          <a:prstGeom prst="rect">
            <a:avLst/>
          </a:prstGeom>
        </p:spPr>
        <p:txBody>
          <a:bodyPr wrap="square" lIns="0" tIns="0" rIns="0" bIns="0" rtlCol="0" anchor="t">
            <a:spAutoFit/>
          </a:bodyPr>
          <a:lstStyle/>
          <a:p>
            <a:pPr algn="ctr" defTabSz="609630">
              <a:lnSpc>
                <a:spcPts val="1733"/>
              </a:lnSpc>
            </a:pPr>
            <a:r>
              <a:rPr lang="en-US" sz="1000" b="1">
                <a:solidFill>
                  <a:srgbClr val="000000"/>
                </a:solidFill>
                <a:latin typeface="Arial Bold"/>
                <a:ea typeface="Arial Bold"/>
                <a:cs typeface="Arial Bold"/>
                <a:sym typeface="Arial Bold"/>
              </a:rPr>
              <a:t>Lifecycle Oversight</a:t>
            </a:r>
          </a:p>
        </p:txBody>
      </p:sp>
      <p:sp>
        <p:nvSpPr>
          <p:cNvPr id="132" name="TextBox 76">
            <a:extLst>
              <a:ext uri="{FF2B5EF4-FFF2-40B4-BE49-F238E27FC236}">
                <a16:creationId xmlns:a16="http://schemas.microsoft.com/office/drawing/2014/main" id="{9D3E0650-B933-AFE9-0A16-F8985EE6450B}"/>
              </a:ext>
            </a:extLst>
          </p:cNvPr>
          <p:cNvSpPr txBox="1"/>
          <p:nvPr/>
        </p:nvSpPr>
        <p:spPr>
          <a:xfrm>
            <a:off x="5332699" y="3716360"/>
            <a:ext cx="1196843" cy="590483"/>
          </a:xfrm>
          <a:prstGeom prst="rect">
            <a:avLst/>
          </a:prstGeom>
        </p:spPr>
        <p:txBody>
          <a:bodyPr wrap="square" lIns="0" tIns="0" rIns="0" bIns="0" rtlCol="0" anchor="t">
            <a:spAutoFit/>
          </a:bodyPr>
          <a:lstStyle/>
          <a:p>
            <a:pPr algn="ctr" defTabSz="609630">
              <a:lnSpc>
                <a:spcPts val="1560"/>
              </a:lnSpc>
            </a:pPr>
            <a:r>
              <a:rPr lang="en-US" sz="900">
                <a:solidFill>
                  <a:srgbClr val="000000"/>
                </a:solidFill>
                <a:latin typeface="Arial"/>
                <a:ea typeface="Arial"/>
                <a:cs typeface="Arial"/>
                <a:sym typeface="Arial"/>
              </a:rPr>
              <a:t>Ongoing monitoring matters as much as approval</a:t>
            </a:r>
          </a:p>
        </p:txBody>
      </p:sp>
      <p:sp>
        <p:nvSpPr>
          <p:cNvPr id="133" name="TextBox 77">
            <a:extLst>
              <a:ext uri="{FF2B5EF4-FFF2-40B4-BE49-F238E27FC236}">
                <a16:creationId xmlns:a16="http://schemas.microsoft.com/office/drawing/2014/main" id="{C9D7DFA3-EDE9-200D-849C-77BA7DE83B90}"/>
              </a:ext>
            </a:extLst>
          </p:cNvPr>
          <p:cNvSpPr txBox="1"/>
          <p:nvPr/>
        </p:nvSpPr>
        <p:spPr>
          <a:xfrm>
            <a:off x="3932921" y="2767978"/>
            <a:ext cx="907102" cy="416589"/>
          </a:xfrm>
          <a:prstGeom prst="rect">
            <a:avLst/>
          </a:prstGeom>
        </p:spPr>
        <p:txBody>
          <a:bodyPr wrap="square" lIns="0" tIns="0" rIns="0" bIns="0" rtlCol="0" anchor="t">
            <a:spAutoFit/>
          </a:bodyPr>
          <a:lstStyle/>
          <a:p>
            <a:pPr algn="ctr" defTabSz="609630">
              <a:lnSpc>
                <a:spcPts val="1733"/>
              </a:lnSpc>
            </a:pPr>
            <a:r>
              <a:rPr lang="en-US" sz="1000" b="1">
                <a:solidFill>
                  <a:srgbClr val="000000"/>
                </a:solidFill>
                <a:latin typeface="Arial Bold"/>
                <a:ea typeface="Arial Bold"/>
                <a:cs typeface="Arial Bold"/>
                <a:sym typeface="Arial Bold"/>
              </a:rPr>
              <a:t>Regulation Must Evolve</a:t>
            </a:r>
          </a:p>
        </p:txBody>
      </p:sp>
      <p:sp>
        <p:nvSpPr>
          <p:cNvPr id="134" name="TextBox 78">
            <a:extLst>
              <a:ext uri="{FF2B5EF4-FFF2-40B4-BE49-F238E27FC236}">
                <a16:creationId xmlns:a16="http://schemas.microsoft.com/office/drawing/2014/main" id="{4CC7ADE7-6470-6E1E-87F5-1064DE8E7AFC}"/>
              </a:ext>
            </a:extLst>
          </p:cNvPr>
          <p:cNvSpPr txBox="1"/>
          <p:nvPr/>
        </p:nvSpPr>
        <p:spPr>
          <a:xfrm>
            <a:off x="3832335" y="3661441"/>
            <a:ext cx="1189080" cy="590483"/>
          </a:xfrm>
          <a:prstGeom prst="rect">
            <a:avLst/>
          </a:prstGeom>
        </p:spPr>
        <p:txBody>
          <a:bodyPr wrap="square" lIns="0" tIns="0" rIns="0" bIns="0" rtlCol="0" anchor="t">
            <a:spAutoFit/>
          </a:bodyPr>
          <a:lstStyle/>
          <a:p>
            <a:pPr algn="ctr" defTabSz="609630">
              <a:lnSpc>
                <a:spcPts val="1560"/>
              </a:lnSpc>
            </a:pPr>
            <a:r>
              <a:rPr lang="en-US" sz="900">
                <a:solidFill>
                  <a:srgbClr val="000000"/>
                </a:solidFill>
                <a:latin typeface="Arial"/>
                <a:ea typeface="Arial"/>
                <a:cs typeface="Arial"/>
                <a:sym typeface="Arial"/>
              </a:rPr>
              <a:t>Current frameworks are not well matched to AI</a:t>
            </a:r>
          </a:p>
        </p:txBody>
      </p:sp>
      <p:sp>
        <p:nvSpPr>
          <p:cNvPr id="135" name="TextBox 79">
            <a:extLst>
              <a:ext uri="{FF2B5EF4-FFF2-40B4-BE49-F238E27FC236}">
                <a16:creationId xmlns:a16="http://schemas.microsoft.com/office/drawing/2014/main" id="{6D2ED99E-2BC5-E583-9B97-AA180FCAEA3C}"/>
              </a:ext>
            </a:extLst>
          </p:cNvPr>
          <p:cNvSpPr txBox="1"/>
          <p:nvPr/>
        </p:nvSpPr>
        <p:spPr>
          <a:xfrm>
            <a:off x="7010212" y="3663252"/>
            <a:ext cx="918836" cy="590483"/>
          </a:xfrm>
          <a:prstGeom prst="rect">
            <a:avLst/>
          </a:prstGeom>
        </p:spPr>
        <p:txBody>
          <a:bodyPr wrap="square" lIns="0" tIns="0" rIns="0" bIns="0" rtlCol="0" anchor="t">
            <a:spAutoFit/>
          </a:bodyPr>
          <a:lstStyle/>
          <a:p>
            <a:pPr algn="ctr" defTabSz="609630">
              <a:lnSpc>
                <a:spcPts val="1560"/>
              </a:lnSpc>
            </a:pPr>
            <a:r>
              <a:rPr lang="en-US" sz="900">
                <a:solidFill>
                  <a:srgbClr val="FFFFFF"/>
                </a:solidFill>
                <a:latin typeface="Arial"/>
                <a:ea typeface="Arial"/>
                <a:cs typeface="Arial"/>
                <a:sym typeface="Arial"/>
              </a:rPr>
              <a:t>Real-world performance shapes outcomes</a:t>
            </a:r>
          </a:p>
        </p:txBody>
      </p:sp>
      <p:sp>
        <p:nvSpPr>
          <p:cNvPr id="136" name="TextBox 80">
            <a:extLst>
              <a:ext uri="{FF2B5EF4-FFF2-40B4-BE49-F238E27FC236}">
                <a16:creationId xmlns:a16="http://schemas.microsoft.com/office/drawing/2014/main" id="{58FE017E-647D-97D1-4CF7-CF4393FAE96D}"/>
              </a:ext>
            </a:extLst>
          </p:cNvPr>
          <p:cNvSpPr txBox="1"/>
          <p:nvPr/>
        </p:nvSpPr>
        <p:spPr>
          <a:xfrm>
            <a:off x="2429221" y="2635613"/>
            <a:ext cx="907102" cy="416589"/>
          </a:xfrm>
          <a:prstGeom prst="rect">
            <a:avLst/>
          </a:prstGeom>
        </p:spPr>
        <p:txBody>
          <a:bodyPr wrap="square" lIns="0" tIns="0" rIns="0" bIns="0" rtlCol="0" anchor="t">
            <a:spAutoFit/>
          </a:bodyPr>
          <a:lstStyle/>
          <a:p>
            <a:pPr algn="ctr" defTabSz="609630">
              <a:lnSpc>
                <a:spcPts val="1733"/>
              </a:lnSpc>
            </a:pPr>
            <a:r>
              <a:rPr lang="en-US" sz="1000" b="1">
                <a:solidFill>
                  <a:srgbClr val="000000"/>
                </a:solidFill>
                <a:latin typeface="Arial Bold"/>
                <a:ea typeface="Arial Bold"/>
                <a:cs typeface="Arial Bold"/>
                <a:sym typeface="Arial Bold"/>
              </a:rPr>
              <a:t>Support Is Conditional</a:t>
            </a:r>
          </a:p>
        </p:txBody>
      </p:sp>
      <p:sp>
        <p:nvSpPr>
          <p:cNvPr id="137" name="TextBox 81">
            <a:extLst>
              <a:ext uri="{FF2B5EF4-FFF2-40B4-BE49-F238E27FC236}">
                <a16:creationId xmlns:a16="http://schemas.microsoft.com/office/drawing/2014/main" id="{01F34D85-1D15-5CFC-77EE-E0660028A167}"/>
              </a:ext>
            </a:extLst>
          </p:cNvPr>
          <p:cNvSpPr txBox="1"/>
          <p:nvPr/>
        </p:nvSpPr>
        <p:spPr>
          <a:xfrm>
            <a:off x="2370232" y="3574983"/>
            <a:ext cx="1024609" cy="800091"/>
          </a:xfrm>
          <a:prstGeom prst="rect">
            <a:avLst/>
          </a:prstGeom>
        </p:spPr>
        <p:txBody>
          <a:bodyPr wrap="square" lIns="0" tIns="0" rIns="0" bIns="0" rtlCol="0" anchor="t">
            <a:spAutoFit/>
          </a:bodyPr>
          <a:lstStyle/>
          <a:p>
            <a:pPr algn="ctr" defTabSz="609630">
              <a:lnSpc>
                <a:spcPts val="1560"/>
              </a:lnSpc>
            </a:pPr>
            <a:r>
              <a:rPr lang="en-US" sz="900">
                <a:solidFill>
                  <a:srgbClr val="000000"/>
                </a:solidFill>
                <a:latin typeface="Arial"/>
                <a:ea typeface="Arial"/>
                <a:cs typeface="Arial"/>
                <a:sym typeface="Arial"/>
              </a:rPr>
              <a:t>Confidence depends on how AI is used and governed</a:t>
            </a:r>
          </a:p>
        </p:txBody>
      </p:sp>
      <p:sp>
        <p:nvSpPr>
          <p:cNvPr id="138" name="TextBox 82">
            <a:extLst>
              <a:ext uri="{FF2B5EF4-FFF2-40B4-BE49-F238E27FC236}">
                <a16:creationId xmlns:a16="http://schemas.microsoft.com/office/drawing/2014/main" id="{7F451412-6BBA-E2F3-BF4D-4F713701DA84}"/>
              </a:ext>
            </a:extLst>
          </p:cNvPr>
          <p:cNvSpPr txBox="1"/>
          <p:nvPr/>
        </p:nvSpPr>
        <p:spPr>
          <a:xfrm>
            <a:off x="1009532" y="2512287"/>
            <a:ext cx="907102" cy="412164"/>
          </a:xfrm>
          <a:prstGeom prst="rect">
            <a:avLst/>
          </a:prstGeom>
        </p:spPr>
        <p:txBody>
          <a:bodyPr wrap="square" lIns="0" tIns="0" rIns="0" bIns="0" rtlCol="0" anchor="t">
            <a:spAutoFit/>
          </a:bodyPr>
          <a:lstStyle/>
          <a:p>
            <a:pPr algn="ctr" defTabSz="609630">
              <a:lnSpc>
                <a:spcPts val="1733"/>
              </a:lnSpc>
            </a:pPr>
            <a:r>
              <a:rPr lang="en-US" sz="1000" b="1">
                <a:solidFill>
                  <a:srgbClr val="000000"/>
                </a:solidFill>
                <a:latin typeface="Arial Bold"/>
                <a:ea typeface="Arial Bold"/>
                <a:cs typeface="Arial Bold"/>
                <a:sym typeface="Arial Bold"/>
              </a:rPr>
              <a:t>Trust Enables Innovation</a:t>
            </a:r>
          </a:p>
        </p:txBody>
      </p:sp>
      <p:sp>
        <p:nvSpPr>
          <p:cNvPr id="139" name="TextBox 83">
            <a:extLst>
              <a:ext uri="{FF2B5EF4-FFF2-40B4-BE49-F238E27FC236}">
                <a16:creationId xmlns:a16="http://schemas.microsoft.com/office/drawing/2014/main" id="{C311C2EB-4A30-C4D0-637A-94281C6B44BE}"/>
              </a:ext>
            </a:extLst>
          </p:cNvPr>
          <p:cNvSpPr txBox="1"/>
          <p:nvPr/>
        </p:nvSpPr>
        <p:spPr>
          <a:xfrm>
            <a:off x="916436" y="3534588"/>
            <a:ext cx="1037234" cy="795667"/>
          </a:xfrm>
          <a:prstGeom prst="rect">
            <a:avLst/>
          </a:prstGeom>
        </p:spPr>
        <p:txBody>
          <a:bodyPr wrap="square" lIns="0" tIns="0" rIns="0" bIns="0" rtlCol="0" anchor="t">
            <a:spAutoFit/>
          </a:bodyPr>
          <a:lstStyle/>
          <a:p>
            <a:pPr algn="ctr" defTabSz="609630">
              <a:lnSpc>
                <a:spcPts val="1560"/>
              </a:lnSpc>
            </a:pPr>
            <a:r>
              <a:rPr lang="en-US" sz="900">
                <a:solidFill>
                  <a:srgbClr val="000000"/>
                </a:solidFill>
                <a:latin typeface="Arial"/>
                <a:ea typeface="Arial"/>
                <a:cs typeface="Arial"/>
                <a:sym typeface="Arial"/>
              </a:rPr>
              <a:t>The right regulation can support both safety and innovation</a:t>
            </a:r>
          </a:p>
        </p:txBody>
      </p:sp>
      <p:sp>
        <p:nvSpPr>
          <p:cNvPr id="140" name="TextBox 84">
            <a:extLst>
              <a:ext uri="{FF2B5EF4-FFF2-40B4-BE49-F238E27FC236}">
                <a16:creationId xmlns:a16="http://schemas.microsoft.com/office/drawing/2014/main" id="{199C6738-E4F1-D642-DB96-F30021E7F619}"/>
              </a:ext>
            </a:extLst>
          </p:cNvPr>
          <p:cNvSpPr txBox="1"/>
          <p:nvPr/>
        </p:nvSpPr>
        <p:spPr>
          <a:xfrm>
            <a:off x="8271325" y="2620626"/>
            <a:ext cx="1203136" cy="416589"/>
          </a:xfrm>
          <a:prstGeom prst="rect">
            <a:avLst/>
          </a:prstGeom>
        </p:spPr>
        <p:txBody>
          <a:bodyPr wrap="square" lIns="0" tIns="0" rIns="0" bIns="0" rtlCol="0" anchor="t">
            <a:spAutoFit/>
          </a:bodyPr>
          <a:lstStyle/>
          <a:p>
            <a:pPr algn="ctr" defTabSz="609630">
              <a:lnSpc>
                <a:spcPts val="1733"/>
              </a:lnSpc>
            </a:pPr>
            <a:r>
              <a:rPr lang="en-US" sz="1000" b="1">
                <a:solidFill>
                  <a:srgbClr val="FFFFFF"/>
                </a:solidFill>
                <a:latin typeface="Arial Bold"/>
                <a:ea typeface="Arial Bold"/>
                <a:cs typeface="Arial Bold"/>
                <a:sym typeface="Arial Bold"/>
              </a:rPr>
              <a:t>Transparency &amp; Accountability</a:t>
            </a:r>
          </a:p>
        </p:txBody>
      </p:sp>
      <p:sp>
        <p:nvSpPr>
          <p:cNvPr id="141" name="TextBox 85">
            <a:extLst>
              <a:ext uri="{FF2B5EF4-FFF2-40B4-BE49-F238E27FC236}">
                <a16:creationId xmlns:a16="http://schemas.microsoft.com/office/drawing/2014/main" id="{AEDACF25-C1DF-95EF-100B-87249F560A8B}"/>
              </a:ext>
            </a:extLst>
          </p:cNvPr>
          <p:cNvSpPr txBox="1"/>
          <p:nvPr/>
        </p:nvSpPr>
        <p:spPr>
          <a:xfrm>
            <a:off x="8457261" y="3736403"/>
            <a:ext cx="918836" cy="385298"/>
          </a:xfrm>
          <a:prstGeom prst="rect">
            <a:avLst/>
          </a:prstGeom>
        </p:spPr>
        <p:txBody>
          <a:bodyPr wrap="square" lIns="0" tIns="0" rIns="0" bIns="0" rtlCol="0" anchor="t">
            <a:spAutoFit/>
          </a:bodyPr>
          <a:lstStyle/>
          <a:p>
            <a:pPr algn="ctr" defTabSz="609630">
              <a:lnSpc>
                <a:spcPts val="1560"/>
              </a:lnSpc>
            </a:pPr>
            <a:r>
              <a:rPr lang="en-US" sz="900">
                <a:solidFill>
                  <a:srgbClr val="FFFFFF"/>
                </a:solidFill>
                <a:latin typeface="Arial"/>
                <a:ea typeface="Arial"/>
                <a:cs typeface="Arial"/>
                <a:sym typeface="Arial"/>
              </a:rPr>
              <a:t>Trust requires visible safeguards</a:t>
            </a:r>
          </a:p>
        </p:txBody>
      </p:sp>
      <p:sp>
        <p:nvSpPr>
          <p:cNvPr id="142" name="TextBox 86">
            <a:extLst>
              <a:ext uri="{FF2B5EF4-FFF2-40B4-BE49-F238E27FC236}">
                <a16:creationId xmlns:a16="http://schemas.microsoft.com/office/drawing/2014/main" id="{D59A7585-A642-2818-9596-CDFB380A6059}"/>
              </a:ext>
            </a:extLst>
          </p:cNvPr>
          <p:cNvSpPr txBox="1"/>
          <p:nvPr/>
        </p:nvSpPr>
        <p:spPr>
          <a:xfrm>
            <a:off x="10013854" y="2472403"/>
            <a:ext cx="918836" cy="416589"/>
          </a:xfrm>
          <a:prstGeom prst="rect">
            <a:avLst/>
          </a:prstGeom>
        </p:spPr>
        <p:txBody>
          <a:bodyPr wrap="square" lIns="0" tIns="0" rIns="0" bIns="0" rtlCol="0" anchor="t">
            <a:spAutoFit/>
          </a:bodyPr>
          <a:lstStyle/>
          <a:p>
            <a:pPr algn="ctr" defTabSz="609630">
              <a:lnSpc>
                <a:spcPts val="1733"/>
              </a:lnSpc>
            </a:pPr>
            <a:r>
              <a:rPr lang="en-US" sz="1000" b="1">
                <a:solidFill>
                  <a:srgbClr val="FFFFFF"/>
                </a:solidFill>
                <a:latin typeface="Arial Bold"/>
                <a:ea typeface="Arial Bold"/>
                <a:cs typeface="Arial Bold"/>
                <a:sym typeface="Arial Bold"/>
              </a:rPr>
              <a:t> Equity &amp; Inclusion</a:t>
            </a:r>
          </a:p>
        </p:txBody>
      </p:sp>
      <p:sp>
        <p:nvSpPr>
          <p:cNvPr id="143" name="TextBox 87">
            <a:extLst>
              <a:ext uri="{FF2B5EF4-FFF2-40B4-BE49-F238E27FC236}">
                <a16:creationId xmlns:a16="http://schemas.microsoft.com/office/drawing/2014/main" id="{E8884A33-08DE-7D64-A39F-839F57794081}"/>
              </a:ext>
            </a:extLst>
          </p:cNvPr>
          <p:cNvSpPr txBox="1"/>
          <p:nvPr/>
        </p:nvSpPr>
        <p:spPr>
          <a:xfrm>
            <a:off x="10051908" y="3554005"/>
            <a:ext cx="918836" cy="801566"/>
          </a:xfrm>
          <a:prstGeom prst="rect">
            <a:avLst/>
          </a:prstGeom>
        </p:spPr>
        <p:txBody>
          <a:bodyPr wrap="square" lIns="0" tIns="0" rIns="0" bIns="0" rtlCol="0" anchor="t">
            <a:spAutoFit/>
          </a:bodyPr>
          <a:lstStyle/>
          <a:p>
            <a:pPr algn="ctr" defTabSz="609630">
              <a:lnSpc>
                <a:spcPts val="1560"/>
              </a:lnSpc>
            </a:pPr>
            <a:r>
              <a:rPr lang="en-US" sz="900">
                <a:solidFill>
                  <a:srgbClr val="FFFFFF"/>
                </a:solidFill>
                <a:latin typeface="Arial"/>
                <a:ea typeface="Arial"/>
                <a:cs typeface="Arial"/>
                <a:sym typeface="Arial"/>
              </a:rPr>
              <a:t>Fairness must be considered throughout the lifecycle</a:t>
            </a:r>
          </a:p>
        </p:txBody>
      </p:sp>
      <p:sp>
        <p:nvSpPr>
          <p:cNvPr id="144" name="TextBox 88">
            <a:extLst>
              <a:ext uri="{FF2B5EF4-FFF2-40B4-BE49-F238E27FC236}">
                <a16:creationId xmlns:a16="http://schemas.microsoft.com/office/drawing/2014/main" id="{ADC448CF-EC07-6926-ADC9-5A729A058150}"/>
              </a:ext>
            </a:extLst>
          </p:cNvPr>
          <p:cNvSpPr txBox="1"/>
          <p:nvPr/>
        </p:nvSpPr>
        <p:spPr>
          <a:xfrm>
            <a:off x="6981730" y="2626713"/>
            <a:ext cx="950565" cy="461473"/>
          </a:xfrm>
          <a:prstGeom prst="rect">
            <a:avLst/>
          </a:prstGeom>
        </p:spPr>
        <p:txBody>
          <a:bodyPr wrap="square" lIns="0" tIns="0" rIns="0" bIns="0" rtlCol="0" anchor="t">
            <a:spAutoFit/>
          </a:bodyPr>
          <a:lstStyle/>
          <a:p>
            <a:pPr algn="ctr" defTabSz="609630">
              <a:lnSpc>
                <a:spcPts val="1867"/>
              </a:lnSpc>
              <a:spcBef>
                <a:spcPct val="0"/>
              </a:spcBef>
            </a:pPr>
            <a:r>
              <a:rPr lang="en-US" sz="1000" b="1">
                <a:solidFill>
                  <a:srgbClr val="FEFEFE"/>
                </a:solidFill>
                <a:latin typeface="Arial Bold"/>
                <a:ea typeface="Arial Bold"/>
                <a:cs typeface="Arial Bold"/>
                <a:sym typeface="Arial Bold"/>
              </a:rPr>
              <a:t>Context Shapes Risk</a:t>
            </a:r>
          </a:p>
        </p:txBody>
      </p:sp>
      <p:sp>
        <p:nvSpPr>
          <p:cNvPr id="145" name="Freeform 43">
            <a:extLst>
              <a:ext uri="{FF2B5EF4-FFF2-40B4-BE49-F238E27FC236}">
                <a16:creationId xmlns:a16="http://schemas.microsoft.com/office/drawing/2014/main" id="{9DA02EED-A8CF-8D15-E933-67CE530614A3}"/>
              </a:ext>
            </a:extLst>
          </p:cNvPr>
          <p:cNvSpPr/>
          <p:nvPr/>
        </p:nvSpPr>
        <p:spPr>
          <a:xfrm>
            <a:off x="5716382" y="2285697"/>
            <a:ext cx="362841" cy="300713"/>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EFEFE"/>
          </a:solidFill>
          <a:ln>
            <a:solidFill>
              <a:sysClr val="window" lastClr="FFFFFF">
                <a:lumMod val="65000"/>
              </a:sysClr>
            </a:solidFill>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Calibri"/>
            </a:endParaRPr>
          </a:p>
        </p:txBody>
      </p:sp>
      <p:sp>
        <p:nvSpPr>
          <p:cNvPr id="146" name="TextBox 145">
            <a:extLst>
              <a:ext uri="{FF2B5EF4-FFF2-40B4-BE49-F238E27FC236}">
                <a16:creationId xmlns:a16="http://schemas.microsoft.com/office/drawing/2014/main" id="{448DD2A6-922C-AB0C-6309-E9CAD6530584}"/>
              </a:ext>
            </a:extLst>
          </p:cNvPr>
          <p:cNvSpPr txBox="1"/>
          <p:nvPr/>
        </p:nvSpPr>
        <p:spPr>
          <a:xfrm>
            <a:off x="5764714" y="2328706"/>
            <a:ext cx="336620" cy="261610"/>
          </a:xfrm>
          <a:prstGeom prst="rect">
            <a:avLst/>
          </a:prstGeom>
          <a:noFill/>
        </p:spPr>
        <p:txBody>
          <a:bodyPr wrap="square" rtlCol="0">
            <a:spAutoFit/>
          </a:bodyPr>
          <a:lstStyle/>
          <a:p>
            <a:r>
              <a:rPr lang="en-GB" sz="1050" b="1">
                <a:solidFill>
                  <a:srgbClr val="002147"/>
                </a:solidFill>
                <a:latin typeface="Arial" panose="020B0604020202020204" pitchFamily="34" charset="0"/>
                <a:cs typeface="Arial" panose="020B0604020202020204" pitchFamily="34" charset="0"/>
              </a:rPr>
              <a:t>4</a:t>
            </a:r>
          </a:p>
        </p:txBody>
      </p:sp>
      <p:sp>
        <p:nvSpPr>
          <p:cNvPr id="147" name="Rectangle 146">
            <a:extLst>
              <a:ext uri="{FF2B5EF4-FFF2-40B4-BE49-F238E27FC236}">
                <a16:creationId xmlns:a16="http://schemas.microsoft.com/office/drawing/2014/main" id="{CCA5F783-9AAF-2BE2-5625-2150CF3424C4}"/>
              </a:ext>
            </a:extLst>
          </p:cNvPr>
          <p:cNvSpPr/>
          <p:nvPr/>
        </p:nvSpPr>
        <p:spPr>
          <a:xfrm>
            <a:off x="2897154" y="4848529"/>
            <a:ext cx="2480711" cy="675816"/>
          </a:xfrm>
          <a:prstGeom prst="rect">
            <a:avLst/>
          </a:prstGeom>
          <a:no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Safe</a:t>
            </a:r>
            <a:r>
              <a:rPr kumimoji="0" lang="en-GB"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 in protecting patients and managing risk</a:t>
            </a:r>
            <a:endParaRPr kumimoji="0" lang="en-US"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2A26FFC6-3422-1040-BBB3-B87DE3BE948E}"/>
              </a:ext>
            </a:extLst>
          </p:cNvPr>
          <p:cNvSpPr/>
          <p:nvPr/>
        </p:nvSpPr>
        <p:spPr>
          <a:xfrm>
            <a:off x="5500511" y="4849313"/>
            <a:ext cx="2480711" cy="675816"/>
          </a:xfrm>
          <a:prstGeom prst="rect">
            <a:avLst/>
          </a:prstGeom>
          <a:no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Fast</a:t>
            </a:r>
            <a:r>
              <a:rPr kumimoji="0" lang="en-GB"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 in enabling responsible innovation and timely access to beneficial technologies</a:t>
            </a:r>
            <a:endParaRPr kumimoji="0" lang="en-US"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36DA36A2-99EB-AB98-DE4C-5249062078DA}"/>
              </a:ext>
            </a:extLst>
          </p:cNvPr>
          <p:cNvSpPr/>
          <p:nvPr/>
        </p:nvSpPr>
        <p:spPr>
          <a:xfrm>
            <a:off x="8113305" y="4850524"/>
            <a:ext cx="3321356" cy="665839"/>
          </a:xfrm>
          <a:prstGeom prst="rect">
            <a:avLst/>
          </a:prstGeom>
          <a:no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Trusted</a:t>
            </a:r>
            <a:r>
              <a:rPr kumimoji="0" lang="en-GB"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 in giving confidence to patients, professionals, providers, developers, manufacturers, regulators and government.</a:t>
            </a:r>
            <a:endParaRPr kumimoji="0" lang="en-US"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6172CF93-78B9-BAA9-B65E-E0B353C279E1}"/>
              </a:ext>
            </a:extLst>
          </p:cNvPr>
          <p:cNvSpPr/>
          <p:nvPr/>
        </p:nvSpPr>
        <p:spPr>
          <a:xfrm>
            <a:off x="557894" y="4845536"/>
            <a:ext cx="2190020" cy="675816"/>
          </a:xfrm>
          <a:prstGeom prst="rect">
            <a:avLst/>
          </a:prstGeom>
          <a:solidFill>
            <a:srgbClr val="3F78C0">
              <a:lumMod val="20000"/>
              <a:lumOff val="80000"/>
            </a:srgbClr>
          </a:solid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Our future regulatory framework therefore aims to be:</a:t>
            </a:r>
          </a:p>
        </p:txBody>
      </p:sp>
      <p:sp>
        <p:nvSpPr>
          <p:cNvPr id="152" name="Title 1">
            <a:extLst>
              <a:ext uri="{FF2B5EF4-FFF2-40B4-BE49-F238E27FC236}">
                <a16:creationId xmlns:a16="http://schemas.microsoft.com/office/drawing/2014/main" id="{5C228AC0-120C-83C1-4748-016BB8E6C3C7}"/>
              </a:ext>
            </a:extLst>
          </p:cNvPr>
          <p:cNvSpPr>
            <a:spLocks noGrp="1"/>
          </p:cNvSpPr>
          <p:nvPr>
            <p:ph type="title"/>
          </p:nvPr>
        </p:nvSpPr>
        <p:spPr>
          <a:xfrm>
            <a:off x="351157" y="251332"/>
            <a:ext cx="11160125" cy="863600"/>
          </a:xfrm>
        </p:spPr>
        <p:txBody>
          <a:bodyPr>
            <a:noAutofit/>
          </a:bodyPr>
          <a:lstStyle/>
          <a:p>
            <a:r>
              <a:rPr lang="en-GB" sz="3200" dirty="0">
                <a:latin typeface="Arial"/>
                <a:cs typeface="Arial"/>
              </a:rPr>
              <a:t>The research and engagement programme pointed to the clear need for an updated approach to AI regulation and governance</a:t>
            </a:r>
          </a:p>
          <a:p>
            <a:endParaRPr lang="en-GB" sz="3600" dirty="0">
              <a:latin typeface="Arial"/>
              <a:cs typeface="Arial"/>
            </a:endParaRPr>
          </a:p>
        </p:txBody>
      </p:sp>
    </p:spTree>
    <p:extLst>
      <p:ext uri="{BB962C8B-B14F-4D97-AF65-F5344CB8AC3E}">
        <p14:creationId xmlns:p14="http://schemas.microsoft.com/office/powerpoint/2010/main" val="1257618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93E88D0-8E4C-AD19-0823-0F567303814A}"/>
              </a:ext>
            </a:extLst>
          </p:cNvPr>
          <p:cNvSpPr txBox="1">
            <a:spLocks/>
          </p:cNvSpPr>
          <p:nvPr/>
        </p:nvSpPr>
        <p:spPr>
          <a:xfrm>
            <a:off x="515933" y="853867"/>
            <a:ext cx="11160125" cy="863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lnSpc>
                <a:spcPct val="100000"/>
              </a:lnSpc>
              <a:defRPr/>
            </a:pPr>
            <a:r>
              <a:rPr lang="en-GB" sz="3200" b="1">
                <a:solidFill>
                  <a:srgbClr val="0B5394"/>
                </a:solidFill>
                <a:latin typeface="Arial"/>
                <a:cs typeface="Arial"/>
              </a:rPr>
              <a:t>The National Commission has put forward recommendations organised around three connected areas of change</a:t>
            </a:r>
          </a:p>
          <a:p>
            <a:pPr marL="0" marR="0" lvl="0" indent="0">
              <a:lnSpc>
                <a:spcPct val="100000"/>
              </a:lnSpc>
              <a:spcBef>
                <a:spcPts val="0"/>
              </a:spcBef>
              <a:buClrTx/>
              <a:buSzPts val="2800"/>
              <a:tabLst/>
              <a:defRPr/>
            </a:pPr>
            <a:endParaRPr lang="en-GB" sz="3600" b="1">
              <a:solidFill>
                <a:srgbClr val="0B5394"/>
              </a:solidFill>
            </a:endParaRPr>
          </a:p>
        </p:txBody>
      </p:sp>
      <p:sp>
        <p:nvSpPr>
          <p:cNvPr id="11" name="Content Placeholder 2">
            <a:extLst>
              <a:ext uri="{FF2B5EF4-FFF2-40B4-BE49-F238E27FC236}">
                <a16:creationId xmlns:a16="http://schemas.microsoft.com/office/drawing/2014/main" id="{8A7895C7-FC2A-6DBD-4988-D50DF9D1B3B1}"/>
              </a:ext>
            </a:extLst>
          </p:cNvPr>
          <p:cNvSpPr txBox="1">
            <a:spLocks/>
          </p:cNvSpPr>
          <p:nvPr/>
        </p:nvSpPr>
        <p:spPr>
          <a:xfrm>
            <a:off x="515933" y="2043471"/>
            <a:ext cx="11160125" cy="1058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ts val="1200"/>
              </a:spcAft>
              <a:buClrTx/>
              <a:buSzTx/>
              <a:buFont typeface="Arial" panose="020B0604020202020204" pitchFamily="34" charset="0"/>
              <a:buNone/>
              <a:tabLst/>
              <a:defRPr/>
            </a:pPr>
            <a:r>
              <a:rPr kumimoji="0" lang="en-GB" sz="2100" b="1" i="0" u="none" strike="noStrike" kern="1200" cap="none" spc="0" normalizeH="0" baseline="0" noProof="0" dirty="0">
                <a:ln>
                  <a:noFill/>
                </a:ln>
                <a:solidFill>
                  <a:srgbClr val="077FC1"/>
                </a:solidFill>
                <a:effectLst/>
                <a:uLnTx/>
                <a:uFillTx/>
                <a:latin typeface="Arial" panose="020B0604020202020204" pitchFamily="34" charset="0"/>
                <a:ea typeface="+mn-ea"/>
                <a:cs typeface="Arial" panose="020B0604020202020204" pitchFamily="34" charset="0"/>
              </a:rPr>
              <a:t>A modern AI framework requires a new approach to regulating medical devices and system-wide cooperation to earn the public’s trust​</a:t>
            </a:r>
          </a:p>
        </p:txBody>
      </p:sp>
      <p:sp>
        <p:nvSpPr>
          <p:cNvPr id="12" name="Rectangle: Rounded Corners 11">
            <a:extLst>
              <a:ext uri="{FF2B5EF4-FFF2-40B4-BE49-F238E27FC236}">
                <a16:creationId xmlns:a16="http://schemas.microsoft.com/office/drawing/2014/main" id="{96E1C4F5-CCE5-CA22-8B90-1E0945D92137}"/>
              </a:ext>
            </a:extLst>
          </p:cNvPr>
          <p:cNvSpPr/>
          <p:nvPr/>
        </p:nvSpPr>
        <p:spPr>
          <a:xfrm>
            <a:off x="515933" y="3093339"/>
            <a:ext cx="3490674" cy="2258568"/>
          </a:xfrm>
          <a:prstGeom prst="roundRect">
            <a:avLst/>
          </a:prstGeom>
          <a:solidFill>
            <a:srgbClr val="3F78C0">
              <a:lumMod val="20000"/>
              <a:lumOff val="80000"/>
            </a:srgbClr>
          </a:solid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Proportionate lifecycle regulation</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5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A future framework should support proportionate and tailored oversight across the product lifecycle</a:t>
            </a:r>
          </a:p>
        </p:txBody>
      </p:sp>
      <p:sp>
        <p:nvSpPr>
          <p:cNvPr id="13" name="Rectangle: Rounded Corners 12">
            <a:extLst>
              <a:ext uri="{FF2B5EF4-FFF2-40B4-BE49-F238E27FC236}">
                <a16:creationId xmlns:a16="http://schemas.microsoft.com/office/drawing/2014/main" id="{73C77974-9597-606F-C8E1-5A9CC43A3087}"/>
              </a:ext>
            </a:extLst>
          </p:cNvPr>
          <p:cNvSpPr/>
          <p:nvPr/>
        </p:nvSpPr>
        <p:spPr>
          <a:xfrm>
            <a:off x="4305576" y="3093339"/>
            <a:ext cx="3490674" cy="2258568"/>
          </a:xfrm>
          <a:prstGeom prst="roundRect">
            <a:avLst/>
          </a:prstGeom>
          <a:solidFill>
            <a:srgbClr val="3F78C0">
              <a:lumMod val="20000"/>
              <a:lumOff val="80000"/>
            </a:srgbClr>
          </a:solid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System-wide responsibility and safe management</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5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The safe and effective use of AI will require a collaborative, system-wide effort</a:t>
            </a:r>
            <a:endParaRPr kumimoji="0" lang="en-GB"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p:txBody>
      </p:sp>
      <p:sp>
        <p:nvSpPr>
          <p:cNvPr id="14" name="Rectangle: Rounded Corners 13">
            <a:extLst>
              <a:ext uri="{FF2B5EF4-FFF2-40B4-BE49-F238E27FC236}">
                <a16:creationId xmlns:a16="http://schemas.microsoft.com/office/drawing/2014/main" id="{D2FC1878-4CFF-81EB-DA05-D8F3F8C6E255}"/>
              </a:ext>
            </a:extLst>
          </p:cNvPr>
          <p:cNvSpPr/>
          <p:nvPr/>
        </p:nvSpPr>
        <p:spPr>
          <a:xfrm>
            <a:off x="8095225" y="3093339"/>
            <a:ext cx="3490674" cy="2258568"/>
          </a:xfrm>
          <a:prstGeom prst="roundRect">
            <a:avLst/>
          </a:prstGeom>
          <a:solidFill>
            <a:srgbClr val="3F78C0">
              <a:lumMod val="20000"/>
              <a:lumOff val="80000"/>
            </a:srgbClr>
          </a:solidFill>
          <a:ln w="19050" cap="flat" cmpd="sng" algn="ctr">
            <a:solidFill>
              <a:srgbClr val="3F78C0">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Trust, transparency and predictability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5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The future framework should </a:t>
            </a:r>
            <a:r>
              <a:rPr kumimoji="0" lang="en-GB"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strengthen transparency, accountability and patient involvement, while providing clearer and more predictable pathways for innovators</a:t>
            </a:r>
            <a:r>
              <a:rPr kumimoji="0" lang="en-US"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rPr>
              <a:t> </a:t>
            </a:r>
            <a:endParaRPr kumimoji="0" lang="en-GB" sz="1400" b="0" i="0" u="none" strike="noStrike" kern="0" cap="none" spc="0" normalizeH="0" baseline="0" noProof="0">
              <a:ln>
                <a:noFill/>
              </a:ln>
              <a:solidFill>
                <a:srgbClr val="002147"/>
              </a:solidFill>
              <a:effectLst/>
              <a:uLnTx/>
              <a:uFillTx/>
              <a:latin typeface="Arial" panose="020B0604020202020204" pitchFamily="34" charset="0"/>
              <a:ea typeface="+mn-ea"/>
              <a:cs typeface="Arial" panose="020B0604020202020204" pitchFamily="34" charset="0"/>
            </a:endParaRPr>
          </a:p>
        </p:txBody>
      </p:sp>
      <p:sp>
        <p:nvSpPr>
          <p:cNvPr id="15" name="Content Placeholder 2">
            <a:extLst>
              <a:ext uri="{FF2B5EF4-FFF2-40B4-BE49-F238E27FC236}">
                <a16:creationId xmlns:a16="http://schemas.microsoft.com/office/drawing/2014/main" id="{2BD0B5C2-A1C4-5F2B-0E20-EAB41BD797AD}"/>
              </a:ext>
            </a:extLst>
          </p:cNvPr>
          <p:cNvSpPr>
            <a:spLocks noGrp="1"/>
          </p:cNvSpPr>
          <p:nvPr/>
        </p:nvSpPr>
        <p:spPr>
          <a:xfrm>
            <a:off x="515933" y="2397235"/>
            <a:ext cx="11160125" cy="105809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800" b="0" i="0" u="none" strike="noStrike" kern="1200" cap="none" spc="0" normalizeH="0" baseline="0" noProof="0">
              <a:ln>
                <a:noFill/>
              </a:ln>
              <a:solidFill>
                <a:srgbClr val="002147"/>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3290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9">
            <a:extLst>
              <a:ext uri="{FF2B5EF4-FFF2-40B4-BE49-F238E27FC236}">
                <a16:creationId xmlns:a16="http://schemas.microsoft.com/office/drawing/2014/main" id="{721631AC-E474-14F2-09E0-AC265BF6CC92}"/>
              </a:ext>
            </a:extLst>
          </p:cNvPr>
          <p:cNvGraphicFramePr/>
          <p:nvPr>
            <p:extLst>
              <p:ext uri="{D42A27DB-BD31-4B8C-83A1-F6EECF244321}">
                <p14:modId xmlns:p14="http://schemas.microsoft.com/office/powerpoint/2010/main" val="375456914"/>
              </p:ext>
            </p:extLst>
          </p:nvPr>
        </p:nvGraphicFramePr>
        <p:xfrm>
          <a:off x="397210" y="-774868"/>
          <a:ext cx="11342341" cy="4225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55C37E00-4F21-0DA0-1255-2F83753F7826}"/>
              </a:ext>
            </a:extLst>
          </p:cNvPr>
          <p:cNvSpPr txBox="1"/>
          <p:nvPr/>
        </p:nvSpPr>
        <p:spPr>
          <a:xfrm>
            <a:off x="398527" y="702276"/>
            <a:ext cx="7567446" cy="369332"/>
          </a:xfrm>
          <a:prstGeom prst="rect">
            <a:avLst/>
          </a:prstGeom>
          <a:noFill/>
        </p:spPr>
        <p:txBody>
          <a:bodyPr wrap="square" lIns="91440" tIns="45720" rIns="91440" bIns="45720" rtlCol="0" anchor="t">
            <a:spAutoFit/>
          </a:bodyPr>
          <a:lstStyle/>
          <a:p>
            <a:r>
              <a:rPr lang="en-GB" i="1">
                <a:solidFill>
                  <a:srgbClr val="0B5394"/>
                </a:solidFill>
                <a:latin typeface="Arial"/>
                <a:cs typeface="Arial"/>
              </a:rPr>
              <a:t>Chapter 1: </a:t>
            </a:r>
            <a:r>
              <a:rPr lang="en-GB" b="1" i="1">
                <a:solidFill>
                  <a:srgbClr val="0B5394"/>
                </a:solidFill>
                <a:latin typeface="Arial"/>
                <a:cs typeface="Arial"/>
              </a:rPr>
              <a:t>Proportionate lifecycle regulation</a:t>
            </a:r>
          </a:p>
        </p:txBody>
      </p:sp>
      <p:graphicFrame>
        <p:nvGraphicFramePr>
          <p:cNvPr id="14" name="Diagram 13">
            <a:extLst>
              <a:ext uri="{FF2B5EF4-FFF2-40B4-BE49-F238E27FC236}">
                <a16:creationId xmlns:a16="http://schemas.microsoft.com/office/drawing/2014/main" id="{A535362E-AD68-F353-3C80-5121B4E91943}"/>
              </a:ext>
            </a:extLst>
          </p:cNvPr>
          <p:cNvGraphicFramePr/>
          <p:nvPr>
            <p:extLst>
              <p:ext uri="{D42A27DB-BD31-4B8C-83A1-F6EECF244321}">
                <p14:modId xmlns:p14="http://schemas.microsoft.com/office/powerpoint/2010/main" val="2851772127"/>
              </p:ext>
            </p:extLst>
          </p:nvPr>
        </p:nvGraphicFramePr>
        <p:xfrm>
          <a:off x="397210" y="1952758"/>
          <a:ext cx="11342341" cy="26226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4" name="Diagram 23">
            <a:extLst>
              <a:ext uri="{FF2B5EF4-FFF2-40B4-BE49-F238E27FC236}">
                <a16:creationId xmlns:a16="http://schemas.microsoft.com/office/drawing/2014/main" id="{1A9EAB4D-9210-489C-2CA0-CA00EE10705D}"/>
              </a:ext>
            </a:extLst>
          </p:cNvPr>
          <p:cNvGraphicFramePr/>
          <p:nvPr>
            <p:extLst>
              <p:ext uri="{D42A27DB-BD31-4B8C-83A1-F6EECF244321}">
                <p14:modId xmlns:p14="http://schemas.microsoft.com/office/powerpoint/2010/main" val="2340680383"/>
              </p:ext>
            </p:extLst>
          </p:nvPr>
        </p:nvGraphicFramePr>
        <p:xfrm>
          <a:off x="397210" y="3195916"/>
          <a:ext cx="11342341" cy="422530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6" name="TextBox 15">
            <a:extLst>
              <a:ext uri="{FF2B5EF4-FFF2-40B4-BE49-F238E27FC236}">
                <a16:creationId xmlns:a16="http://schemas.microsoft.com/office/drawing/2014/main" id="{C7B34A52-E490-DC45-F874-1A3F8B39C10E}"/>
              </a:ext>
            </a:extLst>
          </p:cNvPr>
          <p:cNvSpPr txBox="1"/>
          <p:nvPr/>
        </p:nvSpPr>
        <p:spPr>
          <a:xfrm>
            <a:off x="369590" y="2376488"/>
            <a:ext cx="7567446" cy="369332"/>
          </a:xfrm>
          <a:prstGeom prst="rect">
            <a:avLst/>
          </a:prstGeom>
          <a:noFill/>
        </p:spPr>
        <p:txBody>
          <a:bodyPr wrap="square" lIns="91440" tIns="45720" rIns="91440" bIns="45720" rtlCol="0" anchor="t">
            <a:spAutoFit/>
          </a:bodyPr>
          <a:lstStyle/>
          <a:p>
            <a:r>
              <a:rPr lang="en-GB" i="1">
                <a:solidFill>
                  <a:srgbClr val="0B5394"/>
                </a:solidFill>
                <a:latin typeface="Arial"/>
                <a:cs typeface="Arial"/>
              </a:rPr>
              <a:t>Chapter 2: </a:t>
            </a:r>
            <a:r>
              <a:rPr lang="en-GB" b="1" i="1">
                <a:solidFill>
                  <a:srgbClr val="0B5394"/>
                </a:solidFill>
                <a:latin typeface="Arial"/>
                <a:cs typeface="Arial"/>
              </a:rPr>
              <a:t>System-wide responsibility and safe management</a:t>
            </a:r>
          </a:p>
        </p:txBody>
      </p:sp>
      <p:sp>
        <p:nvSpPr>
          <p:cNvPr id="18" name="TextBox 17">
            <a:extLst>
              <a:ext uri="{FF2B5EF4-FFF2-40B4-BE49-F238E27FC236}">
                <a16:creationId xmlns:a16="http://schemas.microsoft.com/office/drawing/2014/main" id="{D7F6C763-E4EF-EB8F-CEC6-5589F183DAED}"/>
              </a:ext>
            </a:extLst>
          </p:cNvPr>
          <p:cNvSpPr txBox="1"/>
          <p:nvPr/>
        </p:nvSpPr>
        <p:spPr>
          <a:xfrm>
            <a:off x="369590" y="4254405"/>
            <a:ext cx="7567446" cy="369332"/>
          </a:xfrm>
          <a:prstGeom prst="rect">
            <a:avLst/>
          </a:prstGeom>
          <a:noFill/>
        </p:spPr>
        <p:txBody>
          <a:bodyPr wrap="square" lIns="91440" tIns="45720" rIns="91440" bIns="45720" rtlCol="0" anchor="t">
            <a:spAutoFit/>
          </a:bodyPr>
          <a:lstStyle/>
          <a:p>
            <a:r>
              <a:rPr lang="en-GB" i="1">
                <a:solidFill>
                  <a:srgbClr val="0B5394"/>
                </a:solidFill>
                <a:latin typeface="Arial"/>
                <a:cs typeface="Arial"/>
              </a:rPr>
              <a:t>Chapter 3: </a:t>
            </a:r>
            <a:r>
              <a:rPr lang="en-GB" b="1" i="1">
                <a:solidFill>
                  <a:srgbClr val="0B5394"/>
                </a:solidFill>
                <a:latin typeface="Arial"/>
                <a:cs typeface="Arial"/>
              </a:rPr>
              <a:t>Trust, transparency and predictability</a:t>
            </a:r>
          </a:p>
        </p:txBody>
      </p:sp>
      <p:sp>
        <p:nvSpPr>
          <p:cNvPr id="20" name="Title 1">
            <a:extLst>
              <a:ext uri="{FF2B5EF4-FFF2-40B4-BE49-F238E27FC236}">
                <a16:creationId xmlns:a16="http://schemas.microsoft.com/office/drawing/2014/main" id="{659EC551-296A-0D7B-49B6-16CDBA8486B6}"/>
              </a:ext>
            </a:extLst>
          </p:cNvPr>
          <p:cNvSpPr txBox="1">
            <a:spLocks/>
          </p:cNvSpPr>
          <p:nvPr/>
        </p:nvSpPr>
        <p:spPr>
          <a:xfrm>
            <a:off x="187983" y="207614"/>
            <a:ext cx="11160125" cy="863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lnSpc>
                <a:spcPct val="100000"/>
              </a:lnSpc>
              <a:defRPr/>
            </a:pPr>
            <a:r>
              <a:rPr lang="en-GB" sz="3200" b="1">
                <a:solidFill>
                  <a:srgbClr val="0B5394"/>
                </a:solidFill>
                <a:latin typeface="Arial"/>
                <a:cs typeface="Arial"/>
              </a:rPr>
              <a:t>The report is centred around three main principles</a:t>
            </a:r>
            <a:endParaRPr lang="en-US"/>
          </a:p>
          <a:p>
            <a:pPr marL="0" marR="0" lvl="0" indent="0">
              <a:lnSpc>
                <a:spcPct val="100000"/>
              </a:lnSpc>
              <a:spcBef>
                <a:spcPts val="0"/>
              </a:spcBef>
              <a:buClrTx/>
              <a:buSzPts val="2800"/>
              <a:tabLst/>
              <a:defRPr/>
            </a:pPr>
            <a:endParaRPr lang="en-GB" sz="3600" b="1">
              <a:solidFill>
                <a:srgbClr val="0B5394"/>
              </a:solidFill>
            </a:endParaRPr>
          </a:p>
        </p:txBody>
      </p:sp>
    </p:spTree>
    <p:extLst>
      <p:ext uri="{BB962C8B-B14F-4D97-AF65-F5344CB8AC3E}">
        <p14:creationId xmlns:p14="http://schemas.microsoft.com/office/powerpoint/2010/main" val="122340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FBA03C3-F1C3-4148-1686-1F9C42303DF6}"/>
              </a:ext>
            </a:extLst>
          </p:cNvPr>
          <p:cNvSpPr txBox="1">
            <a:spLocks/>
          </p:cNvSpPr>
          <p:nvPr/>
        </p:nvSpPr>
        <p:spPr>
          <a:xfrm>
            <a:off x="515937" y="549276"/>
            <a:ext cx="11160125" cy="863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lnSpc>
                <a:spcPct val="100000"/>
              </a:lnSpc>
              <a:spcBef>
                <a:spcPts val="0"/>
              </a:spcBef>
              <a:buSzPts val="2800"/>
            </a:pPr>
            <a:r>
              <a:rPr lang="en-GB" sz="3600" b="1">
                <a:solidFill>
                  <a:srgbClr val="0B5394"/>
                </a:solidFill>
              </a:rPr>
              <a:t>What are the next steps?</a:t>
            </a:r>
            <a:endParaRPr lang="en-US"/>
          </a:p>
        </p:txBody>
      </p:sp>
      <p:sp>
        <p:nvSpPr>
          <p:cNvPr id="8" name="Content Placeholder 2">
            <a:extLst>
              <a:ext uri="{FF2B5EF4-FFF2-40B4-BE49-F238E27FC236}">
                <a16:creationId xmlns:a16="http://schemas.microsoft.com/office/drawing/2014/main" id="{1E3DFA44-1411-5361-3C3C-947446F69ED2}"/>
              </a:ext>
            </a:extLst>
          </p:cNvPr>
          <p:cNvSpPr txBox="1">
            <a:spLocks/>
          </p:cNvSpPr>
          <p:nvPr/>
        </p:nvSpPr>
        <p:spPr>
          <a:xfrm>
            <a:off x="515937" y="1412876"/>
            <a:ext cx="11160125" cy="10580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0"/>
              </a:spcBef>
              <a:spcAft>
                <a:spcPts val="1200"/>
              </a:spcAft>
              <a:buClrTx/>
              <a:buSzTx/>
              <a:buFont typeface="Arial" panose="020B0604020202020204" pitchFamily="34" charset="0"/>
              <a:buNone/>
              <a:tabLst/>
              <a:defRPr/>
            </a:pPr>
            <a:r>
              <a:rPr kumimoji="0" lang="en-GB" sz="2100" b="1" i="0" u="none" strike="noStrike" kern="1200" cap="none" spc="0" normalizeH="0" baseline="0" noProof="0" dirty="0">
                <a:ln>
                  <a:noFill/>
                </a:ln>
                <a:solidFill>
                  <a:srgbClr val="077FC1"/>
                </a:solidFill>
                <a:effectLst/>
                <a:uLnTx/>
                <a:uFillTx/>
                <a:latin typeface="Arial" panose="020B0604020202020204" pitchFamily="34" charset="0"/>
                <a:ea typeface="+mn-ea"/>
                <a:cs typeface="Arial" panose="020B0604020202020204" pitchFamily="34" charset="0"/>
              </a:rPr>
              <a:t>Following publication of the Commission's report, the Government and MHRA will work to translate the recommendations into policy, delivery plans, and implementation activity.</a:t>
            </a:r>
          </a:p>
        </p:txBody>
      </p:sp>
      <p:graphicFrame>
        <p:nvGraphicFramePr>
          <p:cNvPr id="9" name="Diagram 8" descr="The risk of inaction vs action&#10;Rethink the pre-market ‘high jump’ and increasing the role of PMS and continuous oversight&#10;Considering assurance as a system wide function&#10;">
            <a:extLst>
              <a:ext uri="{FF2B5EF4-FFF2-40B4-BE49-F238E27FC236}">
                <a16:creationId xmlns:a16="http://schemas.microsoft.com/office/drawing/2014/main" id="{AF396853-2C53-A8B0-95A6-7FDA78761943}"/>
              </a:ext>
            </a:extLst>
          </p:cNvPr>
          <p:cNvGraphicFramePr/>
          <p:nvPr>
            <p:extLst>
              <p:ext uri="{D42A27DB-BD31-4B8C-83A1-F6EECF244321}">
                <p14:modId xmlns:p14="http://schemas.microsoft.com/office/powerpoint/2010/main" val="645464319"/>
              </p:ext>
            </p:extLst>
          </p:nvPr>
        </p:nvGraphicFramePr>
        <p:xfrm>
          <a:off x="1437235" y="2470975"/>
          <a:ext cx="9317529" cy="3002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1244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F64D70-B770-945D-7332-EE9F17DC13E5}"/>
              </a:ext>
            </a:extLst>
          </p:cNvPr>
          <p:cNvSpPr txBox="1">
            <a:spLocks/>
          </p:cNvSpPr>
          <p:nvPr/>
        </p:nvSpPr>
        <p:spPr>
          <a:xfrm>
            <a:off x="515937" y="549276"/>
            <a:ext cx="11160125" cy="863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Arial" panose="020B0604020202020204" pitchFamily="34" charset="0"/>
                <a:ea typeface="+mj-ea"/>
                <a:cs typeface="Arial" panose="020B0604020202020204" pitchFamily="34" charset="0"/>
              </a:defRPr>
            </a:lvl1pPr>
          </a:lstStyle>
          <a:p>
            <a:pPr>
              <a:lnSpc>
                <a:spcPct val="100000"/>
              </a:lnSpc>
              <a:spcBef>
                <a:spcPts val="0"/>
              </a:spcBef>
              <a:spcAft>
                <a:spcPts val="0"/>
              </a:spcAft>
              <a:buSzPts val="2800"/>
            </a:pPr>
            <a:r>
              <a:rPr lang="en-GB" sz="3600" b="1">
                <a:solidFill>
                  <a:srgbClr val="0B5394"/>
                </a:solidFill>
              </a:rPr>
              <a:t>Thank you!</a:t>
            </a:r>
          </a:p>
        </p:txBody>
      </p:sp>
      <p:sp>
        <p:nvSpPr>
          <p:cNvPr id="7" name="Content Placeholder 2">
            <a:extLst>
              <a:ext uri="{FF2B5EF4-FFF2-40B4-BE49-F238E27FC236}">
                <a16:creationId xmlns:a16="http://schemas.microsoft.com/office/drawing/2014/main" id="{EC8BDC1B-D426-0F09-99A6-7189727AACDA}"/>
              </a:ext>
            </a:extLst>
          </p:cNvPr>
          <p:cNvSpPr txBox="1">
            <a:spLocks/>
          </p:cNvSpPr>
          <p:nvPr/>
        </p:nvSpPr>
        <p:spPr>
          <a:xfrm>
            <a:off x="556613" y="4627115"/>
            <a:ext cx="11160125" cy="10580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0"/>
              </a:spcBef>
              <a:spcAft>
                <a:spcPts val="1200"/>
              </a:spcAft>
              <a:defRPr/>
            </a:pPr>
            <a:r>
              <a:rPr lang="en-GB" sz="1700">
                <a:solidFill>
                  <a:srgbClr val="0B5394"/>
                </a:solidFill>
              </a:rPr>
              <a:t>IMDRF AI/ML WG: </a:t>
            </a:r>
            <a:r>
              <a:rPr lang="en-GB" sz="1700" u="sng">
                <a:solidFill>
                  <a:srgbClr val="0B75B7"/>
                </a:solidFill>
                <a:hlinkClick r:id="rId2"/>
              </a:rPr>
              <a:t>imdrf-aiwg@fda.hhs.gov</a:t>
            </a:r>
            <a:endParaRPr lang="en-GB" sz="1700" u="sng">
              <a:solidFill>
                <a:srgbClr val="0B75B7"/>
              </a:solidFill>
            </a:endParaRPr>
          </a:p>
          <a:p>
            <a:pPr fontAlgn="base">
              <a:spcBef>
                <a:spcPts val="0"/>
              </a:spcBef>
              <a:spcAft>
                <a:spcPts val="1200"/>
              </a:spcAft>
              <a:defRPr/>
            </a:pPr>
            <a:r>
              <a:rPr lang="en-GB" sz="1700">
                <a:solidFill>
                  <a:srgbClr val="0B5394"/>
                </a:solidFill>
              </a:rPr>
              <a:t>National Commission: </a:t>
            </a:r>
            <a:r>
              <a:rPr lang="en-GB" sz="1700">
                <a:solidFill>
                  <a:srgbClr val="0B5394"/>
                </a:solidFill>
                <a:hlinkClick r:id="rId3"/>
              </a:rPr>
              <a:t>info@mhra.gov.uk</a:t>
            </a:r>
            <a:r>
              <a:rPr lang="en-GB" sz="1700">
                <a:solidFill>
                  <a:srgbClr val="0B5394"/>
                </a:solidFill>
              </a:rPr>
              <a:t> </a:t>
            </a:r>
          </a:p>
          <a:p>
            <a:pPr fontAlgn="base">
              <a:spcBef>
                <a:spcPts val="0"/>
              </a:spcBef>
              <a:spcAft>
                <a:spcPts val="1200"/>
              </a:spcAft>
              <a:defRPr/>
            </a:pPr>
            <a:r>
              <a:rPr lang="en-GB" sz="1700">
                <a:solidFill>
                  <a:srgbClr val="0B5394"/>
                </a:solidFill>
              </a:rPr>
              <a:t>Gabriela Commatteo: </a:t>
            </a:r>
            <a:r>
              <a:rPr kumimoji="0" lang="en-GB" sz="1700" i="0" u="none" strike="noStrike" kern="1200" cap="none" spc="0" normalizeH="0" baseline="0" noProof="0">
                <a:ln>
                  <a:noFill/>
                </a:ln>
                <a:solidFill>
                  <a:srgbClr val="077FC1"/>
                </a:solidFill>
                <a:effectLst/>
                <a:uLnTx/>
                <a:uFillTx/>
                <a:latin typeface="Arial" panose="020B0604020202020204" pitchFamily="34" charset="0"/>
                <a:ea typeface="+mn-ea"/>
                <a:cs typeface="Arial" panose="020B0604020202020204" pitchFamily="34" charset="0"/>
                <a:hlinkClick r:id="rId4"/>
              </a:rPr>
              <a:t>Gabriela.Commatteo@mhra.gov.uk</a:t>
            </a:r>
            <a:endParaRPr kumimoji="0" lang="en-GB" sz="1700" i="0" u="none" strike="noStrike" kern="1200" cap="none" spc="0" normalizeH="0" baseline="0" noProof="0">
              <a:ln>
                <a:noFill/>
              </a:ln>
              <a:solidFill>
                <a:srgbClr val="077FC1"/>
              </a:solidFill>
              <a:effectLst/>
              <a:uLnTx/>
              <a:uFillTx/>
              <a:latin typeface="Arial" panose="020B0604020202020204" pitchFamily="34" charset="0"/>
              <a:ea typeface="+mn-ea"/>
              <a:cs typeface="Arial" panose="020B0604020202020204" pitchFamily="34" charset="0"/>
            </a:endParaRPr>
          </a:p>
        </p:txBody>
      </p:sp>
      <p:pic>
        <p:nvPicPr>
          <p:cNvPr id="9" name="Picture 8">
            <a:hlinkClick r:id="rId5"/>
            <a:extLst>
              <a:ext uri="{FF2B5EF4-FFF2-40B4-BE49-F238E27FC236}">
                <a16:creationId xmlns:a16="http://schemas.microsoft.com/office/drawing/2014/main" id="{EC369CC4-3D89-ECEE-9ECC-6ABE559F4350}"/>
              </a:ext>
            </a:extLst>
          </p:cNvPr>
          <p:cNvPicPr>
            <a:picLocks noChangeAspect="1"/>
          </p:cNvPicPr>
          <p:nvPr/>
        </p:nvPicPr>
        <p:blipFill>
          <a:blip r:embed="rId6"/>
          <a:stretch>
            <a:fillRect/>
          </a:stretch>
        </p:blipFill>
        <p:spPr>
          <a:xfrm>
            <a:off x="6899189" y="1460519"/>
            <a:ext cx="3645128" cy="2879689"/>
          </a:xfrm>
          <a:prstGeom prst="rect">
            <a:avLst/>
          </a:prstGeom>
          <a:ln>
            <a:solidFill>
              <a:schemeClr val="bg2"/>
            </a:solidFill>
          </a:ln>
        </p:spPr>
      </p:pic>
      <p:pic>
        <p:nvPicPr>
          <p:cNvPr id="11" name="Picture 10">
            <a:hlinkClick r:id="rId7"/>
            <a:extLst>
              <a:ext uri="{FF2B5EF4-FFF2-40B4-BE49-F238E27FC236}">
                <a16:creationId xmlns:a16="http://schemas.microsoft.com/office/drawing/2014/main" id="{39A28721-D0C9-CBD0-5F66-26BB2EA91554}"/>
              </a:ext>
            </a:extLst>
          </p:cNvPr>
          <p:cNvPicPr>
            <a:picLocks noChangeAspect="1"/>
          </p:cNvPicPr>
          <p:nvPr/>
        </p:nvPicPr>
        <p:blipFill>
          <a:blip r:embed="rId8"/>
          <a:stretch>
            <a:fillRect/>
          </a:stretch>
        </p:blipFill>
        <p:spPr>
          <a:xfrm>
            <a:off x="987587" y="1466834"/>
            <a:ext cx="5510279" cy="2873374"/>
          </a:xfrm>
          <a:prstGeom prst="rect">
            <a:avLst/>
          </a:prstGeom>
          <a:ln>
            <a:solidFill>
              <a:schemeClr val="bg2"/>
            </a:solidFill>
          </a:ln>
        </p:spPr>
      </p:pic>
      <p:pic>
        <p:nvPicPr>
          <p:cNvPr id="2" name="Picture 1">
            <a:extLst>
              <a:ext uri="{FF2B5EF4-FFF2-40B4-BE49-F238E27FC236}">
                <a16:creationId xmlns:a16="http://schemas.microsoft.com/office/drawing/2014/main" id="{01B9DE88-280E-D997-00D0-5126EAA970A9}"/>
              </a:ext>
            </a:extLst>
          </p:cNvPr>
          <p:cNvPicPr>
            <a:picLocks noChangeAspect="1"/>
          </p:cNvPicPr>
          <p:nvPr/>
        </p:nvPicPr>
        <p:blipFill>
          <a:blip r:embed="rId9"/>
          <a:stretch>
            <a:fillRect/>
          </a:stretch>
        </p:blipFill>
        <p:spPr>
          <a:xfrm>
            <a:off x="10033656" y="4109510"/>
            <a:ext cx="1021322" cy="1021322"/>
          </a:xfrm>
          <a:prstGeom prst="rect">
            <a:avLst/>
          </a:prstGeom>
        </p:spPr>
      </p:pic>
    </p:spTree>
    <p:extLst>
      <p:ext uri="{BB962C8B-B14F-4D97-AF65-F5344CB8AC3E}">
        <p14:creationId xmlns:p14="http://schemas.microsoft.com/office/powerpoint/2010/main" val="4154540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
  <Relationship Id="rId1" Type="http://schemas.openxmlformats.org/officeDocument/2006/relationships/customXmlProps" Target="itemProps1.xml" />
</Relationships>
</file>

<file path=customXml/_rels/item2.xml.rels><?xml version="1.0" encoding="utf-8" standalone="yes"?>
<Relationships xmlns="http://schemas.openxmlformats.org/package/2006/relationships">
  <Relationship Id="rId1" Type="http://schemas.openxmlformats.org/officeDocument/2006/relationships/customXmlProps" Target="itemProps2.xml" />
</Relationships>
</file>

<file path=customXml/_rels/item3.xml.rels><?xml version="1.0" encoding="utf-8" standalone="yes"?>
<Relationships xmlns="http://schemas.openxmlformats.org/package/2006/relationships">
  <Relationship Id="rId1" Type="http://schemas.openxmlformats.org/officeDocument/2006/relationships/customXmlProps" Target="itemProps3.xml" />
</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a60239c-d8ec-4988-a710-3ef7270f1a8e">
      <Terms xmlns="http://schemas.microsoft.com/office/infopath/2007/PartnerControls"/>
    </lcf76f155ced4ddcb4097134ff3c332f>
    <TaxCatchAll xmlns="2c0b4a26-a0a6-442a-a800-f5fe1d9f3f5b" xsi:nil="true"/>
    <Status xmlns="aa60239c-d8ec-4988-a710-3ef7270f1a8e">To Do</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1FAF80269BD9C4DB8E73E2F46C69880" ma:contentTypeVersion="18" ma:contentTypeDescription="Create a new document." ma:contentTypeScope="" ma:versionID="c4933d45a5de560af5f2c3d503420d39">
  <xsd:schema xmlns:xsd="http://www.w3.org/2001/XMLSchema" xmlns:xs="http://www.w3.org/2001/XMLSchema" xmlns:p="http://schemas.microsoft.com/office/2006/metadata/properties" xmlns:ns2="aa60239c-d8ec-4988-a710-3ef7270f1a8e" xmlns:ns3="2c0b4a26-a0a6-442a-a800-f5fe1d9f3f5b" targetNamespace="http://schemas.microsoft.com/office/2006/metadata/properties" ma:root="true" ma:fieldsID="872a61d3cb85790dd96a2612b48b242a" ns2:_="" ns3:_="">
    <xsd:import namespace="aa60239c-d8ec-4988-a710-3ef7270f1a8e"/>
    <xsd:import namespace="2c0b4a26-a0a6-442a-a800-f5fe1d9f3f5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element ref="ns2:Status"/>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60239c-d8ec-4988-a710-3ef7270f1a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Status" ma:index="24" ma:displayName="Status" ma:default="To Do" ma:description="Whether completed by upload to Website" ma:format="Dropdown" ma:internalName="Status">
      <xsd:simpleType>
        <xsd:union memberTypes="dms:Text">
          <xsd:simpleType>
            <xsd:restriction base="dms:Choice">
              <xsd:enumeration value="Complete"/>
              <xsd:enumeration value="To Do"/>
              <xsd:enumeration value="Problem"/>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0b4a26-a0a6-442a-a800-f5fe1d9f3f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7109a8-929b-4fc4-93d4-6e713aa07088}" ma:internalName="TaxCatchAll" ma:showField="CatchAllData" ma:web="2c0b4a26-a0a6-442a-a800-f5fe1d9f3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08FC61-C396-482C-910D-C1F81DEE39A3}">
  <ds:schemaRefs>
    <ds:schemaRef ds:uri="8d211251-081d-41ed-8e26-60ff6a4eba52"/>
    <ds:schemaRef ds:uri="http://schemas.microsoft.com/office/2006/metadata/properties"/>
    <ds:schemaRef ds:uri="d9314ba0-6271-416b-96a4-1bb4b0629b77"/>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www.w3.org/XML/1998/namespace"/>
    <ds:schemaRef ds:uri="http://purl.org/dc/dcmitype/"/>
    <ds:schemaRef ds:uri="http://purl.org/dc/terms/"/>
    <ds:schemaRef ds:uri="23b0b268-f41b-45de-8842-20cc5a3c8766"/>
    <ds:schemaRef ds:uri="faa65d27-e0a8-450f-8c9d-a4bb25b012f0"/>
  </ds:schemaRefs>
</ds:datastoreItem>
</file>

<file path=customXml/itemProps2.xml><?xml version="1.0" encoding="utf-8"?>
<ds:datastoreItem xmlns:ds="http://schemas.openxmlformats.org/officeDocument/2006/customXml" ds:itemID="{33CEBFDD-C7CC-4FF4-9DB4-C7EC87B4CBAA}"/>
</file>

<file path=customXml/itemProps3.xml><?xml version="1.0" encoding="utf-8"?>
<ds:datastoreItem xmlns:ds="http://schemas.openxmlformats.org/officeDocument/2006/customXml" ds:itemID="{8973004E-6AAF-4C15-8DB0-6DE20F90EC9F}"/>
</file>

<file path=docProps/app.xml><?xml version="1.0" encoding="utf-8"?>
<Properties xmlns="http://schemas.openxmlformats.org/officeDocument/2006/extended-properties" xmlns:vt="http://schemas.openxmlformats.org/officeDocument/2006/docPropsVTypes">
  <TotalTime>0</TotalTime>
  <Words>1321</Words>
  <Application>Microsoft Office PowerPoint</Application>
  <PresentationFormat>Widescreen</PresentationFormat>
  <Paragraphs>122</Paragraphs>
  <Slides>14</Slides>
  <Notes>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Artificial Intelligence / Machine Learning Working Group Update</vt:lpstr>
      <vt:lpstr>Background to the AI/ML Working Group</vt:lpstr>
      <vt:lpstr>N93: Framework for Artificial Intelligence Life Cycle Management (anticipated publication Spring 2027)  </vt:lpstr>
      <vt:lpstr>Consultation Feedback: Themes and Progress </vt:lpstr>
      <vt:lpstr>Updates from the National Commission into the Regulation of AI in Healthcare</vt:lpstr>
      <vt:lpstr>The AI Commission was established to help the UK health system harness the benefits of AI</vt:lpstr>
      <vt:lpstr>The Commission brought together experts from government, the NHS, industry, and the four UK nations to examine priority topics for AI in healthcare: </vt:lpstr>
      <vt:lpstr>PowerPoint Presentation</vt:lpstr>
      <vt:lpstr>The research and engagement programme pointed to the clear need for an updated approach to AI regulation and governance </vt:lpstr>
      <vt:lpstr>PowerPoint Presentation</vt:lpstr>
      <vt:lpstr>PowerPoint Presentation</vt:lpstr>
      <vt:lpstr>PowerPoint Presentation</vt:lpstr>
      <vt:lpstr>PowerPoint Presentation</vt:lpstr>
    </vt:vector>
  </TitlesOfParts>
  <Company>MHRA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Davies, Molly</dc:creator>
  <cp:lastModifiedBy>Davies, Molly</cp:lastModifiedBy>
  <cp:revision>8</cp:revision>
  <dcterms:created xsi:type="dcterms:W3CDTF">2026-08-25T14:56:12Z</dcterms:created>
  <dcterms:modified xsi:type="dcterms:W3CDTF">2026-09-08T14:51:19Z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0x01010041FAF80269BD9C4DB8E73E2F46C69880</vt:lpwstr>
  </property>
  <property fmtid="{D5CDD505-2E9C-101B-9397-08002B2CF9AE}" pid="3" name="MediaServiceImageTags">
    <vt:lpwstr/>
  </property>
  <property fmtid="{D5CDD505-2E9C-101B-9397-08002B2CF9AE}" pid="4" name="SecurityClassification">
    <vt:lpwstr>1;#Official|9d42bd58-89d2-4e46-94bb-80d8f31efd91</vt:lpwstr>
  </property>
  <property fmtid="{D5CDD505-2E9C-101B-9397-08002B2CF9AE}" pid="5" name="AgencyKeywords">
    <vt:lpwstr/>
  </property>
  <property fmtid="{D5CDD505-2E9C-101B-9397-08002B2CF9AE}" pid="6" name="MSIP_Label_153db910-0838-4c35-bb3a-1ee21aa199ac_Enabled">
    <vt:lpwstr>true</vt:lpwstr>
  </property>
  <property fmtid="{D5CDD505-2E9C-101B-9397-08002B2CF9AE}" pid="7" name="MSIP_Label_153db910-0838-4c35-bb3a-1ee21aa199ac_SetDate">
    <vt:lpwstr>2026-09-11T08:52:32Z</vt:lpwstr>
  </property>
  <property fmtid="{D5CDD505-2E9C-101B-9397-08002B2CF9AE}" pid="8" name="MSIP_Label_153db910-0838-4c35-bb3a-1ee21aa199ac_Method">
    <vt:lpwstr>Privileged</vt:lpwstr>
  </property>
  <property fmtid="{D5CDD505-2E9C-101B-9397-08002B2CF9AE}" pid="9" name="MSIP_Label_153db910-0838-4c35-bb3a-1ee21aa199ac_Name">
    <vt:lpwstr>Sensitive Normal</vt:lpwstr>
  </property>
  <property fmtid="{D5CDD505-2E9C-101B-9397-08002B2CF9AE}" pid="10" name="MSIP_Label_153db910-0838-4c35-bb3a-1ee21aa199ac_SiteId">
    <vt:lpwstr>0b11c524-9a1c-4e1b-84cb-6336aefc2243</vt:lpwstr>
  </property>
  <property fmtid="{D5CDD505-2E9C-101B-9397-08002B2CF9AE}" pid="11" name="MSIP_Label_153db910-0838-4c35-bb3a-1ee21aa199ac_ActionId">
    <vt:lpwstr>196cd6a6-2b0c-40ef-a0ae-adc8d8a351d7</vt:lpwstr>
  </property>
  <property fmtid="{D5CDD505-2E9C-101B-9397-08002B2CF9AE}" pid="12" name="MSIP_Label_153db910-0838-4c35-bb3a-1ee21aa199ac_ContentBits">
    <vt:lpwstr>0</vt:lpwstr>
  </property>
</Properties>
</file>