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 standalone="yes"?>
<Relationships xmlns="http://schemas.openxmlformats.org/package/2006/relationships">
  <Relationship Id="rId3" Type="http://schemas.openxmlformats.org/package/2006/relationships/metadata/core-properties" Target="docProps/core.xml" />
  <Relationship Id="rId2" Type="http://schemas.openxmlformats.org/package/2006/relationships/metadata/thumbnail" Target="docProps/thumbnail.jpeg" />
  <Relationship Id="rId1" Type="http://schemas.openxmlformats.org/officeDocument/2006/relationships/officeDocument" Target="ppt/presentation.xml" />
  <Relationship Id="rId5" Type="http://schemas.openxmlformats.org/officeDocument/2006/relationships/custom-properties" Target="docProps/custom.xml" />
  <Relationship Id="rId4" Type="http://schemas.openxmlformats.org/officeDocument/2006/relationships/extended-properties" Target="docProps/app.xml" 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6"/>
  </p:notesMasterIdLst>
  <p:sldIdLst>
    <p:sldId id="256" r:id="rId5"/>
    <p:sldId id="259" r:id="rId6"/>
    <p:sldId id="263" r:id="rId7"/>
    <p:sldId id="264" r:id="rId8"/>
    <p:sldId id="265" r:id="rId9"/>
    <p:sldId id="266" r:id="rId10"/>
    <p:sldId id="267" r:id="rId11"/>
    <p:sldId id="269" r:id="rId12"/>
    <p:sldId id="268" r:id="rId13"/>
    <p:sldId id="270" r:id="rId14"/>
    <p:sldId id="257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278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8E0"/>
    <a:srgbClr val="CAE2E3"/>
    <a:srgbClr val="FEEBDA"/>
    <a:srgbClr val="0044AD"/>
    <a:srgbClr val="1C59B6"/>
    <a:srgbClr val="F1E3F0"/>
    <a:srgbClr val="D8E6FC"/>
    <a:srgbClr val="0B5394"/>
    <a:srgbClr val="044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426" autoAdjust="0"/>
  </p:normalViewPr>
  <p:slideViewPr>
    <p:cSldViewPr snapToGrid="0">
      <p:cViewPr varScale="1">
        <p:scale>
          <a:sx n="117" d="100"/>
          <a:sy n="117" d="100"/>
        </p:scale>
        <p:origin x="120" y="498"/>
      </p:cViewPr>
      <p:guideLst>
        <p:guide orient="horz" pos="227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
<Relationships xmlns="http://schemas.openxmlformats.org/package/2006/relationships">
  <Relationship Id="rId8" Type="http://schemas.openxmlformats.org/officeDocument/2006/relationships/slide" Target="slides/slide4.xml" />
  <Relationship Id="rId13" Type="http://schemas.openxmlformats.org/officeDocument/2006/relationships/slide" Target="slides/slide9.xml" />
  <Relationship Id="rId18" Type="http://schemas.openxmlformats.org/officeDocument/2006/relationships/viewProps" Target="viewProps.xml" />
  <Relationship Id="rId3" Type="http://schemas.openxmlformats.org/officeDocument/2006/relationships/customXml" Target="../customXml/item3.xml" />
  <Relationship Id="rId7" Type="http://schemas.openxmlformats.org/officeDocument/2006/relationships/slide" Target="slides/slide3.xml" />
  <Relationship Id="rId12" Type="http://schemas.openxmlformats.org/officeDocument/2006/relationships/slide" Target="slides/slide8.xml" />
  <Relationship Id="rId17" Type="http://schemas.openxmlformats.org/officeDocument/2006/relationships/presProps" Target="presProps.xml" />
  <Relationship Id="rId2" Type="http://schemas.openxmlformats.org/officeDocument/2006/relationships/customXml" Target="../customXml/item2.xml" />
  <Relationship Id="rId16" Type="http://schemas.openxmlformats.org/officeDocument/2006/relationships/notesMaster" Target="notesMasters/notesMaster1.xml" />
  <Relationship Id="rId20" Type="http://schemas.openxmlformats.org/officeDocument/2006/relationships/tableStyles" Target="tableStyles.xml" />
  <Relationship Id="rId1" Type="http://schemas.openxmlformats.org/officeDocument/2006/relationships/customXml" Target="../customXml/item1.xml" />
  <Relationship Id="rId6" Type="http://schemas.openxmlformats.org/officeDocument/2006/relationships/slide" Target="slides/slide2.xml" />
  <Relationship Id="rId11" Type="http://schemas.openxmlformats.org/officeDocument/2006/relationships/slide" Target="slides/slide7.xml" />
  <Relationship Id="rId5" Type="http://schemas.openxmlformats.org/officeDocument/2006/relationships/slide" Target="slides/slide1.xml" />
  <Relationship Id="rId15" Type="http://schemas.openxmlformats.org/officeDocument/2006/relationships/slide" Target="slides/slide11.xml" />
  <Relationship Id="rId10" Type="http://schemas.openxmlformats.org/officeDocument/2006/relationships/slide" Target="slides/slide6.xml" />
  <Relationship Id="rId19" Type="http://schemas.openxmlformats.org/officeDocument/2006/relationships/theme" Target="theme/theme1.xml" />
  <Relationship Id="rId4" Type="http://schemas.openxmlformats.org/officeDocument/2006/relationships/slideMaster" Target="slideMasters/slideMaster1.xml" />
  <Relationship Id="rId9" Type="http://schemas.openxmlformats.org/officeDocument/2006/relationships/slide" Target="slides/slide5.xml" />
  <Relationship Id="rId14" Type="http://schemas.openxmlformats.org/officeDocument/2006/relationships/slide" Target="slides/slide10.xml" />
</Relationships>
</file>

<file path=ppt/notesMasters/_rels/notesMaster1.xml.rels>&#65279;<?xml version="1.0" encoding="utf-8" standalone="yes"?>
<Relationships xmlns="http://schemas.openxmlformats.org/package/2006/relationships">
  <Relationship Id="rId1" Type="http://schemas.openxmlformats.org/officeDocument/2006/relationships/theme" Target="../theme/theme2.xml" 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1.xml" />
  <Relationship Id="rId1" Type="http://schemas.openxmlformats.org/officeDocument/2006/relationships/notesMaster" Target="../notesMasters/notesMaster1.xml" />
</Relationships>
</file>

<file path=ppt/notesSlides/_rels/notesSlide2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2.xml" />
  <Relationship Id="rId1" Type="http://schemas.openxmlformats.org/officeDocument/2006/relationships/notesMaster" Target="../notesMasters/notesMaster1.xml" />
</Relationships>
</file>

<file path=ppt/notesSlides/_rels/notesSlide3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3.xml" />
  <Relationship Id="rId1" Type="http://schemas.openxmlformats.org/officeDocument/2006/relationships/notesMaster" Target="../notesMasters/notesMaster1.xml" />
</Relationships>
</file>

<file path=ppt/notesSlides/_rels/notesSlide4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4.xml" />
  <Relationship Id="rId1" Type="http://schemas.openxmlformats.org/officeDocument/2006/relationships/notesMaster" Target="../notesMasters/notesMaster1.xml" />
</Relationships>
</file>

<file path=ppt/notesSlides/_rels/notesSlide5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5.xml" />
  <Relationship Id="rId1" Type="http://schemas.openxmlformats.org/officeDocument/2006/relationships/notesMaster" Target="../notesMasters/notesMaster1.xml" />
</Relationships>
</file>

<file path=ppt/notesSlides/_rels/notesSlide6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6.xml" />
  <Relationship Id="rId1" Type="http://schemas.openxmlformats.org/officeDocument/2006/relationships/notesMaster" Target="../notesMasters/notesMaster1.xml" />
</Relationships>
</file>

<file path=ppt/notesSlides/_rels/notesSlide7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7.xml" />
  <Relationship Id="rId1" Type="http://schemas.openxmlformats.org/officeDocument/2006/relationships/notesMaster" Target="../notesMasters/notesMaster1.xml" />
</Relationships>
</file>

<file path=ppt/notesSlides/_rels/notesSlide8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8.xml" />
  <Relationship Id="rId1" Type="http://schemas.openxmlformats.org/officeDocument/2006/relationships/notesMaster" Target="../notesMasters/notesMaster1.xml" />
</Relationships>
</file>

<file path=ppt/notesSlides/_rels/notesSlide9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9.xml" />
  <Relationship Id="rId1" Type="http://schemas.openxmlformats.org/officeDocument/2006/relationships/notesMaster" Target="../notesMasters/notesMaster1.xml" />
</Relationships>
</file>

<file path=ppt/notesSlides/_rels/notesSlide10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10.xml" />
  <Relationship Id="rId1" Type="http://schemas.openxmlformats.org/officeDocument/2006/relationships/notesMaster" Target="../notesMasters/notesMaster1.xml" />
</Relationships>
</file>

<file path=ppt/notesSlides/_rels/notesSlide11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11.xml" />
  <Relationship Id="rId1" Type="http://schemas.openxmlformats.org/officeDocument/2006/relationships/notesMaster" Target="../notesMasters/notesMaster1.xml" 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Good morning.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AI is often presented as a disruptive technology that requires entirely new regulatory approaches.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Today, I would like to share a different perspective.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Many of the challenges associated with AI can be understood through a broader shift toward lifecycle-based regulation.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And increasingly, regulators around the world are converging around common principles for addressing those challenges.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36108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Historically, regulation focused largely on products entering the market.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Today, digital technologies evolve much faster and require ongoing oversight.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As a result, regulators are placing greater emphasis on post-market monitoring, continuous evidence generation, and change management.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AI is one example of this broader shift toward lifecycle-based regulation.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If regulation is becoming lifecycle-based, what makes AI particularly challenging?</a:t>
            </a:r>
          </a:p>
        </p:txBody>
      </p:sp>
    </p:spTree>
    <p:extLst>
      <p:ext uri="{BB962C8B-B14F-4D97-AF65-F5344CB8AC3E}">
        <p14:creationId xmlns:p14="http://schemas.microsoft.com/office/powerpoint/2010/main" val="1103244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AI highlights why lifecycle governance matters.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Regulators must assess not only the data and the model, but also how the device performs in clinical use and how changes are managed over time.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These questions arise across the entire product lifecycle, from development to post-market monitoring.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Importantly, regulators in different jurisdictions are increasingly asking the same questions.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36126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Although regulatory frameworks differ, regulators are increasingly focused on the same underlying questions.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They want confidence in the data, confidence in device performance, and confidence that changes can be managed appropriately over time.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This common focus is creating greater alignment in regulatory thinking and provides the foundation for international convergence.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73389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As regulators face similar challenges, international collaboration becomes increasingly important.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IMDRF provides a platform for regulators to develop common principles, terminology and guidance.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This does not create identical regulations, but it helps build greater consistency in how emerging technologies are addressed across jurisdictions.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49600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This convergence is already visible in practice.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Across jurisdictions, we increasingly see alignment around lifecycle principles such as GMLP, transparency, post-market monitoring, and change management.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The IMDRF AI/ML Lifecycle Approach builds on the broader Total Product Lifecycle framework and applies lifecycle principles to AI-specific challenges.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TPLC is the foundation; N93 applies it to AI/ML.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A recent example is PCCPs, which provide a framework for managing predefined changes within a lifecycle approach.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While regulatory frameworks remain different, there is growing alignment around the underlying principles.</a:t>
            </a:r>
          </a:p>
        </p:txBody>
      </p:sp>
    </p:spTree>
    <p:extLst>
      <p:ext uri="{BB962C8B-B14F-4D97-AF65-F5344CB8AC3E}">
        <p14:creationId xmlns:p14="http://schemas.microsoft.com/office/powerpoint/2010/main" val="1383503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AI introduces new considerations, including reliance on data, the potential for model changes, and the need for ongoing performance monitoring.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However, the fundamental objectives of medical device regulation remain the same: ensuring safety, performance, and a positive benefit-risk balance.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From a lifecycle perspective, these challenges can increasingly be addressed within existing regulatory principles rather than through an entirely new regulatory paradigm.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79391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As jurisdictions adopt similar lifecycle principles, opportunities for alignment increase.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This helps create more consistent expectations for manufacturers and supports a more predictable regulatory environment.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While regulatory frameworks will continue to differ, shared principles provide a common foundation for addressing emerging technologies such as AI.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02139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Looking ahead, AI governance is likely to become increasingly lifecycle-based.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Across jurisdictions, we are seeing growing emphasis on continuous evidence generation, post-market performance monitoring, and structured approaches to managing change.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While implementation may differ, the overall direction is increasingly aligned.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45717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AI may change the technology.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But it does not change the fundamental objectives of medical device regulation.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The challenge is not to reinvent regulation.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The challenge is to apply lifecycle principles effectively to increasingly dynamic technologies.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That is where international collaboration and IMDRF continue to play an important role.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30258772"/>
      </p:ext>
    </p:extLst>
  </p:cSld>
  <p:clrMapOvr>
    <a:masterClrMapping/>
  </p:clrMapOvr>
</p:notes>
</file>

<file path=ppt/slideLayouts/_rels/slideLayout1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2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3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4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5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6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7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8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9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10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2.png" />
  <Relationship Id="rId2" Type="http://schemas.openxmlformats.org/officeDocument/2006/relationships/image" Target="../media/image1.jp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11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1.jpg" />
  <Relationship Id="rId2" Type="http://schemas.openxmlformats.org/officeDocument/2006/relationships/image" Target="../media/image2.pn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12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1.jpg" />
  <Relationship Id="rId2" Type="http://schemas.openxmlformats.org/officeDocument/2006/relationships/image" Target="../media/image2.pn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0810A8-CF45-D171-47D6-4641D20DEF5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‹Nr.›</a:t>
            </a:fld>
            <a:endParaRPr lang="e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5BFFF-6993-E2CB-0021-DCA9BC1CD32A}"/>
              </a:ext>
            </a:extLst>
          </p:cNvPr>
          <p:cNvSpPr/>
          <p:nvPr userDrawn="1"/>
        </p:nvSpPr>
        <p:spPr>
          <a:xfrm>
            <a:off x="0" y="874294"/>
            <a:ext cx="9143999" cy="109659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4000" dirty="0">
              <a:solidFill>
                <a:srgbClr val="1C59B6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441817-8742-AAB7-3DE3-61BB42367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2994"/>
            <a:ext cx="9144000" cy="59436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425D161-1C69-C8B2-F374-78CCBE606EC3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9" name="Google Shape;65;p14">
              <a:extLst>
                <a:ext uri="{FF2B5EF4-FFF2-40B4-BE49-F238E27FC236}">
                  <a16:creationId xmlns:a16="http://schemas.microsoft.com/office/drawing/2014/main" id="{AB97735F-10B3-C49B-FAC0-29F100733652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05CFBEF-D771-58D0-7F89-4A3C6B9FC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FE801D52-F077-8E04-9E74-86259BD0307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010587" y="951875"/>
            <a:ext cx="8065957" cy="95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SG" dirty="0"/>
          </a:p>
        </p:txBody>
      </p:sp>
      <p:sp>
        <p:nvSpPr>
          <p:cNvPr id="12" name="Google Shape;22;p5">
            <a:extLst>
              <a:ext uri="{FF2B5EF4-FFF2-40B4-BE49-F238E27FC236}">
                <a16:creationId xmlns:a16="http://schemas.microsoft.com/office/drawing/2014/main" id="{55451922-54DE-F3E4-C311-A3D8E2E99442}"/>
              </a:ext>
            </a:extLst>
          </p:cNvPr>
          <p:cNvSpPr txBox="1">
            <a:spLocks noGrp="1"/>
          </p:cNvSpPr>
          <p:nvPr userDrawn="1">
            <p:ph type="body" idx="1" hasCustomPrompt="1"/>
          </p:nvPr>
        </p:nvSpPr>
        <p:spPr>
          <a:xfrm>
            <a:off x="1010587" y="2585332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 dirty="0"/>
              <a:t>Name</a:t>
            </a:r>
            <a:endParaRPr dirty="0"/>
          </a:p>
        </p:txBody>
      </p:sp>
      <p:sp>
        <p:nvSpPr>
          <p:cNvPr id="13" name="Google Shape;22;p5">
            <a:extLst>
              <a:ext uri="{FF2B5EF4-FFF2-40B4-BE49-F238E27FC236}">
                <a16:creationId xmlns:a16="http://schemas.microsoft.com/office/drawing/2014/main" id="{EA1AD073-3564-9E91-28A3-89E68A4EBCE3}"/>
              </a:ext>
            </a:extLst>
          </p:cNvPr>
          <p:cNvSpPr txBox="1">
            <a:spLocks noGrp="1"/>
          </p:cNvSpPr>
          <p:nvPr userDrawn="1">
            <p:ph type="body" idx="11" hasCustomPrompt="1"/>
          </p:nvPr>
        </p:nvSpPr>
        <p:spPr>
          <a:xfrm>
            <a:off x="1010586" y="3071986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 dirty="0"/>
              <a:t>Designation</a:t>
            </a:r>
            <a:endParaRPr dirty="0"/>
          </a:p>
        </p:txBody>
      </p:sp>
      <p:sp>
        <p:nvSpPr>
          <p:cNvPr id="14" name="Google Shape;22;p5">
            <a:extLst>
              <a:ext uri="{FF2B5EF4-FFF2-40B4-BE49-F238E27FC236}">
                <a16:creationId xmlns:a16="http://schemas.microsoft.com/office/drawing/2014/main" id="{1D74BBA0-CF9A-5465-25A4-A2132D8241A4}"/>
              </a:ext>
            </a:extLst>
          </p:cNvPr>
          <p:cNvSpPr txBox="1">
            <a:spLocks noGrp="1"/>
          </p:cNvSpPr>
          <p:nvPr userDrawn="1">
            <p:ph type="body" idx="12" hasCustomPrompt="1"/>
          </p:nvPr>
        </p:nvSpPr>
        <p:spPr>
          <a:xfrm>
            <a:off x="1010586" y="3570250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 dirty="0"/>
              <a:t>Organisation</a:t>
            </a:r>
            <a:endParaRPr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897E50C-ADFE-09B8-FCD2-68011E435FC6}"/>
              </a:ext>
            </a:extLst>
          </p:cNvPr>
          <p:cNvGrpSpPr/>
          <p:nvPr userDrawn="1"/>
        </p:nvGrpSpPr>
        <p:grpSpPr>
          <a:xfrm>
            <a:off x="210849" y="4628477"/>
            <a:ext cx="4308593" cy="450000"/>
            <a:chOff x="210849" y="4628477"/>
            <a:chExt cx="4308593" cy="450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C5023AC-B804-7067-DCEC-3700C8DEAA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10849" y="4759038"/>
              <a:ext cx="2429035" cy="2484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1433D01-F2D2-A899-9B3A-BEDEFE44E1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2850733" y="4628477"/>
              <a:ext cx="1668709" cy="45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5758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2" name="Google Shape;22;p5">
            <a:extLst>
              <a:ext uri="{FF2B5EF4-FFF2-40B4-BE49-F238E27FC236}">
                <a16:creationId xmlns:a16="http://schemas.microsoft.com/office/drawing/2014/main" id="{61B97A01-D65C-D415-2D14-810FC5BC4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97480" y="1443618"/>
            <a:ext cx="7254945" cy="234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50">
                <a:solidFill>
                  <a:schemeClr val="tx1"/>
                </a:solidFill>
                <a:latin typeface="+mj-lt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3" name="Google Shape;21;p5">
            <a:extLst>
              <a:ext uri="{FF2B5EF4-FFF2-40B4-BE49-F238E27FC236}">
                <a16:creationId xmlns:a16="http://schemas.microsoft.com/office/drawing/2014/main" id="{6CF5D9C7-BBE4-3265-CE9D-EF2FCD05DA55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108926" y="892516"/>
            <a:ext cx="7243500" cy="428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1">
                <a:solidFill>
                  <a:srgbClr val="0B53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SG" dirty="0"/>
              <a:t>Header/Title</a:t>
            </a:r>
            <a:endParaRPr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1FE905-D32A-1AFD-4409-E4C0DE6CD572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8" name="Google Shape;65;p14">
              <a:extLst>
                <a:ext uri="{FF2B5EF4-FFF2-40B4-BE49-F238E27FC236}">
                  <a16:creationId xmlns:a16="http://schemas.microsoft.com/office/drawing/2014/main" id="{8F6A289F-383A-E595-37BE-E9DA9B9C5F1A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20463AA-9304-BFA9-B235-157721357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EEC3A0-CDEF-B208-9C3D-A4D113C419C0}"/>
              </a:ext>
            </a:extLst>
          </p:cNvPr>
          <p:cNvGrpSpPr/>
          <p:nvPr userDrawn="1"/>
        </p:nvGrpSpPr>
        <p:grpSpPr>
          <a:xfrm>
            <a:off x="0" y="4562994"/>
            <a:ext cx="9144000" cy="594360"/>
            <a:chOff x="0" y="4562994"/>
            <a:chExt cx="9144000" cy="5943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6843C65-9865-3166-4CAB-BEAB17A91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562994"/>
              <a:ext cx="9144000" cy="59436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3CE9485-B998-CEB7-B972-31404550B6BD}"/>
                </a:ext>
              </a:extLst>
            </p:cNvPr>
            <p:cNvGrpSpPr/>
            <p:nvPr userDrawn="1"/>
          </p:nvGrpSpPr>
          <p:grpSpPr>
            <a:xfrm>
              <a:off x="210849" y="4628477"/>
              <a:ext cx="4308593" cy="450000"/>
              <a:chOff x="210849" y="4628477"/>
              <a:chExt cx="4308593" cy="45000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99311D0E-C780-593C-A2EC-CDA64382FA7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10849" y="4759038"/>
                <a:ext cx="2429035" cy="2484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30FD8B93-C704-A737-DA3C-1CE5932AB8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2850733" y="4628477"/>
                <a:ext cx="1668709" cy="45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60078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1_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07168F-6C91-A97B-F0EB-7CD3F18AA801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6" name="Google Shape;65;p14">
              <a:extLst>
                <a:ext uri="{FF2B5EF4-FFF2-40B4-BE49-F238E27FC236}">
                  <a16:creationId xmlns:a16="http://schemas.microsoft.com/office/drawing/2014/main" id="{D8E58217-5B71-39BB-7946-5F4354EF1453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B69EA6F-9498-6E1C-C31D-6C74C65B0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sp>
        <p:nvSpPr>
          <p:cNvPr id="8" name="Google Shape;96;p16">
            <a:extLst>
              <a:ext uri="{FF2B5EF4-FFF2-40B4-BE49-F238E27FC236}">
                <a16:creationId xmlns:a16="http://schemas.microsoft.com/office/drawing/2014/main" id="{30023A6E-2838-E8D8-7FEF-1FB6AF404933}"/>
              </a:ext>
            </a:extLst>
          </p:cNvPr>
          <p:cNvSpPr txBox="1"/>
          <p:nvPr userDrawn="1"/>
        </p:nvSpPr>
        <p:spPr>
          <a:xfrm>
            <a:off x="1108925" y="1925412"/>
            <a:ext cx="72435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5400" b="1" dirty="0">
                <a:solidFill>
                  <a:srgbClr val="0044AD"/>
                </a:solidFill>
              </a:rPr>
              <a:t>T</a:t>
            </a:r>
            <a:r>
              <a:rPr lang="en-US" altLang="zh-CN" sz="5400" b="1" dirty="0">
                <a:solidFill>
                  <a:srgbClr val="0044AD"/>
                </a:solidFill>
              </a:rPr>
              <a:t>hank You!</a:t>
            </a:r>
            <a:endParaRPr sz="5400" b="1" i="0" u="none" strike="noStrike" cap="none" dirty="0">
              <a:solidFill>
                <a:srgbClr val="0044A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5732C4F-149E-4BB4-194C-FDE88A017676}"/>
              </a:ext>
            </a:extLst>
          </p:cNvPr>
          <p:cNvGrpSpPr/>
          <p:nvPr userDrawn="1"/>
        </p:nvGrpSpPr>
        <p:grpSpPr>
          <a:xfrm>
            <a:off x="0" y="4562994"/>
            <a:ext cx="9144000" cy="594360"/>
            <a:chOff x="0" y="4562994"/>
            <a:chExt cx="9144000" cy="59436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77834C1-21E8-D48B-BE2C-F73237761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562994"/>
              <a:ext cx="9144000" cy="59436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A63C6F3-9125-E2D4-49EA-D4B1B7BE6F92}"/>
                </a:ext>
              </a:extLst>
            </p:cNvPr>
            <p:cNvGrpSpPr/>
            <p:nvPr userDrawn="1"/>
          </p:nvGrpSpPr>
          <p:grpSpPr>
            <a:xfrm>
              <a:off x="210849" y="4628477"/>
              <a:ext cx="4308593" cy="450000"/>
              <a:chOff x="210849" y="4628477"/>
              <a:chExt cx="4308593" cy="450000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97B44593-1647-A6B6-696C-C60D3CF9342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10849" y="4759038"/>
                <a:ext cx="2429035" cy="2484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47443B15-AA21-0715-A388-46B53284CD7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2850733" y="4628477"/>
                <a:ext cx="1668709" cy="45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79378523"/>
      </p:ext>
    </p:extLst>
  </p:cSld>
  <p:clrMapOvr>
    <a:masterClrMapping/>
  </p:clrMapOvr>
</p:sldLayout>
</file>

<file path=ppt/slideMasters/_rels/slideMaster1.xml.rels>&#65279;<?xml version="1.0" encoding="utf-8" standalone="yes"?>
<Relationships xmlns="http://schemas.openxmlformats.org/package/2006/relationships">
  <Relationship Id="rId8" Type="http://schemas.openxmlformats.org/officeDocument/2006/relationships/slideLayout" Target="../slideLayouts/slideLayout8.xml" />
  <Relationship Id="rId13" Type="http://schemas.openxmlformats.org/officeDocument/2006/relationships/theme" Target="../theme/theme1.xml" />
  <Relationship Id="rId3" Type="http://schemas.openxmlformats.org/officeDocument/2006/relationships/slideLayout" Target="../slideLayouts/slideLayout3.xml" />
  <Relationship Id="rId7" Type="http://schemas.openxmlformats.org/officeDocument/2006/relationships/slideLayout" Target="../slideLayouts/slideLayout7.xml" />
  <Relationship Id="rId12" Type="http://schemas.openxmlformats.org/officeDocument/2006/relationships/slideLayout" Target="../slideLayouts/slideLayout12.xml" />
  <Relationship Id="rId2" Type="http://schemas.openxmlformats.org/officeDocument/2006/relationships/slideLayout" Target="../slideLayouts/slideLayout2.xml" />
  <Relationship Id="rId1" Type="http://schemas.openxmlformats.org/officeDocument/2006/relationships/slideLayout" Target="../slideLayouts/slideLayout1.xml" />
  <Relationship Id="rId6" Type="http://schemas.openxmlformats.org/officeDocument/2006/relationships/slideLayout" Target="../slideLayouts/slideLayout6.xml" />
  <Relationship Id="rId11" Type="http://schemas.openxmlformats.org/officeDocument/2006/relationships/slideLayout" Target="../slideLayouts/slideLayout11.xml" />
  <Relationship Id="rId5" Type="http://schemas.openxmlformats.org/officeDocument/2006/relationships/slideLayout" Target="../slideLayouts/slideLayout5.xml" />
  <Relationship Id="rId10" Type="http://schemas.openxmlformats.org/officeDocument/2006/relationships/slideLayout" Target="../slideLayouts/slideLayout10.xml" />
  <Relationship Id="rId4" Type="http://schemas.openxmlformats.org/officeDocument/2006/relationships/slideLayout" Target="../slideLayouts/slideLayout4.xml" />
  <Relationship Id="rId9" Type="http://schemas.openxmlformats.org/officeDocument/2006/relationships/slideLayout" Target="../slideLayouts/slideLayout9.xml" 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1" r:id="rId11"/>
    <p:sldLayoutId id="214748366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png" />
  <Relationship Id="rId2" Type="http://schemas.openxmlformats.org/officeDocument/2006/relationships/notesSlide" Target="../notesSlides/notesSlide1.xml" />
  <Relationship Id="rId1" Type="http://schemas.openxmlformats.org/officeDocument/2006/relationships/slideLayout" Target="../slideLayouts/slideLayout1.xml" />
  <Relationship Id="rId6" Type="http://schemas.openxmlformats.org/officeDocument/2006/relationships/image" Target="../media/image4.png" />
  <Relationship Id="rId5" Type="http://schemas.openxmlformats.org/officeDocument/2006/relationships/image" Target="../media/image3.png" />
  <Relationship Id="rId4" Type="http://schemas.openxmlformats.org/officeDocument/2006/relationships/image" Target="../media/image2.png" />
</Relationships>
</file>

<file path=ppt/slides/_rels/slide2.xml.rels>&#65279;<?xml version="1.0" encoding="utf-8" standalone="yes"?>
<Relationships xmlns="http://schemas.openxmlformats.org/package/2006/relationships">
  <Relationship Id="rId2" Type="http://schemas.openxmlformats.org/officeDocument/2006/relationships/notesSlide" Target="../notesSlides/notesSlide2.xml" />
  <Relationship Id="rId1" Type="http://schemas.openxmlformats.org/officeDocument/2006/relationships/slideLayout" Target="../slideLayouts/slideLayout10.xml" />
</Relationships>
</file>

<file path=ppt/slides/_rels/slide3.xml.rels>&#65279;<?xml version="1.0" encoding="utf-8" standalone="yes"?>
<Relationships xmlns="http://schemas.openxmlformats.org/package/2006/relationships">
  <Relationship Id="rId2" Type="http://schemas.openxmlformats.org/officeDocument/2006/relationships/notesSlide" Target="../notesSlides/notesSlide3.xml" />
  <Relationship Id="rId1" Type="http://schemas.openxmlformats.org/officeDocument/2006/relationships/slideLayout" Target="../slideLayouts/slideLayout11.xml" />
</Relationships>
</file>

<file path=ppt/slides/_rels/slide4.xml.rels>&#65279;<?xml version="1.0" encoding="utf-8" standalone="yes"?>
<Relationships xmlns="http://schemas.openxmlformats.org/package/2006/relationships">
  <Relationship Id="rId2" Type="http://schemas.openxmlformats.org/officeDocument/2006/relationships/notesSlide" Target="../notesSlides/notesSlide4.xml" />
  <Relationship Id="rId1" Type="http://schemas.openxmlformats.org/officeDocument/2006/relationships/slideLayout" Target="../slideLayouts/slideLayout11.xml" />
</Relationships>
</file>

<file path=ppt/slides/_rels/slide5.xml.rels>&#65279;<?xml version="1.0" encoding="utf-8" standalone="yes"?>
<Relationships xmlns="http://schemas.openxmlformats.org/package/2006/relationships">
  <Relationship Id="rId2" Type="http://schemas.openxmlformats.org/officeDocument/2006/relationships/notesSlide" Target="../notesSlides/notesSlide5.xml" />
  <Relationship Id="rId1" Type="http://schemas.openxmlformats.org/officeDocument/2006/relationships/slideLayout" Target="../slideLayouts/slideLayout11.xml" />
</Relationships>
</file>

<file path=ppt/slides/_rels/slide6.xml.rels>&#65279;<?xml version="1.0" encoding="utf-8" standalone="yes"?>
<Relationships xmlns="http://schemas.openxmlformats.org/package/2006/relationships">
  <Relationship Id="rId2" Type="http://schemas.openxmlformats.org/officeDocument/2006/relationships/notesSlide" Target="../notesSlides/notesSlide6.xml" />
  <Relationship Id="rId1" Type="http://schemas.openxmlformats.org/officeDocument/2006/relationships/slideLayout" Target="../slideLayouts/slideLayout11.xml" />
</Relationships>
</file>

<file path=ppt/slides/_rels/slide7.xml.rels>&#65279;<?xml version="1.0" encoding="utf-8" standalone="yes"?>
<Relationships xmlns="http://schemas.openxmlformats.org/package/2006/relationships">
  <Relationship Id="rId2" Type="http://schemas.openxmlformats.org/officeDocument/2006/relationships/notesSlide" Target="../notesSlides/notesSlide7.xml" />
  <Relationship Id="rId1" Type="http://schemas.openxmlformats.org/officeDocument/2006/relationships/slideLayout" Target="../slideLayouts/slideLayout11.xml" />
</Relationships>
</file>

<file path=ppt/slides/_rels/slide8.xml.rels>&#65279;<?xml version="1.0" encoding="utf-8" standalone="yes"?>
<Relationships xmlns="http://schemas.openxmlformats.org/package/2006/relationships">
  <Relationship Id="rId2" Type="http://schemas.openxmlformats.org/officeDocument/2006/relationships/notesSlide" Target="../notesSlides/notesSlide8.xml" />
  <Relationship Id="rId1" Type="http://schemas.openxmlformats.org/officeDocument/2006/relationships/slideLayout" Target="../slideLayouts/slideLayout11.xml" />
</Relationships>
</file>

<file path=ppt/slides/_rels/slide9.xml.rels>&#65279;<?xml version="1.0" encoding="utf-8" standalone="yes"?>
<Relationships xmlns="http://schemas.openxmlformats.org/package/2006/relationships">
  <Relationship Id="rId2" Type="http://schemas.openxmlformats.org/officeDocument/2006/relationships/notesSlide" Target="../notesSlides/notesSlide9.xml" />
  <Relationship Id="rId1" Type="http://schemas.openxmlformats.org/officeDocument/2006/relationships/slideLayout" Target="../slideLayouts/slideLayout11.xml" />
</Relationships>
</file>

<file path=ppt/slides/_rels/slide10.xml.rels>&#65279;<?xml version="1.0" encoding="utf-8" standalone="yes"?>
<Relationships xmlns="http://schemas.openxmlformats.org/package/2006/relationships">
  <Relationship Id="rId2" Type="http://schemas.openxmlformats.org/officeDocument/2006/relationships/notesSlide" Target="../notesSlides/notesSlide10.xml" />
  <Relationship Id="rId1" Type="http://schemas.openxmlformats.org/officeDocument/2006/relationships/slideLayout" Target="../slideLayouts/slideLayout11.xml" />
</Relationships>
</file>

<file path=ppt/slides/_rels/slide11.xml.rels>&#65279;<?xml version="1.0" encoding="utf-8" standalone="yes"?>
<Relationships xmlns="http://schemas.openxmlformats.org/package/2006/relationships">
  <Relationship Id="rId2" Type="http://schemas.openxmlformats.org/officeDocument/2006/relationships/notesSlide" Target="../notesSlides/notesSlide11.xml" />
  <Relationship Id="rId1" Type="http://schemas.openxmlformats.org/officeDocument/2006/relationships/slideLayout" Target="../slideLayouts/slideLayout12.xml" 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9E7D47E-63AE-7E94-A6A0-9980601D5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FDE74B-CDF7-8F85-99D7-AF69CE554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760" y="1475509"/>
            <a:ext cx="5162480" cy="15136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E4B94-B102-8245-87F0-9822E8A416A2}"/>
              </a:ext>
            </a:extLst>
          </p:cNvPr>
          <p:cNvSpPr txBox="1"/>
          <p:nvPr/>
        </p:nvSpPr>
        <p:spPr>
          <a:xfrm>
            <a:off x="0" y="2956599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600" b="1" dirty="0">
                <a:latin typeface="Arial" panose="020B0604020202020204" pitchFamily="34" charset="0"/>
              </a:rPr>
              <a:t>Day 1 IMDRF Industry Joint Workshop | 14 September 2026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8086EEB-E078-FD9D-04C5-4DF6D6D9E96A}"/>
              </a:ext>
            </a:extLst>
          </p:cNvPr>
          <p:cNvGrpSpPr/>
          <p:nvPr/>
        </p:nvGrpSpPr>
        <p:grpSpPr>
          <a:xfrm>
            <a:off x="2186306" y="1149597"/>
            <a:ext cx="4821645" cy="532800"/>
            <a:chOff x="2186306" y="1149597"/>
            <a:chExt cx="4821645" cy="5328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27BC055-6948-0FEC-82FC-9990193F0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86306" y="1281116"/>
              <a:ext cx="2637928" cy="26976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C124807-25B2-0A95-4032-2C33CB4C4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2200" y="1149597"/>
              <a:ext cx="1975751" cy="532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D012E-34EC-288D-C928-ABCDA4A95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 Lifecycle Governance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D2837-8A22-F487-F35D-55DE7BDA3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Markus Wälti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24D76-6A98-BE63-DFEA-BDCF89325FA0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Medical Devices Surveillance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B11E79-E3E6-CB2E-FA7C-E7194FC7C802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Swissmedic, Swiss Agency for Therapeutic Products</a:t>
            </a:r>
          </a:p>
        </p:txBody>
      </p:sp>
    </p:spTree>
    <p:extLst>
      <p:ext uri="{BB962C8B-B14F-4D97-AF65-F5344CB8AC3E}">
        <p14:creationId xmlns:p14="http://schemas.microsoft.com/office/powerpoint/2010/main" val="120262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F3594D4-346D-3ADA-764A-217A3F008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b="1" dirty="0"/>
              <a:t>Why regulation is changing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Medical technologies are becoming increasingly digital and interconnected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Innovation cycles are accelerating and software evolves more rapidly than traditional devices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Post-market evidence, monitoring and change management are becoming more important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b="1" dirty="0"/>
              <a:t>AI is one example of a broader shift toward lifecycle-based regulation.</a:t>
            </a:r>
            <a:endParaRPr lang="de-CH" b="1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5CBA2C3-AF52-C081-B82E-C79592BE2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Is Accelerating the Shift Toward Lifecycle Regulation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37085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B8DDC1F-136A-71A6-14F7-AC9C5B4C9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b="1" dirty="0"/>
              <a:t>AI challenges regulators not only at market entry, but throughout the product lifecycle.</a:t>
            </a:r>
          </a:p>
          <a:p>
            <a:pPr marL="139700" indent="0">
              <a:lnSpc>
                <a:spcPct val="170000"/>
              </a:lnSpc>
            </a:pPr>
            <a:r>
              <a:rPr lang="en-US" b="1" dirty="0"/>
              <a:t>Four Common Questions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Can we trust the data?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Can we trust the model?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Can we trust the clinical use?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Can we trust changes over time?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b="1" dirty="0"/>
              <a:t>Regulators across jurisdictions are increasingly asking the same questions.</a:t>
            </a:r>
            <a:endParaRPr lang="de-CH" b="1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8F87895-267C-3508-F774-20EF6DCF0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AI Raises Questions </a:t>
            </a:r>
            <a:r>
              <a:rPr lang="de-CH" dirty="0" err="1"/>
              <a:t>Across</a:t>
            </a:r>
            <a:r>
              <a:rPr lang="de-CH" dirty="0"/>
              <a:t/>
            </a:r>
            <a:r>
              <a:rPr lang="de-CH" dirty="0" err="1"/>
              <a:t>the</a:t>
            </a:r>
            <a:r>
              <a:rPr lang="de-CH" dirty="0"/>
              <a:t/>
            </a:r>
            <a:r>
              <a:rPr lang="de-CH" dirty="0" err="1"/>
              <a:t>Entire</a:t>
            </a:r>
            <a:r>
              <a:rPr lang="de-CH" dirty="0"/>
              <a:t/>
            </a:r>
            <a:r>
              <a:rPr lang="de-CH" dirty="0" err="1"/>
              <a:t>Product</a:t>
            </a:r>
            <a:r>
              <a:rPr lang="de-CH" dirty="0"/>
              <a:t> Lifecycle</a:t>
            </a:r>
          </a:p>
        </p:txBody>
      </p:sp>
    </p:spTree>
    <p:extLst>
      <p:ext uri="{BB962C8B-B14F-4D97-AF65-F5344CB8AC3E}">
        <p14:creationId xmlns:p14="http://schemas.microsoft.com/office/powerpoint/2010/main" val="2038073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9CC4487-EB17-4622-9D8F-CAA6BA9DE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b="1" dirty="0"/>
              <a:t>Shared regulatory questions are driving greater international convergence.</a:t>
            </a:r>
          </a:p>
          <a:p>
            <a:pPr marL="139700" indent="0">
              <a:lnSpc>
                <a:spcPct val="170000"/>
              </a:lnSpc>
            </a:pPr>
            <a:r>
              <a:rPr lang="en-US" b="1" dirty="0"/>
              <a:t>Across jurisdictions, regulators are increasingly focused on: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Data quality and evidence generation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Performance throughout the product lifecycle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Transparency, documentation and oversight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b="1" dirty="0"/>
              <a:t>Convergence starts with shared questions, not identical regulations.</a:t>
            </a:r>
          </a:p>
          <a:p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8DE10E3-1180-DD63-2B6E-D27B2B11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Regulators Are Increasingly Asking the Same Questions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43436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43EDA5B-8BBD-65F3-D65E-085CF77327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b="1" dirty="0"/>
              <a:t>IMDRF enables regulators to develop shared approaches to emerging lifecycle challenges.</a:t>
            </a:r>
          </a:p>
          <a:p>
            <a:pPr marL="139700" indent="0">
              <a:lnSpc>
                <a:spcPct val="170000"/>
              </a:lnSpc>
            </a:pPr>
            <a:r>
              <a:rPr lang="en-US" b="1" dirty="0"/>
              <a:t>IMDRF supports international convergence through: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Shared principles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Shared terminology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Shared guidance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b="1" dirty="0"/>
              <a:t>Collaboration enables greater consistency across jurisdictions.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CEC7B29-2326-258D-648C-B6EA21425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IMDRF Provides a Platform for Lifecycle Governance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98837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E232C74-F965-55B6-AFA0-90D4D96B94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b="1" dirty="0"/>
              <a:t>International convergence is increasingly visible across core lifecycle governance principles.</a:t>
            </a:r>
          </a:p>
          <a:p>
            <a:pPr marL="139700" indent="0">
              <a:lnSpc>
                <a:spcPct val="170000"/>
              </a:lnSpc>
            </a:pPr>
            <a:r>
              <a:rPr lang="en-US" b="1" dirty="0"/>
              <a:t>Examples include:</a:t>
            </a:r>
          </a:p>
          <a:p>
            <a:pPr>
              <a:lnSpc>
                <a:spcPct val="150000"/>
              </a:lnSpc>
            </a:pPr>
            <a:r>
              <a:rPr lang="en-US" dirty="0"/>
              <a:t>✅ Total Product Lifecycle (TPLC) Approach</a:t>
            </a:r>
          </a:p>
          <a:p>
            <a:pPr>
              <a:lnSpc>
                <a:spcPct val="150000"/>
              </a:lnSpc>
            </a:pPr>
            <a:r>
              <a:rPr lang="en-US" dirty="0"/>
              <a:t>✅ Good Machine Learning Practice (GMLP)</a:t>
            </a:r>
          </a:p>
          <a:p>
            <a:pPr>
              <a:lnSpc>
                <a:spcPct val="150000"/>
              </a:lnSpc>
            </a:pPr>
            <a:r>
              <a:rPr lang="en-US" dirty="0"/>
              <a:t>✅ IMDRF AI/ML Lifecycle Approach (N93)</a:t>
            </a:r>
          </a:p>
          <a:p>
            <a:pPr>
              <a:lnSpc>
                <a:spcPct val="150000"/>
              </a:lnSpc>
            </a:pPr>
            <a:r>
              <a:rPr lang="en-US" dirty="0"/>
              <a:t>✅ Post-Market Performance Monitoring</a:t>
            </a:r>
          </a:p>
          <a:p>
            <a:pPr>
              <a:lnSpc>
                <a:spcPct val="150000"/>
              </a:lnSpc>
            </a:pPr>
            <a:r>
              <a:rPr lang="en-US" dirty="0"/>
              <a:t>✅ Predetermined Change Control Plans (PCCPs)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200" b="1" dirty="0"/>
              <a:t>The rules may differ, but the underlying principles are increasingly aligned.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2662940-A6AF-C1DC-CA6B-66A474251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Lifecycle Principles Are Emerging Internationally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10450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799EA-C4B6-3D3E-934E-697105AB1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CCF87C4-FCE9-CDEA-7CC6-587CA55823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200" b="1" dirty="0"/>
              <a:t>AI introduces new challenges, but not new regulatory objectives.</a:t>
            </a:r>
          </a:p>
          <a:p>
            <a:pPr algn="l">
              <a:lnSpc>
                <a:spcPct val="120000"/>
              </a:lnSpc>
              <a:spcBef>
                <a:spcPts val="12000"/>
              </a:spcBef>
            </a:pPr>
            <a:r>
              <a:rPr lang="en-US" sz="1200" b="1" dirty="0"/>
              <a:t>AI may change the technology, but not the purpose of medical device regulation.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4D0B4C9-F846-7CBA-9C5A-8A9E77A23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Lifecycle Principles Can Support AI Governance</a:t>
            </a:r>
            <a:endParaRPr lang="de-CH" dirty="0"/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7718F66A-D4BC-592E-C332-D9E4024876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391162"/>
              </p:ext>
            </p:extLst>
          </p:nvPr>
        </p:nvGraphicFramePr>
        <p:xfrm>
          <a:off x="1331913" y="1944366"/>
          <a:ext cx="6120000" cy="12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60000">
                  <a:extLst>
                    <a:ext uri="{9D8B030D-6E8A-4147-A177-3AD203B41FA5}">
                      <a16:colId xmlns:a16="http://schemas.microsoft.com/office/drawing/2014/main" val="2275668233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1643027697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r>
                        <a:rPr lang="de-CH" sz="1100" b="1" dirty="0" err="1"/>
                        <a:t>Regulatory</a:t>
                      </a:r>
                      <a:r>
                        <a:rPr lang="de-CH" sz="1100" b="1" dirty="0"/>
                        <a:t/>
                      </a:r>
                      <a:r>
                        <a:rPr lang="de-CH" sz="1100" b="1" dirty="0" err="1"/>
                        <a:t>Objectives</a:t>
                      </a:r>
                      <a:endParaRPr lang="de-CH" sz="1100" b="1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2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100" b="1" dirty="0"/>
                        <a:t>AI </a:t>
                      </a:r>
                      <a:r>
                        <a:rPr lang="de-CH" sz="1100" b="1" dirty="0" err="1"/>
                        <a:t>Considerations</a:t>
                      </a:r>
                      <a:endParaRPr lang="de-CH" sz="1100" b="1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785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de-CH" sz="1100" dirty="0" err="1"/>
                        <a:t>Safety</a:t>
                      </a:r>
                      <a:endParaRPr lang="de-CH" sz="11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8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100" dirty="0"/>
                        <a:t>Data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8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87981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de-CH" sz="1100" dirty="0"/>
                        <a:t>Performance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8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100" dirty="0"/>
                        <a:t>Models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8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95558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de-CH" sz="1100" dirty="0"/>
                        <a:t>Benefit-Risk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8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100" dirty="0"/>
                        <a:t>Monitoring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8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918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834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4E9FB-0E4A-AAB9-59B4-F718039EC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A2F2727-6BF7-29A6-EAEE-7AE6E4AF4F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b="1" dirty="0"/>
              <a:t>Alignment emerges from shared principles rather than identical regulations.</a:t>
            </a:r>
          </a:p>
          <a:p>
            <a:pPr marL="139700" indent="0">
              <a:lnSpc>
                <a:spcPct val="170000"/>
              </a:lnSpc>
            </a:pPr>
            <a:r>
              <a:rPr lang="en-US" b="1" dirty="0"/>
              <a:t>Lifecycle governance enables: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More consistent regulatory expectations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Greater predictability for manufacturers</a:t>
            </a:r>
          </a:p>
          <a:p>
            <a:pPr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/>
              <a:t>Increased opportunities for international alignment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b="1" dirty="0"/>
              <a:t>Shared principles create a foundation for greater alignment.</a:t>
            </a:r>
            <a:endParaRPr lang="de-CH" b="1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0A83817-7958-5FD2-BAAF-42A5E3718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Lifecycle Governance Supports Greater International Alignment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36159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986A-A17D-D3CB-E410-A7AD760F7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D2F38E8-0688-05EC-E7C5-93AD283436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sz="1500" b="1" dirty="0"/>
              <a:t>Future AI governance is likely to focus on continuous oversight across the product lifecycle.</a:t>
            </a:r>
          </a:p>
          <a:p>
            <a:pPr marL="139700" indent="0">
              <a:lnSpc>
                <a:spcPct val="190000"/>
              </a:lnSpc>
            </a:pPr>
            <a:r>
              <a:rPr lang="en-US" sz="1600" b="1" dirty="0"/>
              <a:t>The future of AI governance will require:</a:t>
            </a:r>
          </a:p>
          <a:p>
            <a:pPr>
              <a:lnSpc>
                <a:spcPct val="19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Continuous evidence</a:t>
            </a:r>
          </a:p>
          <a:p>
            <a:pPr>
              <a:lnSpc>
                <a:spcPct val="19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Continuous monitoring</a:t>
            </a:r>
          </a:p>
          <a:p>
            <a:pPr>
              <a:lnSpc>
                <a:spcPct val="19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Continuous learning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sz="1500" b="1" dirty="0"/>
              <a:t>Lifecycle governance provides a framework for managing increasingly dynamic technologies.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61BA9F4-4BA3-B27C-0001-1CDF6E79A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 of AI Governance Is Increasingly Lifecycle-Based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4815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4E1ED623-3574-59C5-3EFF-8257E091F48A}"/>
              </a:ext>
            </a:extLst>
          </p:cNvPr>
          <p:cNvSpPr txBox="1"/>
          <p:nvPr/>
        </p:nvSpPr>
        <p:spPr>
          <a:xfrm>
            <a:off x="1223964" y="3447048"/>
            <a:ext cx="6696074" cy="30777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AI may change the technology, but not the purpose of medical device regulation.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1580860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1.xml" />
</Relationships>
</file>

<file path=customXml/_rels/item2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2.xml" />
</Relationships>
</file>

<file path=customXml/_rels/item3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3.xml" 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FAF80269BD9C4DB8E73E2F46C69880" ma:contentTypeVersion="18" ma:contentTypeDescription="Create a new document." ma:contentTypeScope="" ma:versionID="c4933d45a5de560af5f2c3d503420d39">
  <xsd:schema xmlns:xsd="http://www.w3.org/2001/XMLSchema" xmlns:xs="http://www.w3.org/2001/XMLSchema" xmlns:p="http://schemas.microsoft.com/office/2006/metadata/properties" xmlns:ns2="aa60239c-d8ec-4988-a710-3ef7270f1a8e" xmlns:ns3="2c0b4a26-a0a6-442a-a800-f5fe1d9f3f5b" targetNamespace="http://schemas.microsoft.com/office/2006/metadata/properties" ma:root="true" ma:fieldsID="872a61d3cb85790dd96a2612b48b242a" ns2:_="" ns3:_="">
    <xsd:import namespace="aa60239c-d8ec-4988-a710-3ef7270f1a8e"/>
    <xsd:import namespace="2c0b4a26-a0a6-442a-a800-f5fe1d9f3f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Status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60239c-d8ec-4988-a710-3ef7270f1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9927c38-8944-418e-ac9b-4d6e755430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4" ma:displayName="Status" ma:default="To Do" ma:description="Whether completed by upload to Website" ma:format="Dropdown" ma:internalName="Status">
      <xsd:simpleType>
        <xsd:union memberTypes="dms:Text">
          <xsd:simpleType>
            <xsd:restriction base="dms:Choice">
              <xsd:enumeration value="Complete"/>
              <xsd:enumeration value="To Do"/>
              <xsd:enumeration value="Problem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b4a26-a0a6-442a-a800-f5fe1d9f3f5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b7109a8-929b-4fc4-93d4-6e713aa07088}" ma:internalName="TaxCatchAll" ma:showField="CatchAllData" ma:web="2c0b4a26-a0a6-442a-a800-f5fe1d9f3f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60239c-d8ec-4988-a710-3ef7270f1a8e">
      <Terms xmlns="http://schemas.microsoft.com/office/infopath/2007/PartnerControls"/>
    </lcf76f155ced4ddcb4097134ff3c332f>
    <TaxCatchAll xmlns="2c0b4a26-a0a6-442a-a800-f5fe1d9f3f5b" xsi:nil="true"/>
    <Status xmlns="aa60239c-d8ec-4988-a710-3ef7270f1a8e">To Do</Status>
  </documentManagement>
</p:properties>
</file>

<file path=customXml/itemProps1.xml><?xml version="1.0" encoding="utf-8"?>
<ds:datastoreItem xmlns:ds="http://schemas.openxmlformats.org/officeDocument/2006/customXml" ds:itemID="{25431A4A-78E6-4EEB-8032-496A9CB91582}"/>
</file>

<file path=customXml/itemProps2.xml><?xml version="1.0" encoding="utf-8"?>
<ds:datastoreItem xmlns:ds="http://schemas.openxmlformats.org/officeDocument/2006/customXml" ds:itemID="{8891EB11-5788-459F-AFBF-153FCA56A2B8}"/>
</file>

<file path=customXml/itemProps3.xml><?xml version="1.0" encoding="utf-8"?>
<ds:datastoreItem xmlns:ds="http://schemas.openxmlformats.org/officeDocument/2006/customXml" ds:itemID="{DE6035B2-B9A8-4413-9DFD-C19E67638DE3}">
  <ds:schemaRefs>
    <ds:schemaRef ds:uri="http://schemas.microsoft.com/office/2006/metadata/properties"/>
    <ds:schemaRef ds:uri="http://schemas.microsoft.com/office/infopath/2007/PartnerControls"/>
    <ds:schemaRef ds:uri="4c47b4a0-7834-4d81-8cf0-a84176e5b5f3"/>
    <ds:schemaRef ds:uri="42c7575c-7ace-4f24-998e-8dfdb3a285a0"/>
    <ds:schemaRef ds:uri="4bf34f8e-cd53-4c65-9318-8c2448fcab6e"/>
    <ds:schemaRef ds:uri="70a94178-a72a-494f-baf0-44ad79f4eea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1074</Words>
  <Application>Microsoft Office PowerPoint</Application>
  <PresentationFormat>Bildschirmpräsentation (16:9)</PresentationFormat>
  <Paragraphs>139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3" baseType="lpstr">
      <vt:lpstr>Arial</vt:lpstr>
      <vt:lpstr>Simple Light</vt:lpstr>
      <vt:lpstr>PowerPoint-Präsentation</vt:lpstr>
      <vt:lpstr>AI Lifecycle Governance</vt:lpstr>
      <vt:lpstr>AI Is Accelerating the Shift Toward Lifecycle Regulation</vt:lpstr>
      <vt:lpstr>AI Raises Questions Across the Entire Product Lifecycle</vt:lpstr>
      <vt:lpstr>Regulators Are Increasingly Asking the Same Questions</vt:lpstr>
      <vt:lpstr>IMDRF Provides a Platform for Lifecycle Governance</vt:lpstr>
      <vt:lpstr>Common Lifecycle Principles Are Emerging Internationally</vt:lpstr>
      <vt:lpstr>Existing Lifecycle Principles Can Support AI Governance</vt:lpstr>
      <vt:lpstr>Lifecycle Governance Supports Greater International Alignment</vt:lpstr>
      <vt:lpstr>The Future of AI Governance Is Increasingly Lifecycle-Based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Markus Wälti</cp:lastModifiedBy>
  <cp:revision>21</cp:revision>
  <dcterms:modified xsi:type="dcterms:W3CDTF">2026-08-30T12:27:01Z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53db910-0838-4c35-bb3a-1ee21aa199ac_Enabled">
    <vt:lpwstr>true</vt:lpwstr>
  </property>
  <property fmtid="{D5CDD505-2E9C-101B-9397-08002B2CF9AE}" pid="3" name="MSIP_Label_153db910-0838-4c35-bb3a-1ee21aa199ac_SetDate">
    <vt:lpwstr>2026-01-19T06:05:10Z</vt:lpwstr>
  </property>
  <property fmtid="{D5CDD505-2E9C-101B-9397-08002B2CF9AE}" pid="4" name="MSIP_Label_153db910-0838-4c35-bb3a-1ee21aa199ac_Method">
    <vt:lpwstr>Privileged</vt:lpwstr>
  </property>
  <property fmtid="{D5CDD505-2E9C-101B-9397-08002B2CF9AE}" pid="5" name="MSIP_Label_153db910-0838-4c35-bb3a-1ee21aa199ac_Name">
    <vt:lpwstr>Sensitive Normal</vt:lpwstr>
  </property>
  <property fmtid="{D5CDD505-2E9C-101B-9397-08002B2CF9AE}" pid="6" name="MSIP_Label_153db910-0838-4c35-bb3a-1ee21aa199ac_SiteId">
    <vt:lpwstr>0b11c524-9a1c-4e1b-84cb-6336aefc2243</vt:lpwstr>
  </property>
  <property fmtid="{D5CDD505-2E9C-101B-9397-08002B2CF9AE}" pid="7" name="MSIP_Label_153db910-0838-4c35-bb3a-1ee21aa199ac_ActionId">
    <vt:lpwstr>46a74f2a-1b25-4073-9ea9-b6b53650c213</vt:lpwstr>
  </property>
  <property fmtid="{D5CDD505-2E9C-101B-9397-08002B2CF9AE}" pid="8" name="MSIP_Label_153db910-0838-4c35-bb3a-1ee21aa199ac_ContentBits">
    <vt:lpwstr>0</vt:lpwstr>
  </property>
  <property fmtid="{D5CDD505-2E9C-101B-9397-08002B2CF9AE}" pid="9" name="MSIP_Label_153db910-0838-4c35-bb3a-1ee21aa199ac_Tag">
    <vt:lpwstr>10, 0, 1, 1</vt:lpwstr>
  </property>
  <property fmtid="{D5CDD505-2E9C-101B-9397-08002B2CF9AE}" pid="10" name="ContentTypeId">
    <vt:lpwstr>0x01010041FAF80269BD9C4DB8E73E2F46C69880</vt:lpwstr>
  </property>
  <property fmtid="{D5CDD505-2E9C-101B-9397-08002B2CF9AE}" pid="11" name="MSIP_Label_70dd258f-95d6-4cd2-8dc1-d68efb8514fa_Enabled">
    <vt:lpwstr>true</vt:lpwstr>
  </property>
  <property fmtid="{D5CDD505-2E9C-101B-9397-08002B2CF9AE}" pid="12" name="MSIP_Label_70dd258f-95d6-4cd2-8dc1-d68efb8514fa_SetDate">
    <vt:lpwstr>2026-08-22T14:54:42Z</vt:lpwstr>
  </property>
  <property fmtid="{D5CDD505-2E9C-101B-9397-08002B2CF9AE}" pid="13" name="MSIP_Label_70dd258f-95d6-4cd2-8dc1-d68efb8514fa_Method">
    <vt:lpwstr>Standard</vt:lpwstr>
  </property>
  <property fmtid="{D5CDD505-2E9C-101B-9397-08002B2CF9AE}" pid="14" name="MSIP_Label_70dd258f-95d6-4cd2-8dc1-d68efb8514fa_Name">
    <vt:lpwstr>defa4170-0d19-0005-0001-bc88714345d2</vt:lpwstr>
  </property>
  <property fmtid="{D5CDD505-2E9C-101B-9397-08002B2CF9AE}" pid="15" name="MSIP_Label_70dd258f-95d6-4cd2-8dc1-d68efb8514fa_SiteId">
    <vt:lpwstr>8e0ef8aa-e817-492c-b729-5b9ae95afc58</vt:lpwstr>
  </property>
  <property fmtid="{D5CDD505-2E9C-101B-9397-08002B2CF9AE}" pid="16" name="MSIP_Label_70dd258f-95d6-4cd2-8dc1-d68efb8514fa_ActionId">
    <vt:lpwstr>2730a5e4-c68e-4668-870e-44d06e6d887a</vt:lpwstr>
  </property>
  <property fmtid="{D5CDD505-2E9C-101B-9397-08002B2CF9AE}" pid="17" name="MSIP_Label_70dd258f-95d6-4cd2-8dc1-d68efb8514fa_ContentBits">
    <vt:lpwstr>0</vt:lpwstr>
  </property>
  <property fmtid="{D5CDD505-2E9C-101B-9397-08002B2CF9AE}" pid="18" name="MSIP_Label_70dd258f-95d6-4cd2-8dc1-d68efb8514fa_Tag">
    <vt:lpwstr>10, 3, 0, 1</vt:lpwstr>
  </property>
</Properties>
</file>