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 standalone="yes"?>
<Relationships xmlns="http://schemas.openxmlformats.org/package/2006/relationships">
  <Relationship Id="rId3" Type="http://schemas.openxmlformats.org/package/2006/relationships/metadata/core-properties" Target="docProps/core.xml" />
  <Relationship Id="rId2" Type="http://schemas.openxmlformats.org/package/2006/relationships/metadata/thumbnail" Target="docProps/thumbnail.jpeg" />
  <Relationship Id="rId1" Type="http://schemas.openxmlformats.org/officeDocument/2006/relationships/officeDocument" Target="ppt/presentation.xml" />
  <Relationship Id="rId5" Type="http://schemas.openxmlformats.org/officeDocument/2006/relationships/custom-properties" Target="docProps/custom.xml" />
  <Relationship Id="rId4" Type="http://schemas.openxmlformats.org/officeDocument/2006/relationships/extended-properties" Target="docProps/app.xml" 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4"/>
  </p:sldMasterIdLst>
  <p:notesMasterIdLst>
    <p:notesMasterId r:id="rId11"/>
  </p:notesMasterIdLst>
  <p:sldIdLst>
    <p:sldId id="256" r:id="rId5"/>
    <p:sldId id="258" r:id="rId6"/>
    <p:sldId id="269" r:id="rId7"/>
    <p:sldId id="271" r:id="rId8"/>
    <p:sldId id="270" r:id="rId9"/>
    <p:sldId id="257" r:id="rId1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AD"/>
    <a:srgbClr val="1C59B6"/>
    <a:srgbClr val="F1E3F0"/>
    <a:srgbClr val="D8E6FC"/>
    <a:srgbClr val="0B5394"/>
    <a:srgbClr val="0448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B5CA9B-5BD6-4CB8-ACFF-F4502BB3AC84}" v="11" dt="2026-09-01T06:11:45.7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
<Relationships xmlns="http://schemas.openxmlformats.org/package/2006/relationships">
  <Relationship Id="rId8" Type="http://schemas.openxmlformats.org/officeDocument/2006/relationships/slide" Target="slides/slide4.xml" />
  <Relationship Id="rId13" Type="http://schemas.openxmlformats.org/officeDocument/2006/relationships/viewProps" Target="viewProps.xml" />
  <Relationship Id="rId3" Type="http://schemas.openxmlformats.org/officeDocument/2006/relationships/customXml" Target="../customXml/item3.xml" />
  <Relationship Id="rId7" Type="http://schemas.openxmlformats.org/officeDocument/2006/relationships/slide" Target="slides/slide3.xml" />
  <Relationship Id="rId12" Type="http://schemas.openxmlformats.org/officeDocument/2006/relationships/presProps" Target="presProps.xml" />
  <Relationship Id="rId17" Type="http://schemas.microsoft.com/office/2015/10/relationships/revisionInfo" Target="revisionInfo.xml" />
  <Relationship Id="rId2" Type="http://schemas.openxmlformats.org/officeDocument/2006/relationships/customXml" Target="../customXml/item2.xml" />
  <Relationship Id="rId16" Type="http://schemas.microsoft.com/office/2016/11/relationships/changesInfo" Target="changesInfos/changesInfo1.xml" />
  <Relationship Id="rId1" Type="http://schemas.openxmlformats.org/officeDocument/2006/relationships/customXml" Target="../customXml/item1.xml" />
  <Relationship Id="rId6" Type="http://schemas.openxmlformats.org/officeDocument/2006/relationships/slide" Target="slides/slide2.xml" />
  <Relationship Id="rId11" Type="http://schemas.openxmlformats.org/officeDocument/2006/relationships/notesMaster" Target="notesMasters/notesMaster1.xml" />
  <Relationship Id="rId5" Type="http://schemas.openxmlformats.org/officeDocument/2006/relationships/slide" Target="slides/slide1.xml" />
  <Relationship Id="rId15" Type="http://schemas.openxmlformats.org/officeDocument/2006/relationships/tableStyles" Target="tableStyles.xml" />
  <Relationship Id="rId10" Type="http://schemas.openxmlformats.org/officeDocument/2006/relationships/slide" Target="slides/slide6.xml" />
  <Relationship Id="rId4" Type="http://schemas.openxmlformats.org/officeDocument/2006/relationships/slideMaster" Target="slideMasters/slideMaster1.xml" />
  <Relationship Id="rId9" Type="http://schemas.openxmlformats.org/officeDocument/2006/relationships/slide" Target="slides/slide5.xml" />
  <Relationship Id="rId14" Type="http://schemas.openxmlformats.org/officeDocument/2006/relationships/theme" Target="theme/theme1.xml" />
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EVES, Olivia" userId="5bb801d8-d3b3-4737-9c6e-ea51a60979a8" providerId="ADAL" clId="{288FC91A-39F1-429C-BE63-D56B3518F752}"/>
    <pc:docChg chg="undo custSel modSld sldOrd">
      <pc:chgData name="REEVES, Olivia" userId="5bb801d8-d3b3-4737-9c6e-ea51a60979a8" providerId="ADAL" clId="{288FC91A-39F1-429C-BE63-D56B3518F752}" dt="2026-09-01T06:14:08.938" v="140"/>
      <pc:docMkLst>
        <pc:docMk/>
      </pc:docMkLst>
      <pc:sldChg chg="modSp mod">
        <pc:chgData name="REEVES, Olivia" userId="5bb801d8-d3b3-4737-9c6e-ea51a60979a8" providerId="ADAL" clId="{288FC91A-39F1-429C-BE63-D56B3518F752}" dt="2026-09-01T06:12:54.888" v="138" actId="20577"/>
        <pc:sldMkLst>
          <pc:docMk/>
          <pc:sldMk cId="1308583759" sldId="258"/>
        </pc:sldMkLst>
        <pc:spChg chg="mod">
          <ac:chgData name="REEVES, Olivia" userId="5bb801d8-d3b3-4737-9c6e-ea51a60979a8" providerId="ADAL" clId="{288FC91A-39F1-429C-BE63-D56B3518F752}" dt="2026-09-01T06:12:54.888" v="138" actId="20577"/>
          <ac:spMkLst>
            <pc:docMk/>
            <pc:sldMk cId="1308583759" sldId="258"/>
            <ac:spMk id="2" creationId="{C96324D5-268B-9DF1-30C1-CE34C2E28CAD}"/>
          </ac:spMkLst>
        </pc:spChg>
        <pc:spChg chg="mod">
          <ac:chgData name="REEVES, Olivia" userId="5bb801d8-d3b3-4737-9c6e-ea51a60979a8" providerId="ADAL" clId="{288FC91A-39F1-429C-BE63-D56B3518F752}" dt="2026-09-01T06:11:04.808" v="32" actId="20577"/>
          <ac:spMkLst>
            <pc:docMk/>
            <pc:sldMk cId="1308583759" sldId="258"/>
            <ac:spMk id="3" creationId="{F8E4BEBB-F289-00D5-7354-A4EFCD447B5A}"/>
          </ac:spMkLst>
        </pc:spChg>
      </pc:sldChg>
      <pc:sldChg chg="modSp mod">
        <pc:chgData name="REEVES, Olivia" userId="5bb801d8-d3b3-4737-9c6e-ea51a60979a8" providerId="ADAL" clId="{288FC91A-39F1-429C-BE63-D56B3518F752}" dt="2026-09-01T05:42:43.161" v="11" actId="20577"/>
        <pc:sldMkLst>
          <pc:docMk/>
          <pc:sldMk cId="3122271309" sldId="270"/>
        </pc:sldMkLst>
        <pc:spChg chg="mod">
          <ac:chgData name="REEVES, Olivia" userId="5bb801d8-d3b3-4737-9c6e-ea51a60979a8" providerId="ADAL" clId="{288FC91A-39F1-429C-BE63-D56B3518F752}" dt="2026-09-01T05:42:43.161" v="11" actId="20577"/>
          <ac:spMkLst>
            <pc:docMk/>
            <pc:sldMk cId="3122271309" sldId="270"/>
            <ac:spMk id="2" creationId="{B85E9A15-C92F-0788-FD68-F153E99210CB}"/>
          </ac:spMkLst>
        </pc:spChg>
      </pc:sldChg>
      <pc:sldChg chg="ord">
        <pc:chgData name="REEVES, Olivia" userId="5bb801d8-d3b3-4737-9c6e-ea51a60979a8" providerId="ADAL" clId="{288FC91A-39F1-429C-BE63-D56B3518F752}" dt="2026-09-01T06:14:08.938" v="140"/>
        <pc:sldMkLst>
          <pc:docMk/>
          <pc:sldMk cId="1418949743" sldId="271"/>
        </pc:sldMkLst>
      </pc:sldChg>
    </pc:docChg>
  </pc:docChgLst>
</pc:chgInfo>
</file>

<file path=ppt/notesMasters/_rels/notesMaster1.xml.rels>&#65279;<?xml version="1.0" encoding="utf-8" standalone="yes"?>
<Relationships xmlns="http://schemas.openxmlformats.org/package/2006/relationships">
  <Relationship Id="rId1" Type="http://schemas.openxmlformats.org/officeDocument/2006/relationships/theme" Target="../theme/theme2.xml" 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&#65279;<?xml version="1.0" encoding="utf-8" standalone="yes"?>
<Relationships xmlns="http://schemas.openxmlformats.org/package/2006/relationships">
  <Relationship Id="rId2" Type="http://schemas.openxmlformats.org/officeDocument/2006/relationships/slide" Target="../slides/slide1.xml" />
  <Relationship Id="rId1" Type="http://schemas.openxmlformats.org/officeDocument/2006/relationships/notesMaster" Target="../notesMasters/notesMaster1.xml" 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2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3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4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5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6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7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8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9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0.xml.rels>&#65279;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 />
</Relationships>
</file>

<file path=ppt/slideLayouts/_rels/slideLayout1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.jpg" />
  <Relationship Id="rId2" Type="http://schemas.openxmlformats.org/officeDocument/2006/relationships/image" Target="../media/image1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_rels/slideLayout12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2.jpg" />
  <Relationship Id="rId2" Type="http://schemas.openxmlformats.org/officeDocument/2006/relationships/image" Target="../media/image1.png" />
  <Relationship Id="rId1" Type="http://schemas.openxmlformats.org/officeDocument/2006/relationships/slideMaster" Target="../slideMasters/slideMaster1.xml" />
  <Relationship Id="rId5" Type="http://schemas.openxmlformats.org/officeDocument/2006/relationships/image" Target="../media/image4.png" />
  <Relationship Id="rId4" Type="http://schemas.openxmlformats.org/officeDocument/2006/relationships/image" Target="../media/image3.png" 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userDrawn="1">
  <p:cSld name="1_Section header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" name="Google Shape;22;p5">
            <a:extLst>
              <a:ext uri="{FF2B5EF4-FFF2-40B4-BE49-F238E27FC236}">
                <a16:creationId xmlns:a16="http://schemas.microsoft.com/office/drawing/2014/main" id="{61B97A01-D65C-D415-2D14-810FC5BC4EE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97480" y="1443618"/>
            <a:ext cx="7254945" cy="234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150">
                <a:solidFill>
                  <a:schemeClr val="tx1"/>
                </a:solidFill>
                <a:latin typeface="+mj-lt"/>
              </a:defRPr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" name="Google Shape;21;p5">
            <a:extLst>
              <a:ext uri="{FF2B5EF4-FFF2-40B4-BE49-F238E27FC236}">
                <a16:creationId xmlns:a16="http://schemas.microsoft.com/office/drawing/2014/main" id="{6CF5D9C7-BBE4-3265-CE9D-EF2FCD05DA55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1108926" y="892516"/>
            <a:ext cx="7243500" cy="4287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 b="1">
                <a:solidFill>
                  <a:srgbClr val="0B539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en-SG" dirty="0"/>
              <a:t>Header/Title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71FE905-D32A-1AFD-4409-E4C0DE6CD572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8" name="Google Shape;65;p14">
              <a:extLst>
                <a:ext uri="{FF2B5EF4-FFF2-40B4-BE49-F238E27FC236}">
                  <a16:creationId xmlns:a16="http://schemas.microsoft.com/office/drawing/2014/main" id="{8F6A289F-383A-E595-37BE-E9DA9B9C5F1A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A20463AA-9304-BFA9-B235-1577213575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7EEC3A0-CDEF-B208-9C3D-A4D113C419C0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6843C65-9865-3166-4CAB-BEAB17A911C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3CE9485-B998-CEB7-B972-31404550B6BD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99311D0E-C780-593C-A2EC-CDA64382FA78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30FD8B93-C704-A737-DA3C-1CE5932AB87F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600784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userDrawn="1">
  <p:cSld name="1_Title and two 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07168F-6C91-A97B-F0EB-7CD3F18AA801}"/>
              </a:ext>
            </a:extLst>
          </p:cNvPr>
          <p:cNvGrpSpPr/>
          <p:nvPr userDrawn="1"/>
        </p:nvGrpSpPr>
        <p:grpSpPr>
          <a:xfrm>
            <a:off x="7938655" y="-4"/>
            <a:ext cx="1205345" cy="376986"/>
            <a:chOff x="7938655" y="-4"/>
            <a:chExt cx="1205345" cy="376986"/>
          </a:xfrm>
        </p:grpSpPr>
        <p:sp>
          <p:nvSpPr>
            <p:cNvPr id="6" name="Google Shape;65;p14">
              <a:extLst>
                <a:ext uri="{FF2B5EF4-FFF2-40B4-BE49-F238E27FC236}">
                  <a16:creationId xmlns:a16="http://schemas.microsoft.com/office/drawing/2014/main" id="{D8E58217-5B71-39BB-7946-5F4354EF1453}"/>
                </a:ext>
              </a:extLst>
            </p:cNvPr>
            <p:cNvSpPr/>
            <p:nvPr/>
          </p:nvSpPr>
          <p:spPr>
            <a:xfrm flipV="1">
              <a:off x="7938655" y="-4"/>
              <a:ext cx="1205345" cy="376986"/>
            </a:xfrm>
            <a:prstGeom prst="snipRoundRect">
              <a:avLst>
                <a:gd name="adj1" fmla="val 38862"/>
                <a:gd name="adj2" fmla="val 0"/>
              </a:avLst>
            </a:prstGeom>
            <a:solidFill>
              <a:srgbClr val="F1E3F0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3B69EA6F-9498-6E1C-C31D-6C74C65B0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03741" y="22327"/>
              <a:ext cx="952103" cy="279166"/>
            </a:xfrm>
            <a:prstGeom prst="rect">
              <a:avLst/>
            </a:prstGeom>
          </p:spPr>
        </p:pic>
      </p:grpSp>
      <p:sp>
        <p:nvSpPr>
          <p:cNvPr id="8" name="Google Shape;96;p16">
            <a:extLst>
              <a:ext uri="{FF2B5EF4-FFF2-40B4-BE49-F238E27FC236}">
                <a16:creationId xmlns:a16="http://schemas.microsoft.com/office/drawing/2014/main" id="{30023A6E-2838-E8D8-7FEF-1FB6AF404933}"/>
              </a:ext>
            </a:extLst>
          </p:cNvPr>
          <p:cNvSpPr txBox="1"/>
          <p:nvPr userDrawn="1"/>
        </p:nvSpPr>
        <p:spPr>
          <a:xfrm>
            <a:off x="1108925" y="1925412"/>
            <a:ext cx="7243500" cy="1015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5400" b="1" dirty="0">
                <a:solidFill>
                  <a:srgbClr val="0044AD"/>
                </a:solidFill>
              </a:rPr>
              <a:t>T</a:t>
            </a:r>
            <a:r>
              <a:rPr lang="en-US" altLang="zh-CN" sz="5400" b="1" dirty="0">
                <a:solidFill>
                  <a:srgbClr val="0044AD"/>
                </a:solidFill>
              </a:rPr>
              <a:t>hank You!</a:t>
            </a:r>
            <a:endParaRPr sz="5400" b="1" i="0" u="none" strike="noStrike" cap="none" dirty="0">
              <a:solidFill>
                <a:srgbClr val="0044A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5732C4F-149E-4BB4-194C-FDE88A017676}"/>
              </a:ext>
            </a:extLst>
          </p:cNvPr>
          <p:cNvGrpSpPr/>
          <p:nvPr userDrawn="1"/>
        </p:nvGrpSpPr>
        <p:grpSpPr>
          <a:xfrm>
            <a:off x="0" y="4562994"/>
            <a:ext cx="9144000" cy="594360"/>
            <a:chOff x="0" y="4562994"/>
            <a:chExt cx="9144000" cy="59436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D77834C1-21E8-D48B-BE2C-F73237761F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4562994"/>
              <a:ext cx="9144000" cy="594360"/>
            </a:xfrm>
            <a:prstGeom prst="rect">
              <a:avLst/>
            </a:prstGeom>
          </p:spPr>
        </p:pic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A63C6F3-9125-E2D4-49EA-D4B1B7BE6F92}"/>
                </a:ext>
              </a:extLst>
            </p:cNvPr>
            <p:cNvGrpSpPr/>
            <p:nvPr userDrawn="1"/>
          </p:nvGrpSpPr>
          <p:grpSpPr>
            <a:xfrm>
              <a:off x="210849" y="4628477"/>
              <a:ext cx="4308593" cy="450000"/>
              <a:chOff x="210849" y="4628477"/>
              <a:chExt cx="4308593" cy="450000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97B44593-1647-A6B6-696C-C60D3CF93427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4"/>
              <a:stretch>
                <a:fillRect/>
              </a:stretch>
            </p:blipFill>
            <p:spPr>
              <a:xfrm>
                <a:off x="210849" y="4759038"/>
                <a:ext cx="2429035" cy="24840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47443B15-AA21-0715-A388-46B53284CD7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tretch>
                <a:fillRect/>
              </a:stretch>
            </p:blipFill>
            <p:spPr>
              <a:xfrm>
                <a:off x="2850733" y="4628477"/>
                <a:ext cx="1668709" cy="45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479378523"/>
      </p:ext>
    </p:extLst>
  </p:cSld>
  <p:clrMapOvr>
    <a:masterClrMapping/>
  </p:clrMapOvr>
</p:sldLayout>
</file>

<file path=ppt/slideMasters/_rels/slideMaster1.xml.rels>&#65279;<?xml version="1.0" encoding="utf-8" standalone="yes"?>
<Relationships xmlns="http://schemas.openxmlformats.org/package/2006/relationships">
  <Relationship Id="rId8" Type="http://schemas.openxmlformats.org/officeDocument/2006/relationships/slideLayout" Target="../slideLayouts/slideLayout8.xml" />
  <Relationship Id="rId13" Type="http://schemas.openxmlformats.org/officeDocument/2006/relationships/theme" Target="../theme/theme1.xml" />
  <Relationship Id="rId3" Type="http://schemas.openxmlformats.org/officeDocument/2006/relationships/slideLayout" Target="../slideLayouts/slideLayout3.xml" />
  <Relationship Id="rId7" Type="http://schemas.openxmlformats.org/officeDocument/2006/relationships/slideLayout" Target="../slideLayouts/slideLayout7.xml" />
  <Relationship Id="rId12" Type="http://schemas.openxmlformats.org/officeDocument/2006/relationships/slideLayout" Target="../slideLayouts/slideLayout12.xml" />
  <Relationship Id="rId2" Type="http://schemas.openxmlformats.org/officeDocument/2006/relationships/slideLayout" Target="../slideLayouts/slideLayout2.xml" />
  <Relationship Id="rId1" Type="http://schemas.openxmlformats.org/officeDocument/2006/relationships/slideLayout" Target="../slideLayouts/slideLayout1.xml" />
  <Relationship Id="rId6" Type="http://schemas.openxmlformats.org/officeDocument/2006/relationships/slideLayout" Target="../slideLayouts/slideLayout6.xml" />
  <Relationship Id="rId11" Type="http://schemas.openxmlformats.org/officeDocument/2006/relationships/slideLayout" Target="../slideLayouts/slideLayout11.xml" />
  <Relationship Id="rId5" Type="http://schemas.openxmlformats.org/officeDocument/2006/relationships/slideLayout" Target="../slideLayouts/slideLayout5.xml" />
  <Relationship Id="rId10" Type="http://schemas.openxmlformats.org/officeDocument/2006/relationships/slideLayout" Target="../slideLayouts/slideLayout10.xml" />
  <Relationship Id="rId4" Type="http://schemas.openxmlformats.org/officeDocument/2006/relationships/slideLayout" Target="../slideLayouts/slideLayout4.xml" />
  <Relationship Id="rId9" Type="http://schemas.openxmlformats.org/officeDocument/2006/relationships/slideLayout" Target="../slideLayouts/slideLayout9.xml" 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ADA5DF-C804-C1AD-8AC0-ECBA108DB462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4261612" y="6350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901D4A-8FF5-90B3-9E4E-2B5453EA1051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261612" y="4897120"/>
            <a:ext cx="652463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AU" sz="1200">
                <a:solidFill>
                  <a:srgbClr val="FF0000">
                    <a:alpha val="50000"/>
                  </a:srgbClr>
                </a:solidFill>
                <a:latin typeface="Aptos" panose="020B0004020202020204" pitchFamily="34" charset="0"/>
              </a:rPr>
              <a:t>OFFICIAL</a:t>
            </a: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61" r:id="rId11"/>
    <p:sldLayoutId id="2147483662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&#65279;<?xml version="1.0" encoding="utf-8" standalone="yes"?>
<Relationships xmlns="http://schemas.openxmlformats.org/package/2006/relationships">
  <Relationship Id="rId3" Type="http://schemas.openxmlformats.org/officeDocument/2006/relationships/image" Target="../media/image5.png" />
  <Relationship Id="rId2" Type="http://schemas.openxmlformats.org/officeDocument/2006/relationships/notesSlide" Target="../notesSlides/notesSlide1.xml" />
  <Relationship Id="rId1" Type="http://schemas.openxmlformats.org/officeDocument/2006/relationships/slideLayout" Target="../slideLayouts/slideLayout1.xml" />
  <Relationship Id="rId6" Type="http://schemas.openxmlformats.org/officeDocument/2006/relationships/image" Target="../media/image4.png" />
  <Relationship Id="rId5" Type="http://schemas.openxmlformats.org/officeDocument/2006/relationships/image" Target="../media/image3.png" />
  <Relationship Id="rId4" Type="http://schemas.openxmlformats.org/officeDocument/2006/relationships/image" Target="../media/image1.png" />
</Relationships>
</file>

<file path=ppt/slides/_rels/slide2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_rels/slide3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_rels/slide4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_rels/slide5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1.xml" />
</Relationships>
</file>

<file path=ppt/slides/_rels/slide6.xml.rels>&#65279;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2.xml" 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09E7D47E-63AE-7E94-A6A0-9980601D59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FDE74B-CDF7-8F85-99D7-AF69CE5548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0760" y="1475509"/>
            <a:ext cx="5162480" cy="151369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D2E4B94-B102-8245-87F0-9822E8A416A2}"/>
              </a:ext>
            </a:extLst>
          </p:cNvPr>
          <p:cNvSpPr txBox="1"/>
          <p:nvPr/>
        </p:nvSpPr>
        <p:spPr>
          <a:xfrm>
            <a:off x="0" y="295659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1600" b="1" dirty="0">
                <a:latin typeface="Helvetical.TStd-BoldCond"/>
              </a:rPr>
              <a:t>Day 1 IMDRF Industry Joint Workshop | 14 September 2026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8086EEB-E078-FD9D-04C5-4DF6D6D9E96A}"/>
              </a:ext>
            </a:extLst>
          </p:cNvPr>
          <p:cNvGrpSpPr/>
          <p:nvPr/>
        </p:nvGrpSpPr>
        <p:grpSpPr>
          <a:xfrm>
            <a:off x="2186306" y="1149597"/>
            <a:ext cx="4821645" cy="532800"/>
            <a:chOff x="2186306" y="1149597"/>
            <a:chExt cx="4821645" cy="53280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27BC055-6948-0FEC-82FC-9990193F07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186306" y="1281116"/>
              <a:ext cx="2637928" cy="2697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1C124807-25B2-0A95-4032-2C33CB4C43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2200" y="1149597"/>
              <a:ext cx="1975751" cy="5328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6324D5-268B-9DF1-30C1-CE34C2E28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 fontAlgn="base"/>
            <a:r>
              <a:rPr lang="en-AU" sz="1000" dirty="0"/>
              <a:t>TGA is a member of the IMDRF SaMD WG, and our intent is to adopt an approach consisted with the IMDRF guidance into our pathways </a:t>
            </a:r>
          </a:p>
          <a:p>
            <a:pPr fontAlgn="base"/>
            <a:endParaRPr lang="en-AU" sz="1000" dirty="0"/>
          </a:p>
          <a:p>
            <a:pPr fontAlgn="base"/>
            <a:r>
              <a:rPr lang="en-AU" sz="1000" dirty="0"/>
              <a:t>A PCCP describes a plan, proposed by a manufacturer, that states:  </a:t>
            </a:r>
          </a:p>
          <a:p>
            <a:pPr marL="609600" lvl="1" indent="0" fontAlgn="base">
              <a:buNone/>
            </a:pPr>
            <a:r>
              <a:rPr lang="en-AU" sz="1000" dirty="0"/>
              <a:t>1. 	the specific planned changes to the medical device software,  </a:t>
            </a:r>
          </a:p>
          <a:p>
            <a:pPr marL="609600" lvl="1" indent="0" fontAlgn="base">
              <a:buNone/>
            </a:pPr>
            <a:r>
              <a:rPr lang="en-AU" sz="1000" dirty="0"/>
              <a:t>2. 	the change plan/protocol for implementing and controlling those changes with predefined acceptance </a:t>
            </a:r>
            <a:br>
              <a:rPr lang="en-AU" sz="1000" dirty="0"/>
            </a:br>
            <a:r>
              <a:rPr lang="en-AU" sz="1000" dirty="0"/>
              <a:t>	criteria/pre-specified performance criteria; and </a:t>
            </a:r>
          </a:p>
          <a:p>
            <a:pPr marL="609600" lvl="1" indent="0" fontAlgn="base">
              <a:buNone/>
            </a:pPr>
            <a:r>
              <a:rPr lang="en-AU" sz="1000" dirty="0"/>
              <a:t>3. 	the assessment of impacts from those changes.  </a:t>
            </a:r>
          </a:p>
          <a:p>
            <a:pPr lvl="0" fontAlgn="base"/>
            <a:endParaRPr lang="en-AU" sz="1000" dirty="0"/>
          </a:p>
          <a:p>
            <a:pPr fontAlgn="base"/>
            <a:r>
              <a:rPr lang="en-AU" sz="1000" dirty="0"/>
              <a:t>Changes included in a PCCP are limited to changes </a:t>
            </a:r>
            <a:r>
              <a:rPr lang="en-AU" sz="1000" i="1" dirty="0"/>
              <a:t>within</a:t>
            </a:r>
            <a:r>
              <a:rPr lang="en-AU" sz="1000" dirty="0"/>
              <a:t> the medical device software’s original intended use or intended purpose. </a:t>
            </a:r>
          </a:p>
          <a:p>
            <a:pPr fontAlgn="base"/>
            <a:endParaRPr lang="en-AU" sz="1000" dirty="0"/>
          </a:p>
          <a:p>
            <a:pPr fontAlgn="base"/>
            <a:r>
              <a:rPr lang="en-AU" sz="1000" dirty="0"/>
              <a:t>PCCPs are most suitable for predictable, well-characterised modifications. Broad, open-ended statements (e.g. “future improvements”) or reactive/unanticipated changes that are not explicitly described in the PCCP remain outside scope and should be managed via the appropriate regulatory pathway. 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8E4BEBB-F289-00D5-7354-A4EFCD447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TGA Adoption of PCCPs</a:t>
            </a:r>
          </a:p>
        </p:txBody>
      </p:sp>
    </p:spTree>
    <p:extLst>
      <p:ext uri="{BB962C8B-B14F-4D97-AF65-F5344CB8AC3E}">
        <p14:creationId xmlns:p14="http://schemas.microsoft.com/office/powerpoint/2010/main" val="1308583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CFF7BB-5BEA-4085-3B96-EEFF22C9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BAFD118-D065-7065-5BC9-40939B8A13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7481" y="1727636"/>
            <a:ext cx="7254945" cy="234725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Two pathways:</a:t>
            </a:r>
          </a:p>
          <a:p>
            <a:endParaRPr lang="en-US" dirty="0"/>
          </a:p>
          <a:p>
            <a:pPr fontAlgn="base"/>
            <a:r>
              <a:rPr lang="en-US" dirty="0"/>
              <a:t>1. </a:t>
            </a:r>
            <a:r>
              <a:rPr lang="en-AU" b="1" dirty="0"/>
              <a:t>Conformity Assessment (CA) pathway </a:t>
            </a:r>
            <a:r>
              <a:rPr lang="en-AU" dirty="0"/>
              <a:t> </a:t>
            </a:r>
          </a:p>
          <a:p>
            <a:pPr fontAlgn="base"/>
            <a:r>
              <a:rPr lang="en-AU" dirty="0"/>
              <a:t>The TGA receives an application for a CA certificate that includes a proposed PCCP. The PCCP is assessed within the QMS change control context</a:t>
            </a:r>
          </a:p>
          <a:p>
            <a:pPr fontAlgn="base"/>
            <a:endParaRPr lang="en-AU" dirty="0"/>
          </a:p>
          <a:p>
            <a:pPr fontAlgn="base"/>
            <a:r>
              <a:rPr lang="en-AU" dirty="0"/>
              <a:t>2. </a:t>
            </a:r>
            <a:r>
              <a:rPr lang="en-AU" b="1" dirty="0"/>
              <a:t>Comparable Overseas Regulator (COR) reliance pathway</a:t>
            </a:r>
            <a:endParaRPr lang="en-AU" dirty="0"/>
          </a:p>
          <a:p>
            <a:pPr fontAlgn="base"/>
            <a:r>
              <a:rPr lang="en-AU" dirty="0"/>
              <a:t>The TGA receives an application for inclusion into the Australian Register of Therapeutic Goods supported by overseas market authorisation where a PCCP has been approved by the COR </a:t>
            </a:r>
          </a:p>
          <a:p>
            <a:pPr fontAlgn="base"/>
            <a:endParaRPr lang="en-AU" dirty="0"/>
          </a:p>
          <a:p>
            <a:r>
              <a:rPr lang="en-US" dirty="0"/>
              <a:t/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C01C5A6-E19D-51CD-ECB8-8F0E6601E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Incorporating PCCP into TGA approval pathways</a:t>
            </a:r>
          </a:p>
        </p:txBody>
      </p:sp>
    </p:spTree>
    <p:extLst>
      <p:ext uri="{BB962C8B-B14F-4D97-AF65-F5344CB8AC3E}">
        <p14:creationId xmlns:p14="http://schemas.microsoft.com/office/powerpoint/2010/main" val="4116612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98647-A581-71B1-0C36-76C4D8F24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3172F0-1CBD-E933-3329-ED7F7E05B8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fontAlgn="base"/>
            <a:r>
              <a:rPr lang="en-AU" b="1" dirty="0"/>
              <a:t>In-scope changes: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Model re-training / model update using additional, newer, or real-world data to maintain or improve performance within the same intended purpose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New scanner / hardware integration where the intended purpose is unchanged and acceptance criteria confirm performance is maintained.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Including an excessive number of modifications or highly complex modifications within a proposed PCCP may reduce confidence and the PCCP may not be accepted.</a:t>
            </a:r>
          </a:p>
          <a:p>
            <a:pPr lvl="0" fontAlgn="base">
              <a:buFont typeface="Arial" panose="020B0604020202020204" pitchFamily="34" charset="0"/>
              <a:buChar char="•"/>
            </a:pPr>
            <a:endParaRPr lang="en-AU" b="1" u="sng" dirty="0"/>
          </a:p>
          <a:p>
            <a:pPr fontAlgn="base"/>
            <a:r>
              <a:rPr lang="en-AU" b="1" dirty="0"/>
              <a:t>Out-of-scope changes: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Changes to intended purpose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Changes to safety-critical attributes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Non-software changes (e.g. material changes) – this guidance is limited to software </a:t>
            </a:r>
          </a:p>
          <a:p>
            <a:pPr lvl="0" fontAlgn="base">
              <a:buFont typeface="Arial" panose="020B0604020202020204" pitchFamily="34" charset="0"/>
              <a:buChar char="•"/>
            </a:pPr>
            <a:r>
              <a:rPr lang="en-AU" dirty="0"/>
              <a:t>Changes triggered by field safety, cyber security events or other unanticipated issues that are not explicitly pre-determined within the PCCP (these should be managed under standard change control and regulatory pathways.)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6DB0AA-B46C-9AF7-A5CA-53D9CC746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Scope - </a:t>
            </a:r>
            <a:r>
              <a:rPr lang="en-AU" dirty="0"/>
              <a:t>what changes can be covered by a PCCP? </a:t>
            </a:r>
            <a:br>
              <a:rPr lang="en-AU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9497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7077FF-6331-B866-B276-A6A687778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85E9A15-C92F-0788-FD68-F153E99210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/>
            <a:r>
              <a:rPr lang="en-AU" sz="1100" dirty="0">
                <a:solidFill>
                  <a:srgbClr val="000000"/>
                </a:solidFill>
              </a:rPr>
              <a:t>We have drafted guidance on TGA acceptance of PCCPs, aligned to the IMDRF guidance for consultation. </a:t>
            </a:r>
          </a:p>
          <a:p>
            <a:pPr>
              <a:buFont typeface="Arial" panose="020B0604020202020204" pitchFamily="34" charset="0"/>
              <a:buChar char="•"/>
            </a:pPr>
            <a:endParaRPr lang="en-AU" sz="1100" dirty="0">
              <a:solidFill>
                <a:srgbClr val="000000"/>
              </a:solidFill>
            </a:endParaRPr>
          </a:p>
          <a:p>
            <a:r>
              <a:rPr lang="en-US" dirty="0"/>
              <a:t>Primary considerations: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Scope – aligned with IMDRF guidance, limited to medical device software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Evidence requirements to support a PCCP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Maintaining and updating a PCCP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Post-market responsibilities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AU" dirty="0"/>
              <a:t>Notification/Evidence of implementation of changes covered by an approved PCCP 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6BFC030-C9D6-EDD8-ACB6-8F5765D070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Draft TGA guidance</a:t>
            </a:r>
          </a:p>
        </p:txBody>
      </p:sp>
    </p:spTree>
    <p:extLst>
      <p:ext uri="{BB962C8B-B14F-4D97-AF65-F5344CB8AC3E}">
        <p14:creationId xmlns:p14="http://schemas.microsoft.com/office/powerpoint/2010/main" val="31222713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808601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1.xml" />
</Relationships>
</file>

<file path=customXml/_rels/item2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2.xml" />
</Relationships>
</file>

<file path=customXml/_rels/item3.xml.rels>&#65279;<?xml version="1.0" encoding="utf-8" standalone="yes"?>
<Relationships xmlns="http://schemas.openxmlformats.org/package/2006/relationships">
  <Relationship Id="rId1" Type="http://schemas.openxmlformats.org/officeDocument/2006/relationships/customXmlProps" Target="itemProps3.xml" />
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FAF80269BD9C4DB8E73E2F46C69880" ma:contentTypeVersion="18" ma:contentTypeDescription="Create a new document." ma:contentTypeScope="" ma:versionID="c4933d45a5de560af5f2c3d503420d39">
  <xsd:schema xmlns:xsd="http://www.w3.org/2001/XMLSchema" xmlns:xs="http://www.w3.org/2001/XMLSchema" xmlns:p="http://schemas.microsoft.com/office/2006/metadata/properties" xmlns:ns2="aa60239c-d8ec-4988-a710-3ef7270f1a8e" xmlns:ns3="2c0b4a26-a0a6-442a-a800-f5fe1d9f3f5b" targetNamespace="http://schemas.microsoft.com/office/2006/metadata/properties" ma:root="true" ma:fieldsID="872a61d3cb85790dd96a2612b48b242a" ns2:_="" ns3:_="">
    <xsd:import namespace="aa60239c-d8ec-4988-a710-3ef7270f1a8e"/>
    <xsd:import namespace="2c0b4a26-a0a6-442a-a800-f5fe1d9f3f5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Status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60239c-d8ec-4988-a710-3ef7270f1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89927c38-8944-418e-ac9b-4d6e7554302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Status" ma:index="24" ma:displayName="Status" ma:default="To Do" ma:description="Whether completed by upload to Website" ma:format="Dropdown" ma:internalName="Status">
      <xsd:simpleType>
        <xsd:union memberTypes="dms:Text">
          <xsd:simpleType>
            <xsd:restriction base="dms:Choice">
              <xsd:enumeration value="Complete"/>
              <xsd:enumeration value="To Do"/>
              <xsd:enumeration value="Problem"/>
            </xsd:restriction>
          </xsd:simpleType>
        </xsd:un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b4a26-a0a6-442a-a800-f5fe1d9f3f5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ab7109a8-929b-4fc4-93d4-6e713aa07088}" ma:internalName="TaxCatchAll" ma:showField="CatchAllData" ma:web="2c0b4a26-a0a6-442a-a800-f5fe1d9f3f5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0b4a26-a0a6-442a-a800-f5fe1d9f3f5b" xsi:nil="true"/>
    <lcf76f155ced4ddcb4097134ff3c332f xmlns="aa60239c-d8ec-4988-a710-3ef7270f1a8e">
      <Terms xmlns="http://schemas.microsoft.com/office/infopath/2007/PartnerControls"/>
    </lcf76f155ced4ddcb4097134ff3c332f>
    <Status xmlns="aa60239c-d8ec-4988-a710-3ef7270f1a8e">To Do</Status>
  </documentManagement>
</p:properties>
</file>

<file path=customXml/itemProps1.xml><?xml version="1.0" encoding="utf-8"?>
<ds:datastoreItem xmlns:ds="http://schemas.openxmlformats.org/officeDocument/2006/customXml" ds:itemID="{CABA8A77-3F6D-422C-BB4C-DD119A104B51}"/>
</file>

<file path=customXml/itemProps2.xml><?xml version="1.0" encoding="utf-8"?>
<ds:datastoreItem xmlns:ds="http://schemas.openxmlformats.org/officeDocument/2006/customXml" ds:itemID="{BC152A4A-D49E-4A91-B42D-4143EB7456B8}"/>
</file>

<file path=customXml/itemProps3.xml><?xml version="1.0" encoding="utf-8"?>
<ds:datastoreItem xmlns:ds="http://schemas.openxmlformats.org/officeDocument/2006/customXml" ds:itemID="{DE6035B2-B9A8-4413-9DFD-C19E67638DE3}">
  <ds:schemaRefs>
    <ds:schemaRef ds:uri="http://schemas.microsoft.com/office/2006/metadata/properties"/>
    <ds:schemaRef ds:uri="http://schemas.microsoft.com/office/infopath/2007/PartnerControls"/>
    <ds:schemaRef ds:uri="4c47b4a0-7834-4d81-8cf0-a84176e5b5f3"/>
    <ds:schemaRef ds:uri="42c7575c-7ace-4f24-998e-8dfdb3a285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458</Words>
  <Application>Microsoft Office PowerPoint</Application>
  <PresentationFormat>On-screen Show (16:9)</PresentationFormat>
  <Paragraphs>42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Arial</vt:lpstr>
      <vt:lpstr>Helvetical.TStd-BoldCond</vt:lpstr>
      <vt:lpstr>Simple Light</vt:lpstr>
      <vt:lpstr>PowerPoint Presentation</vt:lpstr>
      <vt:lpstr>TGA Adoption of PCCPs</vt:lpstr>
      <vt:lpstr>Incorporating PCCP into TGA approval pathways</vt:lpstr>
      <vt:lpstr>Scope - what changes can be covered by a PCCP?  </vt:lpstr>
      <vt:lpstr>Draft TGA guidance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REEVES, Olivia</cp:lastModifiedBy>
  <cp:revision>12</cp:revision>
  <dcterms:modified xsi:type="dcterms:W3CDTF">2026-09-01T06:14:19Z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53db910-0838-4c35-bb3a-1ee21aa199ac_Enabled">
    <vt:lpwstr>true</vt:lpwstr>
  </property>
  <property fmtid="{D5CDD505-2E9C-101B-9397-08002B2CF9AE}" pid="3" name="MSIP_Label_153db910-0838-4c35-bb3a-1ee21aa199ac_SetDate">
    <vt:lpwstr>2026-01-19T06:05:10Z</vt:lpwstr>
  </property>
  <property fmtid="{D5CDD505-2E9C-101B-9397-08002B2CF9AE}" pid="4" name="MSIP_Label_153db910-0838-4c35-bb3a-1ee21aa199ac_Method">
    <vt:lpwstr>Privileged</vt:lpwstr>
  </property>
  <property fmtid="{D5CDD505-2E9C-101B-9397-08002B2CF9AE}" pid="5" name="MSIP_Label_153db910-0838-4c35-bb3a-1ee21aa199ac_Name">
    <vt:lpwstr>Sensitive Normal</vt:lpwstr>
  </property>
  <property fmtid="{D5CDD505-2E9C-101B-9397-08002B2CF9AE}" pid="6" name="MSIP_Label_153db910-0838-4c35-bb3a-1ee21aa199ac_SiteId">
    <vt:lpwstr>0b11c524-9a1c-4e1b-84cb-6336aefc2243</vt:lpwstr>
  </property>
  <property fmtid="{D5CDD505-2E9C-101B-9397-08002B2CF9AE}" pid="7" name="MSIP_Label_153db910-0838-4c35-bb3a-1ee21aa199ac_ActionId">
    <vt:lpwstr>46a74f2a-1b25-4073-9ea9-b6b53650c213</vt:lpwstr>
  </property>
  <property fmtid="{D5CDD505-2E9C-101B-9397-08002B2CF9AE}" pid="8" name="MSIP_Label_153db910-0838-4c35-bb3a-1ee21aa199ac_ContentBits">
    <vt:lpwstr>0</vt:lpwstr>
  </property>
  <property fmtid="{D5CDD505-2E9C-101B-9397-08002B2CF9AE}" pid="9" name="MSIP_Label_153db910-0838-4c35-bb3a-1ee21aa199ac_Tag">
    <vt:lpwstr>10, 0, 1, 1</vt:lpwstr>
  </property>
  <property fmtid="{D5CDD505-2E9C-101B-9397-08002B2CF9AE}" pid="10" name="ContentTypeId">
    <vt:lpwstr>0x01010041FAF80269BD9C4DB8E73E2F46C69880</vt:lpwstr>
  </property>
  <property fmtid="{D5CDD505-2E9C-101B-9397-08002B2CF9AE}" pid="11" name="MSIP_Label_7cd3e8b9-ffed-43a8-b7f4-cc2fa0382d36_Enabled">
    <vt:lpwstr>true</vt:lpwstr>
  </property>
  <property fmtid="{D5CDD505-2E9C-101B-9397-08002B2CF9AE}" pid="12" name="MSIP_Label_7cd3e8b9-ffed-43a8-b7f4-cc2fa0382d36_SetDate">
    <vt:lpwstr>2026-09-01T05:22:41Z</vt:lpwstr>
  </property>
  <property fmtid="{D5CDD505-2E9C-101B-9397-08002B2CF9AE}" pid="13" name="MSIP_Label_7cd3e8b9-ffed-43a8-b7f4-cc2fa0382d36_Method">
    <vt:lpwstr>Privileged</vt:lpwstr>
  </property>
  <property fmtid="{D5CDD505-2E9C-101B-9397-08002B2CF9AE}" pid="14" name="MSIP_Label_7cd3e8b9-ffed-43a8-b7f4-cc2fa0382d36_Name">
    <vt:lpwstr>O</vt:lpwstr>
  </property>
  <property fmtid="{D5CDD505-2E9C-101B-9397-08002B2CF9AE}" pid="15" name="MSIP_Label_7cd3e8b9-ffed-43a8-b7f4-cc2fa0382d36_SiteId">
    <vt:lpwstr>34a3929c-73cf-4954-abfe-147dc3517892</vt:lpwstr>
  </property>
  <property fmtid="{D5CDD505-2E9C-101B-9397-08002B2CF9AE}" pid="16" name="MSIP_Label_7cd3e8b9-ffed-43a8-b7f4-cc2fa0382d36_ActionId">
    <vt:lpwstr>5083c0ff-1d3e-4139-bf8f-dcadf18282b6</vt:lpwstr>
  </property>
  <property fmtid="{D5CDD505-2E9C-101B-9397-08002B2CF9AE}" pid="17" name="MSIP_Label_7cd3e8b9-ffed-43a8-b7f4-cc2fa0382d36_ContentBits">
    <vt:lpwstr>3</vt:lpwstr>
  </property>
  <property fmtid="{D5CDD505-2E9C-101B-9397-08002B2CF9AE}" pid="18" name="MSIP_Label_7cd3e8b9-ffed-43a8-b7f4-cc2fa0382d36_Tag">
    <vt:lpwstr>10, 0, 1, 1</vt:lpwstr>
  </property>
  <property fmtid="{D5CDD505-2E9C-101B-9397-08002B2CF9AE}" pid="19" name="ClassificationContentMarkingFooterLocations">
    <vt:lpwstr>Simple Light:5</vt:lpwstr>
  </property>
  <property fmtid="{D5CDD505-2E9C-101B-9397-08002B2CF9AE}" pid="20" name="ClassificationContentMarkingFooterText">
    <vt:lpwstr>OFFICIAL</vt:lpwstr>
  </property>
  <property fmtid="{D5CDD505-2E9C-101B-9397-08002B2CF9AE}" pid="21" name="ClassificationContentMarkingHeaderLocations">
    <vt:lpwstr>Simple Light:4</vt:lpwstr>
  </property>
  <property fmtid="{D5CDD505-2E9C-101B-9397-08002B2CF9AE}" pid="22" name="ClassificationContentMarkingHeaderText">
    <vt:lpwstr>OFFICIAL</vt:lpwstr>
  </property>
</Properties>
</file>