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6"/>
  </p:notesMasterIdLst>
  <p:sldIdLst>
    <p:sldId id="256" r:id="rId5"/>
    <p:sldId id="259" r:id="rId6"/>
    <p:sldId id="347" r:id="rId7"/>
    <p:sldId id="341" r:id="rId8"/>
    <p:sldId id="342" r:id="rId9"/>
    <p:sldId id="346" r:id="rId10"/>
    <p:sldId id="345" r:id="rId11"/>
    <p:sldId id="263" r:id="rId12"/>
    <p:sldId id="337" r:id="rId13"/>
    <p:sldId id="260" r:id="rId14"/>
    <p:sldId id="257" r:id="rId15"/>
  </p:sldIdLst>
  <p:sldSz cx="9144000" cy="5143500" type="screen16x9"/>
  <p:notesSz cx="6735763" cy="9866313"/>
  <p:embeddedFontLst>
    <p:embeddedFont>
      <p:font typeface="Calibri" panose="020F0502020204030204" pitchFamily="34" charset="0"/>
    </p:embeddedFont>
    <p:embeddedFont>
      <p:font typeface="맑은 고딕" panose="020B0503020000020004" pitchFamily="50" charset="-1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AD"/>
    <a:srgbClr val="1C59B6"/>
    <a:srgbClr val="F1E3F0"/>
    <a:srgbClr val="D8E6FC"/>
    <a:srgbClr val="0B5394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8" d="100"/>
          <a:sy n="118" d="100"/>
        </p:scale>
        <p:origin x="150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
  <Relationship Id="rId8" Type="http://schemas.openxmlformats.org/officeDocument/2006/relationships/slide" Target="slides/slide4.xml" />
  <Relationship Id="rId13" Type="http://schemas.openxmlformats.org/officeDocument/2006/relationships/slide" Target="slides/slide9.xml" />
  <Relationship Id="rId26" Type="http://schemas.openxmlformats.org/officeDocument/2006/relationships/tableStyles" Target="tableStyles.xml" />
  <Relationship Id="rId3" Type="http://schemas.openxmlformats.org/officeDocument/2006/relationships/customXml" Target="../customXml/item3.xml" />
  <Relationship Id="rId7" Type="http://schemas.openxmlformats.org/officeDocument/2006/relationships/slide" Target="slides/slide3.xml" />
  <Relationship Id="rId12" Type="http://schemas.openxmlformats.org/officeDocument/2006/relationships/slide" Target="slides/slide8.xml" />
  <Relationship Id="rId25" Type="http://schemas.openxmlformats.org/officeDocument/2006/relationships/theme" Target="theme/theme1.xml" />
  <Relationship Id="rId2" Type="http://schemas.openxmlformats.org/officeDocument/2006/relationships/customXml" Target="../customXml/item2.xml" />
  <Relationship Id="rId16" Type="http://schemas.openxmlformats.org/officeDocument/2006/relationships/notesMaster" Target="notesMasters/notesMaster1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2.xml" />
  <Relationship Id="rId11" Type="http://schemas.openxmlformats.org/officeDocument/2006/relationships/slide" Target="slides/slide7.xml" />
  <Relationship Id="rId24" Type="http://schemas.openxmlformats.org/officeDocument/2006/relationships/viewProps" Target="viewProps.xml" />
  <Relationship Id="rId5" Type="http://schemas.openxmlformats.org/officeDocument/2006/relationships/slide" Target="slides/slide1.xml" />
  <Relationship Id="rId15" Type="http://schemas.openxmlformats.org/officeDocument/2006/relationships/slide" Target="slides/slide11.xml" />
  <Relationship Id="rId23" Type="http://schemas.openxmlformats.org/officeDocument/2006/relationships/presProps" Target="presProps.xml" />
  <Relationship Id="rId10" Type="http://schemas.openxmlformats.org/officeDocument/2006/relationships/slide" Target="slides/slide6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5.xml" />
  <Relationship Id="rId14" Type="http://schemas.openxmlformats.org/officeDocument/2006/relationships/slide" Target="slides/slide10.xml" 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79375" y="739775"/>
            <a:ext cx="6578600" cy="37004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_rels/notesSlide2.xml.rels><?xml version="1.0" encoding="utf-8" standalone="yes"?>
<Relationships xmlns="http://schemas.openxmlformats.org/package/2006/relationships">
  <Relationship Id="rId2" Type="http://schemas.openxmlformats.org/officeDocument/2006/relationships/slide" Target="../slides/slide3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7116812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2.png" />
  <Relationship Id="rId2" Type="http://schemas.openxmlformats.org/officeDocument/2006/relationships/image" Target="../media/image1.jpe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0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e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1.jpeg" />
  <Relationship Id="rId2" Type="http://schemas.openxmlformats.org/officeDocument/2006/relationships/image" Target="../media/image2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0810A8-CF45-D171-47D6-4641D20DEF59}"/>
              </a:ext>
            </a:extLst>
          </p:cNvPr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B55BFFF-6993-E2CB-0021-DCA9BC1CD32A}"/>
              </a:ext>
            </a:extLst>
          </p:cNvPr>
          <p:cNvSpPr/>
          <p:nvPr userDrawn="1"/>
        </p:nvSpPr>
        <p:spPr>
          <a:xfrm>
            <a:off x="0" y="874294"/>
            <a:ext cx="9143999" cy="109659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4000">
              <a:solidFill>
                <a:srgbClr val="1C59B6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41817-8742-AAB7-3DE3-61BB423678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62994"/>
            <a:ext cx="9144000" cy="59436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425D161-1C69-C8B2-F374-78CCBE606EC3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9" name="Google Shape;65;p14">
              <a:extLst>
                <a:ext uri="{FF2B5EF4-FFF2-40B4-BE49-F238E27FC236}">
                  <a16:creationId xmlns:a16="http://schemas.microsoft.com/office/drawing/2014/main" id="{AB97735F-10B3-C49B-FAC0-29F100733652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05CFBEF-D771-58D0-7F89-4A3C6B9FC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FE801D52-F077-8E04-9E74-86259BD03072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1010587" y="951875"/>
            <a:ext cx="8065957" cy="9519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SG"/>
          </a:p>
        </p:txBody>
      </p:sp>
      <p:sp>
        <p:nvSpPr>
          <p:cNvPr id="12" name="Google Shape;22;p5">
            <a:extLst>
              <a:ext uri="{FF2B5EF4-FFF2-40B4-BE49-F238E27FC236}">
                <a16:creationId xmlns:a16="http://schemas.microsoft.com/office/drawing/2014/main" id="{55451922-54DE-F3E4-C311-A3D8E2E99442}"/>
              </a:ext>
            </a:extLst>
          </p:cNvPr>
          <p:cNvSpPr txBox="1">
            <a:spLocks noGrp="1"/>
          </p:cNvSpPr>
          <p:nvPr userDrawn="1">
            <p:ph type="body" idx="1" hasCustomPrompt="1"/>
          </p:nvPr>
        </p:nvSpPr>
        <p:spPr>
          <a:xfrm>
            <a:off x="1010587" y="2585332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Name</a:t>
            </a:r>
            <a:endParaRPr/>
          </a:p>
        </p:txBody>
      </p:sp>
      <p:sp>
        <p:nvSpPr>
          <p:cNvPr id="13" name="Google Shape;22;p5">
            <a:extLst>
              <a:ext uri="{FF2B5EF4-FFF2-40B4-BE49-F238E27FC236}">
                <a16:creationId xmlns:a16="http://schemas.microsoft.com/office/drawing/2014/main" id="{EA1AD073-3564-9E91-28A3-89E68A4EBCE3}"/>
              </a:ext>
            </a:extLst>
          </p:cNvPr>
          <p:cNvSpPr txBox="1">
            <a:spLocks noGrp="1"/>
          </p:cNvSpPr>
          <p:nvPr userDrawn="1">
            <p:ph type="body" idx="11" hasCustomPrompt="1"/>
          </p:nvPr>
        </p:nvSpPr>
        <p:spPr>
          <a:xfrm>
            <a:off x="1010586" y="3071986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Designation</a:t>
            </a:r>
            <a:endParaRPr/>
          </a:p>
        </p:txBody>
      </p:sp>
      <p:sp>
        <p:nvSpPr>
          <p:cNvPr id="14" name="Google Shape;22;p5">
            <a:extLst>
              <a:ext uri="{FF2B5EF4-FFF2-40B4-BE49-F238E27FC236}">
                <a16:creationId xmlns:a16="http://schemas.microsoft.com/office/drawing/2014/main" id="{1D74BBA0-CF9A-5465-25A4-A2132D8241A4}"/>
              </a:ext>
            </a:extLst>
          </p:cNvPr>
          <p:cNvSpPr txBox="1">
            <a:spLocks noGrp="1"/>
          </p:cNvSpPr>
          <p:nvPr userDrawn="1">
            <p:ph type="body" idx="12" hasCustomPrompt="1"/>
          </p:nvPr>
        </p:nvSpPr>
        <p:spPr>
          <a:xfrm>
            <a:off x="1010586" y="3570250"/>
            <a:ext cx="8065957" cy="487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1">
                <a:solidFill>
                  <a:srgbClr val="0B5394"/>
                </a:solidFill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r>
              <a:rPr lang="en-SG"/>
              <a:t>Organisation</a:t>
            </a:r>
            <a:endParaRPr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897E50C-ADFE-09B8-FCD2-68011E435FC6}"/>
              </a:ext>
            </a:extLst>
          </p:cNvPr>
          <p:cNvGrpSpPr/>
          <p:nvPr userDrawn="1"/>
        </p:nvGrpSpPr>
        <p:grpSpPr>
          <a:xfrm>
            <a:off x="210849" y="4628477"/>
            <a:ext cx="4308593" cy="450000"/>
            <a:chOff x="210849" y="4628477"/>
            <a:chExt cx="4308593" cy="450000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C5023AC-B804-7067-DCEC-3700C8DEAA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210849" y="4759038"/>
              <a:ext cx="2429035" cy="248400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91433D01-F2D2-A899-9B3A-BEDEFE44E1B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2850733" y="4628477"/>
              <a:ext cx="1668709" cy="45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758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/>
              <a:t>Header/Title</a:t>
            </a:r>
            <a:endParaRPr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1_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7168F-6C91-A97B-F0EB-7CD3F18AA801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D8E58217-5B71-39BB-7946-5F4354EF1453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B69EA6F-9498-6E1C-C31D-6C74C65B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8" name="Google Shape;96;p16">
            <a:extLst>
              <a:ext uri="{FF2B5EF4-FFF2-40B4-BE49-F238E27FC236}">
                <a16:creationId xmlns:a16="http://schemas.microsoft.com/office/drawing/2014/main" id="{30023A6E-2838-E8D8-7FEF-1FB6AF404933}"/>
              </a:ext>
            </a:extLst>
          </p:cNvPr>
          <p:cNvSpPr txBox="1"/>
          <p:nvPr userDrawn="1"/>
        </p:nvSpPr>
        <p:spPr>
          <a:xfrm>
            <a:off x="1108925" y="1925412"/>
            <a:ext cx="7243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5400" b="1">
                <a:solidFill>
                  <a:srgbClr val="0044AD"/>
                </a:solidFill>
              </a:rPr>
              <a:t>T</a:t>
            </a:r>
            <a:r>
              <a:rPr lang="en-US" altLang="zh-CN" sz="5400" b="1">
                <a:solidFill>
                  <a:srgbClr val="0044AD"/>
                </a:solidFill>
              </a:rPr>
              <a:t>hank You!</a:t>
            </a:r>
            <a:endParaRPr sz="5400" b="1" i="0" u="none" strike="noStrike" cap="none">
              <a:solidFill>
                <a:srgbClr val="0044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32C4F-149E-4BB4-194C-FDE88A017676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7834C1-21E8-D48B-BE2C-F73237761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63C6F3-9125-E2D4-49EA-D4B1B7BE6F92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7B44593-1647-A6B6-696C-C60D3CF934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443B15-AA21-0715-A388-46B53284CD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793785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0865571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13" Type="http://schemas.openxmlformats.org/officeDocument/2006/relationships/theme" Target="../theme/theme1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slideLayout" Target="../slideLayouts/slideLayout12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60" r:id="rId9"/>
    <p:sldLayoutId id="2147483661" r:id="rId10"/>
    <p:sldLayoutId id="2147483662" r:id="rId11"/>
    <p:sldLayoutId id="214748366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5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2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2.png" 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9.xml" />
</Relationships>
</file>

<file path=ppt/slides/_rels/slide3.xml.rels><?xml version="1.0" encoding="utf-8" standalone="yes"?>
<Relationships xmlns="http://schemas.openxmlformats.org/package/2006/relationships">
  <Relationship Id="rId2" Type="http://schemas.openxmlformats.org/officeDocument/2006/relationships/notesSlide" Target="../notesSlides/notesSlide2.xml" />
  <Relationship Id="rId1" Type="http://schemas.openxmlformats.org/officeDocument/2006/relationships/slideLayout" Target="../slideLayouts/slideLayout10.xml" />
</Relationships>
</file>

<file path=ppt/slides/_rels/slide4.xml.rels><?xml version="1.0" encoding="utf-8" standalone="yes"?>
<Relationships xmlns="http://schemas.openxmlformats.org/package/2006/relationships">
  <Relationship Id="rId2" Type="http://schemas.openxmlformats.org/officeDocument/2006/relationships/image" Target="../media/image6.png" />
  <Relationship Id="rId1" Type="http://schemas.openxmlformats.org/officeDocument/2006/relationships/slideLayout" Target="../slideLayouts/slideLayout10.xml" 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6.xml.rels><?xml version="1.0" encoding="utf-8" standalone="yes"?>
<Relationships xmlns="http://schemas.openxmlformats.org/package/2006/relationships">
  <Relationship Id="rId3" Type="http://schemas.openxmlformats.org/officeDocument/2006/relationships/image" Target="../media/image8.png" />
  <Relationship Id="rId2" Type="http://schemas.openxmlformats.org/officeDocument/2006/relationships/image" Target="../media/image7.png" />
  <Relationship Id="rId1" Type="http://schemas.openxmlformats.org/officeDocument/2006/relationships/slideLayout" Target="../slideLayouts/slideLayout10.xml" />
  <Relationship Id="rId4" Type="http://schemas.openxmlformats.org/officeDocument/2006/relationships/image" Target="../media/image9.png" 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0.xml" 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 dirty="0">
                <a:latin typeface="+mn-lt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D012E-34EC-288D-C928-ABCDA4A9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754" y="939045"/>
            <a:ext cx="8515799" cy="951933"/>
          </a:xfrm>
        </p:spPr>
        <p:txBody>
          <a:bodyPr>
            <a:noAutofit/>
          </a:bodyPr>
          <a:lstStyle/>
          <a:p>
            <a:r>
              <a:rPr lang="en-US" sz="2800" dirty="0"/>
              <a:t>Navigating Medical Device Cybersecurity:</a:t>
            </a:r>
            <a:br>
              <a:rPr lang="en-US" sz="2800" dirty="0"/>
            </a:br>
            <a:r>
              <a:rPr lang="en-US" sz="2000" dirty="0"/>
              <a:t>Korea’s Regulatory Journey and Global Harmonization with IMDRF</a:t>
            </a:r>
            <a:endParaRPr lang="en-US" sz="28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2D2837-8A22-F487-F35D-55DE7BDA3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0744" y="2558242"/>
            <a:ext cx="8065957" cy="487233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 err="1"/>
              <a:t>Seungpyo</a:t>
            </a:r>
            <a:r>
              <a:rPr lang="en-US" sz="2000" dirty="0"/>
              <a:t> Kim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586B531E-F51C-40DE-91A0-4870EE19BA0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60744" y="3045475"/>
            <a:ext cx="8065957" cy="1051127"/>
          </a:xfrm>
        </p:spPr>
        <p:txBody>
          <a:bodyPr>
            <a:noAutofit/>
          </a:bodyPr>
          <a:lstStyle/>
          <a:p>
            <a:r>
              <a:rPr lang="en-US" altLang="ko-KR" sz="1600" b="0" dirty="0"/>
              <a:t>Deputy Director</a:t>
            </a:r>
          </a:p>
          <a:p>
            <a:r>
              <a:rPr lang="en-US" altLang="ko-KR" sz="1600" b="0" dirty="0"/>
              <a:t>Digital Medical Products Support Management Division</a:t>
            </a:r>
          </a:p>
          <a:p>
            <a:r>
              <a:rPr lang="en-US" altLang="ko-KR" sz="1600" b="0" dirty="0"/>
              <a:t>Ministry of Food and Drug Safety(MFDS)</a:t>
            </a:r>
          </a:p>
        </p:txBody>
      </p:sp>
    </p:spTree>
    <p:extLst>
      <p:ext uri="{BB962C8B-B14F-4D97-AF65-F5344CB8AC3E}">
        <p14:creationId xmlns:p14="http://schemas.microsoft.com/office/powerpoint/2010/main" val="12026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0896" y="347472"/>
            <a:ext cx="50292" cy="338328"/>
          </a:xfrm>
          <a:prstGeom prst="rect">
            <a:avLst/>
          </a:prstGeom>
          <a:solidFill>
            <a:srgbClr val="0B4C8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29768" y="310896"/>
            <a:ext cx="8275320" cy="3474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580" b="1" dirty="0">
                <a:solidFill>
                  <a:srgbClr val="212D38"/>
                </a:solidFill>
                <a:latin typeface="Arial"/>
              </a:rPr>
              <a:t>Regulatory History of Medical Device Cybersecurity in Korea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8912" y="631127"/>
            <a:ext cx="8229600" cy="17953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000" b="0" dirty="0">
                <a:solidFill>
                  <a:srgbClr val="566574"/>
                </a:solidFill>
                <a:latin typeface="Arial"/>
              </a:rPr>
              <a:t>Key milestones from documentation requirements to statutory cybersecurity controls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024128"/>
            <a:ext cx="2377440" cy="384048"/>
          </a:xfrm>
          <a:prstGeom prst="roundRect">
            <a:avLst/>
          </a:prstGeom>
          <a:solidFill>
            <a:srgbClr val="EFF6FB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12648" y="1106424"/>
            <a:ext cx="2157984" cy="14875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800" b="1" dirty="0">
                <a:solidFill>
                  <a:srgbClr val="0B4C84"/>
                </a:solidFill>
                <a:latin typeface="Arial"/>
              </a:rPr>
              <a:t>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280" y="1106424"/>
            <a:ext cx="502920" cy="10058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/>
            <a:r>
              <a:rPr sz="650" b="1">
                <a:solidFill>
                  <a:srgbClr val="566574"/>
                </a:solidFill>
                <a:latin typeface="Arial"/>
              </a:rPr>
              <a:t>2019–2020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1024128"/>
            <a:ext cx="2331720" cy="384048"/>
          </a:xfrm>
          <a:prstGeom prst="roundRect">
            <a:avLst/>
          </a:prstGeom>
          <a:solidFill>
            <a:srgbClr val="EFF6FB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64408" y="1106424"/>
            <a:ext cx="2112263" cy="14875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800" b="1" dirty="0">
                <a:solidFill>
                  <a:srgbClr val="1475B8"/>
                </a:solidFill>
                <a:latin typeface="Arial"/>
              </a:rPr>
              <a:t>ALIGNMENT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0" y="1106424"/>
            <a:ext cx="502920" cy="10058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/>
            <a:r>
              <a:rPr sz="650" b="1">
                <a:solidFill>
                  <a:srgbClr val="566574"/>
                </a:solidFill>
                <a:latin typeface="Arial"/>
              </a:rPr>
              <a:t>2022–2024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97880" y="1024128"/>
            <a:ext cx="2697480" cy="384048"/>
          </a:xfrm>
          <a:prstGeom prst="roundRect">
            <a:avLst/>
          </a:prstGeom>
          <a:solidFill>
            <a:srgbClr val="EFF6FB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007608" y="1106424"/>
            <a:ext cx="2478024" cy="14875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800" b="1">
                <a:solidFill>
                  <a:srgbClr val="4A9A65"/>
                </a:solidFill>
                <a:latin typeface="Arial"/>
              </a:rPr>
              <a:t>LEGAL FRAMEWORK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0" y="1106424"/>
            <a:ext cx="502920" cy="10058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r"/>
            <a:r>
              <a:rPr sz="650" b="1">
                <a:solidFill>
                  <a:srgbClr val="566574"/>
                </a:solidFill>
                <a:latin typeface="Arial"/>
              </a:rPr>
              <a:t>2025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52932" y="2925572"/>
            <a:ext cx="7744968" cy="0"/>
          </a:xfrm>
          <a:prstGeom prst="line">
            <a:avLst/>
          </a:prstGeom>
          <a:ln w="30480">
            <a:solidFill>
              <a:srgbClr val="40A4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839215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34298" y="1813874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>
                <a:solidFill>
                  <a:srgbClr val="1475B8"/>
                </a:solidFill>
                <a:latin typeface="Arial"/>
              </a:rPr>
              <a:t>2019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3616" y="1969323"/>
            <a:ext cx="152069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212D38"/>
                </a:solidFill>
                <a:latin typeface="Arial"/>
              </a:rPr>
              <a:t>Approval &amp; Review Notification amended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2504" y="2361498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Cybersecurity data submission made mandatory</a:t>
            </a:r>
          </a:p>
        </p:txBody>
      </p:sp>
      <p:cxnSp>
        <p:nvCxnSpPr>
          <p:cNvPr id="19" name="Connector 18"/>
          <p:cNvCxnSpPr/>
          <p:nvPr/>
        </p:nvCxnSpPr>
        <p:spPr>
          <a:xfrm flipV="1">
            <a:off x="889508" y="2687828"/>
            <a:ext cx="0" cy="237744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2338578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70229" y="3181604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 dirty="0">
                <a:solidFill>
                  <a:srgbClr val="1475B8"/>
                </a:solidFill>
                <a:latin typeface="Arial"/>
              </a:rPr>
              <a:t>2019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8446" y="3318336"/>
            <a:ext cx="152069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212D38"/>
                </a:solidFill>
                <a:latin typeface="Arial"/>
              </a:rPr>
              <a:t>MFDS cybersecurity review guideline enacted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7333" y="3824304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Guidance for approval and review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883235" y="2925572"/>
            <a:ext cx="0" cy="210312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071370" y="3172968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 dirty="0">
                <a:solidFill>
                  <a:srgbClr val="1475B8"/>
                </a:solidFill>
                <a:latin typeface="Arial"/>
              </a:rPr>
              <a:t>2020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9587" y="3309700"/>
            <a:ext cx="1520698" cy="4411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212D38"/>
                </a:solidFill>
                <a:latin typeface="Arial"/>
              </a:rPr>
              <a:t>Digital Health Medical Device Review T</a:t>
            </a:r>
            <a:r>
              <a:rPr lang="en-US" sz="900" b="1" dirty="0">
                <a:solidFill>
                  <a:srgbClr val="212D38"/>
                </a:solidFill>
                <a:latin typeface="Arial"/>
              </a:rPr>
              <a:t>ask Force</a:t>
            </a:r>
            <a:r>
              <a:rPr sz="900" b="1" dirty="0">
                <a:solidFill>
                  <a:srgbClr val="212D38"/>
                </a:solidFill>
                <a:latin typeface="Arial"/>
              </a:rPr>
              <a:t> established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28474" y="3815668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Dedicated review capacity created</a:t>
            </a:r>
          </a:p>
        </p:txBody>
      </p:sp>
      <p:cxnSp>
        <p:nvCxnSpPr>
          <p:cNvPr id="29" name="Connector 28"/>
          <p:cNvCxnSpPr/>
          <p:nvPr/>
        </p:nvCxnSpPr>
        <p:spPr>
          <a:xfrm flipV="1">
            <a:off x="2392094" y="2922778"/>
            <a:ext cx="0" cy="237744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3725418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3413466" y="1809810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>
                <a:solidFill>
                  <a:srgbClr val="1475B8"/>
                </a:solidFill>
                <a:latin typeface="Arial"/>
              </a:rPr>
              <a:t>2022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002785" y="1965258"/>
            <a:ext cx="1554202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>
                <a:solidFill>
                  <a:srgbClr val="212D38"/>
                </a:solidFill>
                <a:latin typeface="Arial"/>
              </a:rPr>
              <a:t>Guideline amended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091673" y="2357434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IMDRF N60 requirements reflected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3775710" y="2716022"/>
            <a:ext cx="0" cy="210312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5084318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4814570" y="3179318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>
                <a:solidFill>
                  <a:srgbClr val="1475B8"/>
                </a:solidFill>
                <a:latin typeface="Arial"/>
              </a:rPr>
              <a:t>2024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82787" y="3334767"/>
            <a:ext cx="1520698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212D38"/>
                </a:solidFill>
                <a:latin typeface="Arial"/>
              </a:rPr>
              <a:t>Guideline amended again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71674" y="3822018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IEC 62443-4-2 requirements reflected</a:t>
            </a:r>
          </a:p>
        </p:txBody>
      </p:sp>
      <p:cxnSp>
        <p:nvCxnSpPr>
          <p:cNvPr id="39" name="Connector 38"/>
          <p:cNvCxnSpPr/>
          <p:nvPr/>
        </p:nvCxnSpPr>
        <p:spPr>
          <a:xfrm flipV="1">
            <a:off x="5134610" y="2929128"/>
            <a:ext cx="0" cy="237744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6563360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6230306" y="1809810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>
                <a:solidFill>
                  <a:srgbClr val="1475B8"/>
                </a:solidFill>
                <a:latin typeface="Arial"/>
              </a:rPr>
              <a:t>2025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819625" y="1965259"/>
            <a:ext cx="152069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212D38"/>
                </a:solidFill>
                <a:latin typeface="Arial"/>
              </a:rPr>
              <a:t>Digital Medical Products Act enacted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08513" y="2357434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>
                <a:solidFill>
                  <a:srgbClr val="566574"/>
                </a:solidFill>
                <a:latin typeface="Arial"/>
              </a:rPr>
              <a:t>Cybersecurity regulation legislated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6614336" y="2709672"/>
            <a:ext cx="0" cy="210312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/>
          <p:cNvSpPr/>
          <p:nvPr/>
        </p:nvSpPr>
        <p:spPr>
          <a:xfrm>
            <a:off x="7998968" y="2875280"/>
            <a:ext cx="100584" cy="1005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7729220" y="3128518"/>
            <a:ext cx="640080" cy="11887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00" b="1">
                <a:solidFill>
                  <a:srgbClr val="1475B8"/>
                </a:solidFill>
                <a:latin typeface="Arial"/>
              </a:rPr>
              <a:t>2025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367777" y="3283967"/>
            <a:ext cx="152069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>
                <a:solidFill>
                  <a:srgbClr val="212D38"/>
                </a:solidFill>
                <a:latin typeface="Arial"/>
              </a:rPr>
              <a:t>Security guideline notification enacted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68557" y="3771218"/>
            <a:ext cx="1388124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0" dirty="0">
                <a:solidFill>
                  <a:srgbClr val="566574"/>
                </a:solidFill>
                <a:latin typeface="Arial"/>
              </a:rPr>
              <a:t>Guideline on security against electronic intrusions</a:t>
            </a:r>
          </a:p>
        </p:txBody>
      </p:sp>
      <p:cxnSp>
        <p:nvCxnSpPr>
          <p:cNvPr id="49" name="Connector 48"/>
          <p:cNvCxnSpPr/>
          <p:nvPr/>
        </p:nvCxnSpPr>
        <p:spPr>
          <a:xfrm flipV="1">
            <a:off x="8049260" y="2929128"/>
            <a:ext cx="0" cy="237744"/>
          </a:xfrm>
          <a:prstGeom prst="line">
            <a:avLst/>
          </a:prstGeom>
          <a:ln w="8890">
            <a:solidFill>
              <a:srgbClr val="CCDAE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0072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377;p22">
            <a:extLst>
              <a:ext uri="{FF2B5EF4-FFF2-40B4-BE49-F238E27FC236}">
                <a16:creationId xmlns:a16="http://schemas.microsoft.com/office/drawing/2014/main" id="{917D252C-539C-450F-AB1D-C4C69C82AB4A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6649221C-C5ED-4F10-91F0-94895A4690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605" y="2505075"/>
            <a:ext cx="7692790" cy="1750571"/>
          </a:xfrm>
          <a:prstGeom prst="rect">
            <a:avLst/>
          </a:prstGeom>
        </p:spPr>
      </p:pic>
      <p:sp>
        <p:nvSpPr>
          <p:cNvPr id="8" name="Google Shape;376;p22">
            <a:extLst>
              <a:ext uri="{FF2B5EF4-FFF2-40B4-BE49-F238E27FC236}">
                <a16:creationId xmlns:a16="http://schemas.microsoft.com/office/drawing/2014/main" id="{7B4B6412-A797-4134-85E6-2B520A12C8B5}"/>
              </a:ext>
            </a:extLst>
          </p:cNvPr>
          <p:cNvSpPr txBox="1"/>
          <p:nvPr/>
        </p:nvSpPr>
        <p:spPr>
          <a:xfrm>
            <a:off x="429834" y="298370"/>
            <a:ext cx="9058824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50"/>
            </a:pPr>
            <a:r>
              <a:rPr lang="ko-KR" altLang="en-US" sz="1600" b="1" dirty="0">
                <a:solidFill>
                  <a:srgbClr val="0C4DA2"/>
                </a:solidFill>
                <a:latin typeface="+mj-lt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International </a:t>
            </a:r>
            <a:r>
              <a:rPr lang="en-US" altLang="ko-KR" sz="1600" b="1" dirty="0">
                <a:solidFill>
                  <a:srgbClr val="0C4DA2"/>
                </a:solidFill>
                <a:latin typeface="+mj-lt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Alignment of Korea’s Medical Device Cybersecurity Regulations</a:t>
            </a:r>
            <a:endParaRPr lang="ko-KR" altLang="en-US" sz="1600" b="1" dirty="0">
              <a:solidFill>
                <a:srgbClr val="0C4DA2"/>
              </a:solidFill>
              <a:latin typeface="+mj-lt"/>
              <a:ea typeface="Microsoft GothicNeo" panose="020B0500000101010101" pitchFamily="50" charset="-127"/>
              <a:cs typeface="Microsoft GothicNeo" panose="020B0500000101010101" pitchFamily="50" charset="-127"/>
              <a:sym typeface="Noto Sans KR"/>
            </a:endParaRPr>
          </a:p>
        </p:txBody>
      </p:sp>
      <p:sp>
        <p:nvSpPr>
          <p:cNvPr id="9" name="Google Shape;377;p22">
            <a:extLst>
              <a:ext uri="{FF2B5EF4-FFF2-40B4-BE49-F238E27FC236}">
                <a16:creationId xmlns:a16="http://schemas.microsoft.com/office/drawing/2014/main" id="{AC1A54BC-D5E1-46EB-8858-1A17D2F7E65D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0;p3">
            <a:extLst>
              <a:ext uri="{FF2B5EF4-FFF2-40B4-BE49-F238E27FC236}">
                <a16:creationId xmlns:a16="http://schemas.microsoft.com/office/drawing/2014/main" id="{0BFF0763-7CF9-4C00-AFD6-506F89E6A546}"/>
              </a:ext>
            </a:extLst>
          </p:cNvPr>
          <p:cNvSpPr txBox="1"/>
          <p:nvPr/>
        </p:nvSpPr>
        <p:spPr>
          <a:xfrm>
            <a:off x="486106" y="887854"/>
            <a:ext cx="782978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0000"/>
              </a:lnSpc>
              <a:buSzPts val="2000"/>
            </a:pP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With the enforcement of the Digital Medical Products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Act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en-US" altLang="ko-KR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(’25.1)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a more security-strengthened 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Guideline on Security Against Electronic Intrusions </a:t>
            </a:r>
            <a:r>
              <a:rPr lang="en-US" altLang="ko-KR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(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MFDS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Notification No. </a:t>
            </a:r>
            <a:r>
              <a:rPr lang="en-US" altLang="ko-KR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2025-30, ’25.4.29)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was introduced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834E117-D84E-49FC-8DD8-B3B3F549AAC3}"/>
              </a:ext>
            </a:extLst>
          </p:cNvPr>
          <p:cNvSpPr/>
          <p:nvPr/>
        </p:nvSpPr>
        <p:spPr>
          <a:xfrm>
            <a:off x="486106" y="1567698"/>
            <a:ext cx="7629246" cy="697520"/>
          </a:xfrm>
          <a:prstGeom prst="roundRect">
            <a:avLst>
              <a:gd name="adj" fmla="val 5802"/>
            </a:avLst>
          </a:prstGeom>
          <a:solidFill>
            <a:schemeClr val="bg1"/>
          </a:solidFill>
          <a:ln>
            <a:solidFill>
              <a:schemeClr val="bg1">
                <a:lumMod val="50000"/>
                <a:alpha val="31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1" dirty="0"/>
          </a:p>
        </p:txBody>
      </p:sp>
      <p:sp>
        <p:nvSpPr>
          <p:cNvPr id="12" name="Google Shape;100;p3">
            <a:extLst>
              <a:ext uri="{FF2B5EF4-FFF2-40B4-BE49-F238E27FC236}">
                <a16:creationId xmlns:a16="http://schemas.microsoft.com/office/drawing/2014/main" id="{7106A2A3-8BF7-4F17-8929-D3C00FB7D6CE}"/>
              </a:ext>
            </a:extLst>
          </p:cNvPr>
          <p:cNvSpPr txBox="1"/>
          <p:nvPr/>
        </p:nvSpPr>
        <p:spPr>
          <a:xfrm>
            <a:off x="650171" y="1601773"/>
            <a:ext cx="7461665" cy="600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0000"/>
              </a:lnSpc>
              <a:buSzPts val="2000"/>
            </a:pP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Establishes requirements for physical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/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and technical security and risk management for digital medical devices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response in the event of an electronic intrusion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vulnerability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monitoring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and other matters necessary for security against </a:t>
            </a:r>
            <a:r>
              <a:rPr lang="ko-KR" altLang="en-US" sz="1000" b="1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electronic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intrusions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(5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areas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comprising 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23</a:t>
            </a:r>
            <a:r>
              <a:rPr lang="ko-KR" altLang="en-US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articles</a:t>
            </a: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44415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77;p22">
            <a:extLst>
              <a:ext uri="{FF2B5EF4-FFF2-40B4-BE49-F238E27FC236}">
                <a16:creationId xmlns:a16="http://schemas.microsoft.com/office/drawing/2014/main" id="{21767C9D-1C67-428A-BC37-7FA45BEA3EE3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5A57359-F5F6-43F1-9131-8E1F047DDA4B}"/>
              </a:ext>
            </a:extLst>
          </p:cNvPr>
          <p:cNvSpPr txBox="1"/>
          <p:nvPr/>
        </p:nvSpPr>
        <p:spPr>
          <a:xfrm>
            <a:off x="434340" y="261895"/>
            <a:ext cx="8275320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800" b="1" dirty="0">
                <a:solidFill>
                  <a:srgbClr val="212D38"/>
                </a:solidFill>
                <a:latin typeface="Arial"/>
              </a:rPr>
              <a:t>IMDRF Guidance Considered in the MFDS Security Guideline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C9A86B-6F99-4E45-960E-9F8A2EF9AE1B}"/>
              </a:ext>
            </a:extLst>
          </p:cNvPr>
          <p:cNvSpPr txBox="1"/>
          <p:nvPr/>
        </p:nvSpPr>
        <p:spPr>
          <a:xfrm>
            <a:off x="434340" y="621417"/>
            <a:ext cx="8229600" cy="18723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050" b="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Summary mapping between IMDRF guidance and the MFDS Guideline on Security Against Electronic Intrusions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924E3467-A1DF-4E66-BD1B-E763A0054581}"/>
              </a:ext>
            </a:extLst>
          </p:cNvPr>
          <p:cNvSpPr/>
          <p:nvPr/>
        </p:nvSpPr>
        <p:spPr>
          <a:xfrm>
            <a:off x="695300" y="1105998"/>
            <a:ext cx="2011680" cy="2931503"/>
          </a:xfrm>
          <a:prstGeom prst="roundRect">
            <a:avLst/>
          </a:prstGeom>
          <a:solidFill>
            <a:srgbClr val="0B4C84"/>
          </a:solidFill>
          <a:ln w="8890">
            <a:solidFill>
              <a:srgbClr val="0B4C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B54DC2-5059-460A-B70F-5DDAE367AFCD}"/>
              </a:ext>
            </a:extLst>
          </p:cNvPr>
          <p:cNvSpPr txBox="1"/>
          <p:nvPr/>
        </p:nvSpPr>
        <p:spPr>
          <a:xfrm>
            <a:off x="917218" y="1418020"/>
            <a:ext cx="1600200" cy="22860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300" b="1" dirty="0">
                <a:solidFill>
                  <a:srgbClr val="FFFFFF"/>
                </a:solidFill>
                <a:latin typeface="Arial"/>
              </a:rPr>
              <a:t>MFDS Guideline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931275-68D7-4A74-9F62-3B4BE6C995D5}"/>
              </a:ext>
            </a:extLst>
          </p:cNvPr>
          <p:cNvSpPr txBox="1"/>
          <p:nvPr/>
        </p:nvSpPr>
        <p:spPr>
          <a:xfrm>
            <a:off x="917218" y="1802068"/>
            <a:ext cx="1600200" cy="39319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050" b="1" dirty="0">
                <a:solidFill>
                  <a:srgbClr val="FFFFFF"/>
                </a:solidFill>
                <a:latin typeface="Arial"/>
              </a:rPr>
              <a:t>Security Against
Electronic Intrusions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EF1C9C-C634-497A-AB2D-55DAA7132F0F}"/>
              </a:ext>
            </a:extLst>
          </p:cNvPr>
          <p:cNvSpPr txBox="1"/>
          <p:nvPr/>
        </p:nvSpPr>
        <p:spPr>
          <a:xfrm>
            <a:off x="908074" y="2743900"/>
            <a:ext cx="1600200" cy="50292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50" b="0">
                <a:solidFill>
                  <a:srgbClr val="FFFFFF"/>
                </a:solidFill>
                <a:latin typeface="Arial"/>
              </a:rPr>
              <a:t>Enacted considering IMDRF N60 and other international references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48A1DC-1D40-4464-A19A-B4507F52ED42}"/>
              </a:ext>
            </a:extLst>
          </p:cNvPr>
          <p:cNvSpPr txBox="1"/>
          <p:nvPr/>
        </p:nvSpPr>
        <p:spPr>
          <a:xfrm>
            <a:off x="908074" y="3685732"/>
            <a:ext cx="1600200" cy="1828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670" b="1">
                <a:solidFill>
                  <a:srgbClr val="FFFFFF"/>
                </a:solidFill>
                <a:latin typeface="Arial"/>
              </a:rPr>
              <a:t>Domestic regulatory requirements</a:t>
            </a:r>
          </a:p>
        </p:txBody>
      </p:sp>
      <p:cxnSp>
        <p:nvCxnSpPr>
          <p:cNvPr id="15" name="Connector 9">
            <a:extLst>
              <a:ext uri="{FF2B5EF4-FFF2-40B4-BE49-F238E27FC236}">
                <a16:creationId xmlns:a16="http://schemas.microsoft.com/office/drawing/2014/main" id="{1B2A18FD-6108-4309-B945-E7A128112DA3}"/>
              </a:ext>
            </a:extLst>
          </p:cNvPr>
          <p:cNvCxnSpPr/>
          <p:nvPr/>
        </p:nvCxnSpPr>
        <p:spPr>
          <a:xfrm>
            <a:off x="2715066" y="1547622"/>
            <a:ext cx="292608" cy="0"/>
          </a:xfrm>
          <a:prstGeom prst="line">
            <a:avLst/>
          </a:prstGeom>
          <a:ln w="26670">
            <a:solidFill>
              <a:srgbClr val="40A4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0">
            <a:extLst>
              <a:ext uri="{FF2B5EF4-FFF2-40B4-BE49-F238E27FC236}">
                <a16:creationId xmlns:a16="http://schemas.microsoft.com/office/drawing/2014/main" id="{74FFD6EE-93D4-4E6A-8E12-452DC4DDAF52}"/>
              </a:ext>
            </a:extLst>
          </p:cNvPr>
          <p:cNvSpPr/>
          <p:nvPr/>
        </p:nvSpPr>
        <p:spPr>
          <a:xfrm>
            <a:off x="2999232" y="1152144"/>
            <a:ext cx="5532120" cy="7498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1">
            <a:extLst>
              <a:ext uri="{FF2B5EF4-FFF2-40B4-BE49-F238E27FC236}">
                <a16:creationId xmlns:a16="http://schemas.microsoft.com/office/drawing/2014/main" id="{0044A3BD-F410-4D6B-A5E6-33CA3EB04A10}"/>
              </a:ext>
            </a:extLst>
          </p:cNvPr>
          <p:cNvSpPr/>
          <p:nvPr/>
        </p:nvSpPr>
        <p:spPr>
          <a:xfrm>
            <a:off x="3151867" y="1216150"/>
            <a:ext cx="1051560" cy="246888"/>
          </a:xfrm>
          <a:prstGeom prst="roundRect">
            <a:avLst/>
          </a:prstGeom>
          <a:solidFill>
            <a:srgbClr val="1475B8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2578D3F-A18C-498B-A457-BD9A470FE2D6}"/>
              </a:ext>
            </a:extLst>
          </p:cNvPr>
          <p:cNvSpPr txBox="1"/>
          <p:nvPr/>
        </p:nvSpPr>
        <p:spPr>
          <a:xfrm>
            <a:off x="3179299" y="1256594"/>
            <a:ext cx="996695" cy="19492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rial"/>
              </a:rPr>
              <a:t>IMDRF N60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F9E84DE-4337-405B-888F-38A926D5E82C}"/>
              </a:ext>
            </a:extLst>
          </p:cNvPr>
          <p:cNvSpPr txBox="1"/>
          <p:nvPr/>
        </p:nvSpPr>
        <p:spPr>
          <a:xfrm>
            <a:off x="4370832" y="1243584"/>
            <a:ext cx="4133088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1" dirty="0">
                <a:solidFill>
                  <a:srgbClr val="212D38"/>
                </a:solidFill>
                <a:latin typeface="Arial"/>
              </a:rPr>
              <a:t>Principles and Practices for Medical Device Cybersecurity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5D1B144-A9C2-4D0C-8B68-AFDF61C6CA8A}"/>
              </a:ext>
            </a:extLst>
          </p:cNvPr>
          <p:cNvSpPr txBox="1"/>
          <p:nvPr/>
        </p:nvSpPr>
        <p:spPr>
          <a:xfrm>
            <a:off x="4370832" y="1490472"/>
            <a:ext cx="3749039" cy="3949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lang="en-US" sz="800" b="0" dirty="0">
                <a:solidFill>
                  <a:srgbClr val="566574"/>
                </a:solidFill>
                <a:latin typeface="Arial"/>
              </a:rPr>
              <a:t>MFDS Guideline covers requirements for digital medical devices including: s</a:t>
            </a:r>
            <a:r>
              <a:rPr sz="800" b="0" dirty="0">
                <a:solidFill>
                  <a:srgbClr val="566574"/>
                </a:solidFill>
                <a:latin typeface="Arial"/>
              </a:rPr>
              <a:t>ecure communication • data protection • device integrity • user authentication • software maintenance • physical access • </a:t>
            </a:r>
            <a:r>
              <a:rPr lang="en-US" sz="800" b="0" dirty="0">
                <a:solidFill>
                  <a:srgbClr val="566574"/>
                </a:solidFill>
                <a:latin typeface="Arial"/>
              </a:rPr>
              <a:t>reliability and </a:t>
            </a:r>
            <a:r>
              <a:rPr sz="800" b="0" dirty="0">
                <a:solidFill>
                  <a:srgbClr val="566574"/>
                </a:solidFill>
                <a:latin typeface="Arial"/>
              </a:rPr>
              <a:t>availability</a:t>
            </a:r>
          </a:p>
        </p:txBody>
      </p:sp>
      <p:cxnSp>
        <p:nvCxnSpPr>
          <p:cNvPr id="21" name="Connector 15">
            <a:extLst>
              <a:ext uri="{FF2B5EF4-FFF2-40B4-BE49-F238E27FC236}">
                <a16:creationId xmlns:a16="http://schemas.microsoft.com/office/drawing/2014/main" id="{29E45A02-B0A3-405C-913E-04729E0FCC91}"/>
              </a:ext>
            </a:extLst>
          </p:cNvPr>
          <p:cNvCxnSpPr/>
          <p:nvPr/>
        </p:nvCxnSpPr>
        <p:spPr>
          <a:xfrm>
            <a:off x="2715066" y="2553462"/>
            <a:ext cx="292608" cy="0"/>
          </a:xfrm>
          <a:prstGeom prst="line">
            <a:avLst/>
          </a:prstGeom>
          <a:ln w="26670">
            <a:solidFill>
              <a:srgbClr val="40A4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16">
            <a:extLst>
              <a:ext uri="{FF2B5EF4-FFF2-40B4-BE49-F238E27FC236}">
                <a16:creationId xmlns:a16="http://schemas.microsoft.com/office/drawing/2014/main" id="{055C8E85-BCB6-4B99-84FF-C3B526FC0081}"/>
              </a:ext>
            </a:extLst>
          </p:cNvPr>
          <p:cNvSpPr/>
          <p:nvPr/>
        </p:nvSpPr>
        <p:spPr>
          <a:xfrm>
            <a:off x="2999232" y="2157984"/>
            <a:ext cx="5532120" cy="7498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17">
            <a:extLst>
              <a:ext uri="{FF2B5EF4-FFF2-40B4-BE49-F238E27FC236}">
                <a16:creationId xmlns:a16="http://schemas.microsoft.com/office/drawing/2014/main" id="{2A7E5416-AB30-443F-B791-0275E95F8436}"/>
              </a:ext>
            </a:extLst>
          </p:cNvPr>
          <p:cNvSpPr/>
          <p:nvPr/>
        </p:nvSpPr>
        <p:spPr>
          <a:xfrm>
            <a:off x="3151867" y="2221990"/>
            <a:ext cx="1051560" cy="246888"/>
          </a:xfrm>
          <a:prstGeom prst="roundRect">
            <a:avLst/>
          </a:prstGeom>
          <a:solidFill>
            <a:srgbClr val="2F9189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BC232-B87A-4E64-9FD6-6C78B802DF91}"/>
              </a:ext>
            </a:extLst>
          </p:cNvPr>
          <p:cNvSpPr txBox="1"/>
          <p:nvPr/>
        </p:nvSpPr>
        <p:spPr>
          <a:xfrm>
            <a:off x="3179299" y="2262434"/>
            <a:ext cx="996695" cy="19492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rial"/>
              </a:rPr>
              <a:t>IMDRF N70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C8A5D4-A5BD-4BB2-827E-1F5BA83D9F9E}"/>
              </a:ext>
            </a:extLst>
          </p:cNvPr>
          <p:cNvSpPr txBox="1"/>
          <p:nvPr/>
        </p:nvSpPr>
        <p:spPr>
          <a:xfrm>
            <a:off x="4370832" y="2249424"/>
            <a:ext cx="4133088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1">
                <a:solidFill>
                  <a:srgbClr val="212D38"/>
                </a:solidFill>
                <a:latin typeface="Arial"/>
              </a:rPr>
              <a:t>Principles and Practices for the Cybersecurity of Legacy Medical Devices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2E32CDE-E21E-48F3-B816-C4BA0688F21F}"/>
              </a:ext>
            </a:extLst>
          </p:cNvPr>
          <p:cNvSpPr txBox="1"/>
          <p:nvPr/>
        </p:nvSpPr>
        <p:spPr>
          <a:xfrm>
            <a:off x="4370832" y="2517414"/>
            <a:ext cx="3749039" cy="271869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lang="en-US" sz="800" b="0" dirty="0">
                <a:solidFill>
                  <a:srgbClr val="566574"/>
                </a:solidFill>
                <a:latin typeface="Arial"/>
              </a:rPr>
              <a:t>MFDS Guideline requires </a:t>
            </a:r>
            <a:r>
              <a:rPr sz="800" b="0" dirty="0">
                <a:solidFill>
                  <a:srgbClr val="566574"/>
                </a:solidFill>
                <a:latin typeface="Arial"/>
              </a:rPr>
              <a:t>Manufacturer support and end-of-support / end-of-life planning • lifecycle vulnerability patching</a:t>
            </a:r>
          </a:p>
        </p:txBody>
      </p:sp>
      <p:cxnSp>
        <p:nvCxnSpPr>
          <p:cNvPr id="27" name="Connector 21">
            <a:extLst>
              <a:ext uri="{FF2B5EF4-FFF2-40B4-BE49-F238E27FC236}">
                <a16:creationId xmlns:a16="http://schemas.microsoft.com/office/drawing/2014/main" id="{9F8C3BE9-ECE2-4954-98A6-4C144576474D}"/>
              </a:ext>
            </a:extLst>
          </p:cNvPr>
          <p:cNvCxnSpPr/>
          <p:nvPr/>
        </p:nvCxnSpPr>
        <p:spPr>
          <a:xfrm>
            <a:off x="2715066" y="3533804"/>
            <a:ext cx="292608" cy="0"/>
          </a:xfrm>
          <a:prstGeom prst="line">
            <a:avLst/>
          </a:prstGeom>
          <a:ln w="26670">
            <a:solidFill>
              <a:srgbClr val="40A4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2">
            <a:extLst>
              <a:ext uri="{FF2B5EF4-FFF2-40B4-BE49-F238E27FC236}">
                <a16:creationId xmlns:a16="http://schemas.microsoft.com/office/drawing/2014/main" id="{186D5625-66C0-4BB5-8E54-391A35AC50DD}"/>
              </a:ext>
            </a:extLst>
          </p:cNvPr>
          <p:cNvSpPr/>
          <p:nvPr/>
        </p:nvSpPr>
        <p:spPr>
          <a:xfrm>
            <a:off x="2999232" y="3163824"/>
            <a:ext cx="5532120" cy="749808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3">
            <a:extLst>
              <a:ext uri="{FF2B5EF4-FFF2-40B4-BE49-F238E27FC236}">
                <a16:creationId xmlns:a16="http://schemas.microsoft.com/office/drawing/2014/main" id="{2C536DE2-DF00-4038-AA34-FAD94FF6F56C}"/>
              </a:ext>
            </a:extLst>
          </p:cNvPr>
          <p:cNvSpPr/>
          <p:nvPr/>
        </p:nvSpPr>
        <p:spPr>
          <a:xfrm>
            <a:off x="3151867" y="3227830"/>
            <a:ext cx="1051560" cy="246888"/>
          </a:xfrm>
          <a:prstGeom prst="roundRect">
            <a:avLst/>
          </a:prstGeom>
          <a:solidFill>
            <a:srgbClr val="4A9A65"/>
          </a:solidFill>
          <a:ln w="889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B1771D1-2522-4AFB-8E24-AAC2BB94FC7C}"/>
              </a:ext>
            </a:extLst>
          </p:cNvPr>
          <p:cNvSpPr txBox="1"/>
          <p:nvPr/>
        </p:nvSpPr>
        <p:spPr>
          <a:xfrm>
            <a:off x="3179299" y="3268274"/>
            <a:ext cx="996695" cy="19492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rial"/>
              </a:rPr>
              <a:t>IMDRF N73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BAD5FCD-2078-4B5E-8D32-CAAB980540D7}"/>
              </a:ext>
            </a:extLst>
          </p:cNvPr>
          <p:cNvSpPr txBox="1"/>
          <p:nvPr/>
        </p:nvSpPr>
        <p:spPr>
          <a:xfrm>
            <a:off x="4370832" y="3213060"/>
            <a:ext cx="4133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1" dirty="0">
                <a:solidFill>
                  <a:srgbClr val="212D38"/>
                </a:solidFill>
                <a:latin typeface="Arial"/>
              </a:rPr>
              <a:t>Principles and Practices for Software Bill of Materials for Medical Device Cybersecurity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A6069D0-A537-4915-AB2A-023916339543}"/>
              </a:ext>
            </a:extLst>
          </p:cNvPr>
          <p:cNvSpPr txBox="1"/>
          <p:nvPr/>
        </p:nvSpPr>
        <p:spPr>
          <a:xfrm>
            <a:off x="4370832" y="3516220"/>
            <a:ext cx="3879870" cy="3949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lang="en-US" sz="800" b="0" dirty="0">
                <a:solidFill>
                  <a:srgbClr val="566574"/>
                </a:solidFill>
                <a:latin typeface="Arial"/>
              </a:rPr>
              <a:t>MFDS Guideline recommends the use of </a:t>
            </a:r>
            <a:r>
              <a:rPr sz="800" b="0" dirty="0">
                <a:solidFill>
                  <a:srgbClr val="566574"/>
                </a:solidFill>
                <a:latin typeface="Arial"/>
              </a:rPr>
              <a:t>SBOM for vulnerability discovery and incident response • </a:t>
            </a:r>
            <a:r>
              <a:rPr lang="en-US" sz="800" b="0" dirty="0">
                <a:solidFill>
                  <a:srgbClr val="566574"/>
                </a:solidFill>
                <a:latin typeface="Arial"/>
              </a:rPr>
              <a:t>MFDS Guideline requires data security measures during SBOM generation, storage, and transmission</a:t>
            </a:r>
            <a:endParaRPr sz="800" b="0" dirty="0">
              <a:solidFill>
                <a:srgbClr val="566574"/>
              </a:solidFill>
              <a:latin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244A5AC-7889-404F-A06C-CEA44D7C4F0A}"/>
              </a:ext>
            </a:extLst>
          </p:cNvPr>
          <p:cNvSpPr txBox="1"/>
          <p:nvPr/>
        </p:nvSpPr>
        <p:spPr>
          <a:xfrm>
            <a:off x="233172" y="4320503"/>
            <a:ext cx="8275320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1" dirty="0">
                <a:solidFill>
                  <a:srgbClr val="0B4C84"/>
                </a:solidFill>
                <a:latin typeface="Arial"/>
              </a:rPr>
              <a:t>Purpose of alignment: reflect globally recognized cybersecurity principles while adapting them to Korea’s domestic regulatory system.</a:t>
            </a:r>
          </a:p>
        </p:txBody>
      </p:sp>
    </p:spTree>
    <p:extLst>
      <p:ext uri="{BB962C8B-B14F-4D97-AF65-F5344CB8AC3E}">
        <p14:creationId xmlns:p14="http://schemas.microsoft.com/office/powerpoint/2010/main" val="2667783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808E83-7402-4E5C-ABBD-F2F1E5C20CD4}"/>
              </a:ext>
            </a:extLst>
          </p:cNvPr>
          <p:cNvSpPr txBox="1"/>
          <p:nvPr/>
        </p:nvSpPr>
        <p:spPr>
          <a:xfrm>
            <a:off x="349774" y="216155"/>
            <a:ext cx="8183879" cy="35086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en-US" sz="1680" b="1" dirty="0">
                <a:solidFill>
                  <a:srgbClr val="232F3A"/>
                </a:solidFill>
              </a:rPr>
              <a:t>Lifecycle-Based Cybersecurity Management</a:t>
            </a:r>
            <a:endParaRPr sz="1680" b="1" dirty="0">
              <a:solidFill>
                <a:srgbClr val="232F3A"/>
              </a:solidFill>
              <a:latin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7FF761-FAD9-422D-A5CB-4A1F47BF4F06}"/>
              </a:ext>
            </a:extLst>
          </p:cNvPr>
          <p:cNvSpPr txBox="1"/>
          <p:nvPr/>
        </p:nvSpPr>
        <p:spPr>
          <a:xfrm>
            <a:off x="368824" y="565738"/>
            <a:ext cx="8183879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MFDS links pre-market cybersecurity review with post-market management from the</a:t>
            </a:r>
            <a:r>
              <a:rPr lang="en-US" sz="1000" b="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review</a:t>
            </a:r>
            <a:r>
              <a:rPr sz="1000" b="1" dirty="0">
                <a:solidFill>
                  <a:schemeClr val="accent1">
                    <a:lumMod val="50000"/>
                  </a:schemeClr>
                </a:solidFill>
                <a:latin typeface="Arial"/>
              </a:rPr>
              <a:t> stage.</a:t>
            </a:r>
          </a:p>
        </p:txBody>
      </p:sp>
      <p:sp>
        <p:nvSpPr>
          <p:cNvPr id="10" name="Rounded Rectangle 5">
            <a:extLst>
              <a:ext uri="{FF2B5EF4-FFF2-40B4-BE49-F238E27FC236}">
                <a16:creationId xmlns:a16="http://schemas.microsoft.com/office/drawing/2014/main" id="{28032C08-C19D-4C31-8E2B-CB110B6DB310}"/>
              </a:ext>
            </a:extLst>
          </p:cNvPr>
          <p:cNvSpPr/>
          <p:nvPr/>
        </p:nvSpPr>
        <p:spPr>
          <a:xfrm>
            <a:off x="593853" y="1104849"/>
            <a:ext cx="2872644" cy="237744"/>
          </a:xfrm>
          <a:prstGeom prst="roundRect">
            <a:avLst/>
          </a:prstGeom>
          <a:solidFill>
            <a:srgbClr val="0B528B"/>
          </a:solidFill>
          <a:ln w="10160">
            <a:solidFill>
              <a:srgbClr val="0B5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D17281-39B7-4526-9FCF-324F8CE85026}"/>
              </a:ext>
            </a:extLst>
          </p:cNvPr>
          <p:cNvSpPr txBox="1"/>
          <p:nvPr/>
        </p:nvSpPr>
        <p:spPr>
          <a:xfrm>
            <a:off x="750656" y="1127149"/>
            <a:ext cx="2437416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Arial"/>
              </a:rPr>
              <a:t>BEFORE APPROVAL</a:t>
            </a:r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12D12120-ECD8-4D71-AA5D-A2FF8F8BE190}"/>
              </a:ext>
            </a:extLst>
          </p:cNvPr>
          <p:cNvSpPr/>
          <p:nvPr/>
        </p:nvSpPr>
        <p:spPr>
          <a:xfrm>
            <a:off x="591080" y="2689016"/>
            <a:ext cx="2899212" cy="237744"/>
          </a:xfrm>
          <a:prstGeom prst="roundRect">
            <a:avLst/>
          </a:prstGeom>
          <a:solidFill>
            <a:srgbClr val="419768"/>
          </a:solidFill>
          <a:ln w="10160">
            <a:solidFill>
              <a:srgbClr val="4197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D8F2C37-906D-4C77-AF8B-AE4DD1FA9854}"/>
              </a:ext>
            </a:extLst>
          </p:cNvPr>
          <p:cNvSpPr txBox="1"/>
          <p:nvPr/>
        </p:nvSpPr>
        <p:spPr>
          <a:xfrm>
            <a:off x="644352" y="2718135"/>
            <a:ext cx="2786071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Arial"/>
              </a:rPr>
              <a:t>AFTER APPROVAL</a:t>
            </a:r>
          </a:p>
        </p:txBody>
      </p:sp>
      <p:sp>
        <p:nvSpPr>
          <p:cNvPr id="17" name="Google Shape;377;p22">
            <a:extLst>
              <a:ext uri="{FF2B5EF4-FFF2-40B4-BE49-F238E27FC236}">
                <a16:creationId xmlns:a16="http://schemas.microsoft.com/office/drawing/2014/main" id="{63B8CE10-1508-4D7B-AC55-FF20A301EFFC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900BB49-1928-48FF-ACDF-3868306E230D}"/>
              </a:ext>
            </a:extLst>
          </p:cNvPr>
          <p:cNvSpPr txBox="1"/>
          <p:nvPr/>
        </p:nvSpPr>
        <p:spPr>
          <a:xfrm>
            <a:off x="834411" y="1761711"/>
            <a:ext cx="7906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1" dirty="0">
                <a:solidFill>
                  <a:srgbClr val="157EBE"/>
                </a:solidFill>
                <a:latin typeface="Arial"/>
              </a:rPr>
              <a:t>Nov. 2019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0CDF5AC-9F31-4B99-ACAD-F1C68CF3E957}"/>
              </a:ext>
            </a:extLst>
          </p:cNvPr>
          <p:cNvSpPr txBox="1"/>
          <p:nvPr/>
        </p:nvSpPr>
        <p:spPr>
          <a:xfrm>
            <a:off x="1557491" y="1757491"/>
            <a:ext cx="57368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dirty="0">
                <a:solidFill>
                  <a:srgbClr val="232F3A"/>
                </a:solidFill>
                <a:latin typeface="Arial"/>
              </a:rPr>
              <a:t>MFDS Guideline on Approval and Review of Medical Device Cybersecurity enacted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697A8B5-12DD-4825-9988-6E284214D1D5}"/>
              </a:ext>
            </a:extLst>
          </p:cNvPr>
          <p:cNvSpPr txBox="1"/>
          <p:nvPr/>
        </p:nvSpPr>
        <p:spPr>
          <a:xfrm>
            <a:off x="834411" y="1999363"/>
            <a:ext cx="7906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1" dirty="0">
                <a:solidFill>
                  <a:srgbClr val="157EBE"/>
                </a:solidFill>
                <a:latin typeface="Arial"/>
              </a:rPr>
              <a:t>Jan. 2022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B2CF3DD-05A3-44FB-BC87-A6ADB3883CBF}"/>
              </a:ext>
            </a:extLst>
          </p:cNvPr>
          <p:cNvSpPr txBox="1"/>
          <p:nvPr/>
        </p:nvSpPr>
        <p:spPr>
          <a:xfrm>
            <a:off x="1557491" y="1995142"/>
            <a:ext cx="57368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dirty="0">
                <a:solidFill>
                  <a:srgbClr val="232F3A"/>
                </a:solidFill>
                <a:latin typeface="Arial"/>
              </a:rPr>
              <a:t>Guideline amended with reference to IMDRF N60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58CE579-8EAD-4B92-A1B0-539AA275CF1C}"/>
              </a:ext>
            </a:extLst>
          </p:cNvPr>
          <p:cNvSpPr txBox="1"/>
          <p:nvPr/>
        </p:nvSpPr>
        <p:spPr>
          <a:xfrm>
            <a:off x="834411" y="2253909"/>
            <a:ext cx="7906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900" b="1" dirty="0">
                <a:solidFill>
                  <a:srgbClr val="157EBE"/>
                </a:solidFill>
                <a:latin typeface="Arial"/>
              </a:rPr>
              <a:t>Jul. 2023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11F654E-99AB-409B-B894-6CE8FF84E38D}"/>
              </a:ext>
            </a:extLst>
          </p:cNvPr>
          <p:cNvSpPr txBox="1"/>
          <p:nvPr/>
        </p:nvSpPr>
        <p:spPr>
          <a:xfrm>
            <a:off x="1557491" y="2249689"/>
            <a:ext cx="5736804" cy="2308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0" dirty="0">
                <a:solidFill>
                  <a:srgbClr val="232F3A"/>
                </a:solidFill>
                <a:latin typeface="Arial"/>
              </a:rPr>
              <a:t>Cybersecurity submission data requirements and documentation for modifications clarified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C826EF7-0173-4DC1-9D94-39E886146C6E}"/>
              </a:ext>
            </a:extLst>
          </p:cNvPr>
          <p:cNvSpPr txBox="1"/>
          <p:nvPr/>
        </p:nvSpPr>
        <p:spPr>
          <a:xfrm>
            <a:off x="591080" y="1407168"/>
            <a:ext cx="3200400" cy="25237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000" b="1" dirty="0">
                <a:solidFill>
                  <a:srgbClr val="0B528B"/>
                </a:solidFill>
                <a:latin typeface="Arial"/>
              </a:rPr>
              <a:t>C</a:t>
            </a:r>
            <a:r>
              <a:rPr sz="1000" b="1" dirty="0">
                <a:solidFill>
                  <a:srgbClr val="0B528B"/>
                </a:solidFill>
                <a:latin typeface="Arial"/>
              </a:rPr>
              <a:t>ybersecurity review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97D54E2-710E-454D-8F9B-966C44DC01B6}"/>
              </a:ext>
            </a:extLst>
          </p:cNvPr>
          <p:cNvSpPr txBox="1"/>
          <p:nvPr/>
        </p:nvSpPr>
        <p:spPr>
          <a:xfrm>
            <a:off x="3490292" y="1120630"/>
            <a:ext cx="320040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sz="800" b="1" dirty="0">
                <a:solidFill>
                  <a:srgbClr val="157EBE"/>
                </a:solidFill>
                <a:latin typeface="Arial"/>
              </a:rPr>
              <a:t>Review using cybersecurity guidelines</a:t>
            </a:r>
          </a:p>
        </p:txBody>
      </p:sp>
      <p:pic>
        <p:nvPicPr>
          <p:cNvPr id="39" name="그림 38">
            <a:extLst>
              <a:ext uri="{FF2B5EF4-FFF2-40B4-BE49-F238E27FC236}">
                <a16:creationId xmlns:a16="http://schemas.microsoft.com/office/drawing/2014/main" id="{26E61E99-E948-4159-9B2A-3BA55E1784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77" y="1813208"/>
            <a:ext cx="130234" cy="135776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31002C7E-712E-4C23-83D7-9DD19C792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77" y="2072967"/>
            <a:ext cx="130234" cy="135776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30CCAE79-F069-43EA-90F2-2C8BD392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177" y="2331095"/>
            <a:ext cx="130234" cy="135776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77526727-4F3A-462E-80DC-5204CF67BA24}"/>
              </a:ext>
            </a:extLst>
          </p:cNvPr>
          <p:cNvSpPr txBox="1"/>
          <p:nvPr/>
        </p:nvSpPr>
        <p:spPr>
          <a:xfrm>
            <a:off x="568220" y="3040743"/>
            <a:ext cx="3246120" cy="24622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en-US" sz="1000" b="1" dirty="0">
                <a:solidFill>
                  <a:srgbClr val="419768"/>
                </a:solidFill>
                <a:latin typeface="Arial"/>
              </a:rPr>
              <a:t>Continuous cybersecurity management</a:t>
            </a:r>
            <a:endParaRPr sz="1000" b="1" dirty="0">
              <a:solidFill>
                <a:srgbClr val="419768"/>
              </a:solidFill>
              <a:latin typeface="Arial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8CA0857-4BB9-4C5D-8ABB-497F6C1E378B}"/>
              </a:ext>
            </a:extLst>
          </p:cNvPr>
          <p:cNvSpPr txBox="1"/>
          <p:nvPr/>
        </p:nvSpPr>
        <p:spPr>
          <a:xfrm>
            <a:off x="3188072" y="2707808"/>
            <a:ext cx="4484780" cy="2154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00" b="1" dirty="0">
                <a:solidFill>
                  <a:srgbClr val="2F9489"/>
                </a:solidFill>
                <a:latin typeface="Arial"/>
              </a:rPr>
              <a:t>Controls are considered before approval and maintained after market entry</a:t>
            </a:r>
          </a:p>
        </p:txBody>
      </p:sp>
      <p:pic>
        <p:nvPicPr>
          <p:cNvPr id="47" name="그림 46">
            <a:extLst>
              <a:ext uri="{FF2B5EF4-FFF2-40B4-BE49-F238E27FC236}">
                <a16:creationId xmlns:a16="http://schemas.microsoft.com/office/drawing/2014/main" id="{7D32E1BF-41E5-4688-AFA6-3892DC3B6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924" y="3379369"/>
            <a:ext cx="127463" cy="138547"/>
          </a:xfrm>
          <a:prstGeom prst="rect">
            <a:avLst/>
          </a:prstGeom>
        </p:spPr>
      </p:pic>
      <p:sp>
        <p:nvSpPr>
          <p:cNvPr id="53" name="TextBox 52">
            <a:extLst>
              <a:ext uri="{FF2B5EF4-FFF2-40B4-BE49-F238E27FC236}">
                <a16:creationId xmlns:a16="http://schemas.microsoft.com/office/drawing/2014/main" id="{83871234-2FE7-4989-A7A6-115717181EB7}"/>
              </a:ext>
            </a:extLst>
          </p:cNvPr>
          <p:cNvSpPr txBox="1"/>
          <p:nvPr/>
        </p:nvSpPr>
        <p:spPr>
          <a:xfrm>
            <a:off x="1110544" y="4213626"/>
            <a:ext cx="52050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chemeClr val="tx1"/>
                </a:solidFill>
                <a:latin typeface="Arial"/>
              </a:rPr>
              <a:t>SBOM Management recommended 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FA6EC605-E9B7-4088-B8B7-9DFEADC241FA}"/>
              </a:ext>
            </a:extLst>
          </p:cNvPr>
          <p:cNvSpPr txBox="1"/>
          <p:nvPr/>
        </p:nvSpPr>
        <p:spPr>
          <a:xfrm>
            <a:off x="1110545" y="3689765"/>
            <a:ext cx="52050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chemeClr val="tx1"/>
                </a:solidFill>
                <a:latin typeface="Arial"/>
              </a:rPr>
              <a:t>Management system for cybersecurity incidents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951FD24F-B4D5-4E36-807A-180E6A2536F5}"/>
              </a:ext>
            </a:extLst>
          </p:cNvPr>
          <p:cNvSpPr txBox="1"/>
          <p:nvPr/>
        </p:nvSpPr>
        <p:spPr>
          <a:xfrm>
            <a:off x="858544" y="3315155"/>
            <a:ext cx="77670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b="1" dirty="0">
                <a:solidFill>
                  <a:schemeClr val="tx1"/>
                </a:solidFill>
                <a:latin typeface="Arial"/>
              </a:rPr>
              <a:t>QMS </a:t>
            </a:r>
            <a:r>
              <a:rPr lang="en-US" altLang="ko-KR" sz="900" b="1" dirty="0">
                <a:solidFill>
                  <a:schemeClr val="tx1"/>
                </a:solidFill>
              </a:rPr>
              <a:t>Conformity Audit</a:t>
            </a:r>
          </a:p>
          <a:p>
            <a:r>
              <a:rPr lang="en-US" altLang="ko-KR" sz="900" dirty="0">
                <a:solidFill>
                  <a:schemeClr val="tx1"/>
                </a:solidFill>
                <a:latin typeface="Arial"/>
              </a:rPr>
              <a:t>Review whether a system is in place in accordance with the Guidelines on Security Against Electronic Intrusions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392C9D2-C976-463C-9546-257CE4D13DD1}"/>
              </a:ext>
            </a:extLst>
          </p:cNvPr>
          <p:cNvSpPr txBox="1"/>
          <p:nvPr/>
        </p:nvSpPr>
        <p:spPr>
          <a:xfrm>
            <a:off x="1110544" y="3954794"/>
            <a:ext cx="52050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900" dirty="0">
                <a:solidFill>
                  <a:schemeClr val="tx1"/>
                </a:solidFill>
                <a:latin typeface="Arial"/>
              </a:rPr>
              <a:t>Manufacturer’s vulnerability monitoring and response</a:t>
            </a:r>
            <a:endParaRPr lang="ko-KR" altLang="en-US" sz="900" dirty="0">
              <a:solidFill>
                <a:schemeClr val="tx1"/>
              </a:solidFill>
            </a:endParaRPr>
          </a:p>
        </p:txBody>
      </p:sp>
      <p:pic>
        <p:nvPicPr>
          <p:cNvPr id="61" name="그림 60">
            <a:extLst>
              <a:ext uri="{FF2B5EF4-FFF2-40B4-BE49-F238E27FC236}">
                <a16:creationId xmlns:a16="http://schemas.microsoft.com/office/drawing/2014/main" id="{645EC502-2EBC-4882-801D-DC4CE9E8A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050" y="3763044"/>
            <a:ext cx="85899" cy="94212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279D94C8-7D91-4E7F-9047-327D027F6C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50" y="4030644"/>
            <a:ext cx="85899" cy="94212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6FEAF29F-2019-4B93-8209-1B9A03B156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250" y="4289844"/>
            <a:ext cx="85899" cy="94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737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76;p22">
            <a:extLst>
              <a:ext uri="{FF2B5EF4-FFF2-40B4-BE49-F238E27FC236}">
                <a16:creationId xmlns:a16="http://schemas.microsoft.com/office/drawing/2014/main" id="{09A9F89F-8373-4EF0-8A6C-353785938CBA}"/>
              </a:ext>
            </a:extLst>
          </p:cNvPr>
          <p:cNvSpPr txBox="1"/>
          <p:nvPr/>
        </p:nvSpPr>
        <p:spPr>
          <a:xfrm>
            <a:off x="494412" y="198944"/>
            <a:ext cx="6544261" cy="615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50"/>
            </a:pP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Harmonization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of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Korea's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Existing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Security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Regulations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with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Medical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Device</a:t>
            </a:r>
            <a:r>
              <a:rPr lang="ko-KR" altLang="en-US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 </a:t>
            </a:r>
            <a:r>
              <a:rPr lang="ko-KR" altLang="en-US" sz="2000" b="1" dirty="0" err="1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Regulation</a:t>
            </a:r>
            <a:endParaRPr lang="ko-KR" altLang="en-US" sz="2000" b="1" dirty="0">
              <a:solidFill>
                <a:srgbClr val="0C4DA2"/>
              </a:solidFill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  <a:sym typeface="Noto Sans KR"/>
            </a:endParaRPr>
          </a:p>
        </p:txBody>
      </p:sp>
      <p:sp>
        <p:nvSpPr>
          <p:cNvPr id="8" name="Google Shape;377;p22">
            <a:extLst>
              <a:ext uri="{FF2B5EF4-FFF2-40B4-BE49-F238E27FC236}">
                <a16:creationId xmlns:a16="http://schemas.microsoft.com/office/drawing/2014/main" id="{AE4F9868-62DA-45E4-A258-EED62F0A6FA8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100;p3">
            <a:extLst>
              <a:ext uri="{FF2B5EF4-FFF2-40B4-BE49-F238E27FC236}">
                <a16:creationId xmlns:a16="http://schemas.microsoft.com/office/drawing/2014/main" id="{1C48A3A5-0E66-4C41-9100-B4B09FC520F8}"/>
              </a:ext>
            </a:extLst>
          </p:cNvPr>
          <p:cNvSpPr txBox="1"/>
          <p:nvPr/>
        </p:nvSpPr>
        <p:spPr>
          <a:xfrm>
            <a:off x="494412" y="892413"/>
            <a:ext cx="8251301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000"/>
            </a:pP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A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cross-agency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incident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reporting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system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is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being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established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so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that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depending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on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where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a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digital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medical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device-related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security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incident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occurs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it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can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be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classified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and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reported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under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either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existing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security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regulations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(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Ministry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of Health and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Welfare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Personal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Information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Protection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Commission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,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Ministry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of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Science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and ICT,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etc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.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) </a:t>
            </a:r>
            <a:r>
              <a:rPr lang="ko-KR" altLang="en-US" sz="1000" b="1" dirty="0" err="1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or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medical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device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ko-KR" altLang="en-US" sz="10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regulation</a:t>
            </a:r>
            <a:r>
              <a:rPr lang="ko-KR" altLang="en-US" sz="10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(</a:t>
            </a:r>
            <a:r>
              <a:rPr lang="ko-KR" altLang="en-US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MFDS</a:t>
            </a:r>
            <a:r>
              <a:rPr lang="en-US" altLang="ko-KR" sz="1000" b="1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)</a:t>
            </a:r>
          </a:p>
        </p:txBody>
      </p:sp>
      <p:graphicFrame>
        <p:nvGraphicFramePr>
          <p:cNvPr id="10" name="Table 0">
            <a:extLst>
              <a:ext uri="{FF2B5EF4-FFF2-40B4-BE49-F238E27FC236}">
                <a16:creationId xmlns:a16="http://schemas.microsoft.com/office/drawing/2014/main" id="{7E281EFD-6CA7-491C-99D4-C1A425D6F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0140073"/>
              </p:ext>
            </p:extLst>
          </p:nvPr>
        </p:nvGraphicFramePr>
        <p:xfrm>
          <a:off x="548116" y="1677658"/>
          <a:ext cx="8143895" cy="3132138"/>
        </p:xfrm>
        <a:graphic>
          <a:graphicData uri="http://schemas.openxmlformats.org/drawingml/2006/table">
            <a:tbl>
              <a:tblPr/>
              <a:tblGrid>
                <a:gridCol w="23590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9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9749">
                  <a:extLst>
                    <a:ext uri="{9D8B030D-6E8A-4147-A177-3AD203B41FA5}">
                      <a16:colId xmlns:a16="http://schemas.microsoft.com/office/drawing/2014/main" val="308802514"/>
                    </a:ext>
                  </a:extLst>
                </a:gridCol>
                <a:gridCol w="2125266">
                  <a:extLst>
                    <a:ext uri="{9D8B030D-6E8A-4147-A177-3AD203B41FA5}">
                      <a16:colId xmlns:a16="http://schemas.microsoft.com/office/drawing/2014/main" val="38531922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Target</a:t>
                      </a:r>
                      <a:endParaRPr lang="en-US" sz="10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Reporting Entity</a:t>
                      </a:r>
                      <a:endParaRPr lang="en-US" sz="10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1000" b="1" dirty="0">
                          <a:solidFill>
                            <a:srgbClr val="FFFFFF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Competent Authority</a:t>
                      </a:r>
                      <a:endParaRPr lang="en-US" altLang="ko-KR" sz="10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en-US" altLang="ko-KR" sz="1000" b="1" i="0" u="none" strike="noStrike" cap="none" dirty="0">
                          <a:solidFill>
                            <a:srgbClr val="FFFFFF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  <a:sym typeface="Arial"/>
                        </a:rPr>
                        <a:t>Legal Regulations</a:t>
                      </a:r>
                      <a:endParaRPr lang="en-US" sz="1000" b="1" i="0" u="none" strike="noStrike" cap="none" dirty="0">
                        <a:solidFill>
                          <a:srgbClr val="FFFFFF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  <a:sym typeface="Arial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93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Medical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record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breach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incidents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Healthcare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professionals</a:t>
                      </a: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healthcare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institution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founders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/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operators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 of Health and Welfare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of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Science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and ICT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Medical Service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 on Promotion of Information and Communications Network Utilization and Information Protection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188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Personal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data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leaks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etc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.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Personal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information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controllers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Personal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Information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Protection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Commission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of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Science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and ICT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Personal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Information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Protection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 on Promotion of Information and Communications Network Utilization and Information Protection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7694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Electronic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intrusions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involving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digital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medical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devices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맑은 고딕" panose="020B0503020000020004" pitchFamily="50" charset="-127"/>
                          <a:ea typeface="+mn-ea"/>
                          <a:cs typeface="Microsoft GothicNeo" panose="020B0500000101010101" pitchFamily="50" charset="-127"/>
                        </a:rPr>
                        <a:t>/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맑은 고딕" panose="020B0503020000020004" pitchFamily="50" charset="-127"/>
                          <a:ea typeface="+mn-ea"/>
                          <a:cs typeface="Microsoft GothicNeo" panose="020B0500000101010101" pitchFamily="50" charset="-127"/>
                        </a:rPr>
                        <a:t>operating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맑은 고딕" panose="020B0503020000020004" pitchFamily="50" charset="-127"/>
                          <a:ea typeface="+mn-ea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맑은 고딕" panose="020B0503020000020004" pitchFamily="50" charset="-127"/>
                          <a:ea typeface="+mn-ea"/>
                          <a:cs typeface="Microsoft GothicNeo" panose="020B0500000101010101" pitchFamily="50" charset="-127"/>
                        </a:rPr>
                        <a:t>environments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맑은 고딕" panose="020B0503020000020004" pitchFamily="50" charset="-127"/>
                        <a:ea typeface="+mn-ea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Digital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medical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device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manufacturers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,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etc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.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of Food and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Drug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Safety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(MFDS)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of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Science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and ICT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Digital Medical Products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</a:t>
                      </a: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,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Guideline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on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Security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Against</a:t>
                      </a:r>
                      <a:r>
                        <a:rPr lang="ko-KR" altLang="en-US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Electronic </a:t>
                      </a:r>
                      <a:r>
                        <a:rPr lang="ko-KR" altLang="en-US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Intrusions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 on Promotion of Information and Communications Network Utilization and Information Protection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92399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Public </a:t>
                      </a:r>
                      <a:r>
                        <a:rPr lang="en-US" altLang="ko-KR" sz="800" dirty="0" err="1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Institutios</a:t>
                      </a:r>
                      <a:endParaRPr lang="en-US" altLang="ko-KR" sz="800" dirty="0"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  <a:p>
                      <a:pPr marL="0" indent="0" algn="ctr">
                        <a:lnSpc>
                          <a:spcPct val="15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(National University Hospitals etc.)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Publice</a:t>
                      </a: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Institutions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National Intelligence Service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Ministry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of </a:t>
                      </a:r>
                      <a:r>
                        <a:rPr lang="ko-KR" altLang="en-US" sz="800" dirty="0" err="1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Science</a:t>
                      </a:r>
                      <a:r>
                        <a:rPr lang="ko-KR" altLang="en-US" sz="800" dirty="0">
                          <a:solidFill>
                            <a:srgbClr val="222222"/>
                          </a:solidFill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 and ICT</a:t>
                      </a:r>
                      <a:endParaRPr lang="en-US" altLang="ko-KR" sz="800" dirty="0">
                        <a:solidFill>
                          <a:srgbClr val="222222"/>
                        </a:solidFill>
                        <a:latin typeface="Microsoft GothicNeo" panose="020B0500000101010101" pitchFamily="50" charset="-127"/>
                        <a:ea typeface="Microsoft GothicNeo" panose="020B0500000101010101" pitchFamily="50" charset="-127"/>
                        <a:cs typeface="Microsoft GothicNeo" panose="020B0500000101010101" pitchFamily="50" charset="-127"/>
                      </a:endParaRP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National Cyber Safety Management Regulations, Information and Communication Network Act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en-US" altLang="ko-KR" sz="800" dirty="0">
                          <a:latin typeface="Microsoft GothicNeo" panose="020B0500000101010101" pitchFamily="50" charset="-127"/>
                          <a:ea typeface="Microsoft GothicNeo" panose="020B0500000101010101" pitchFamily="50" charset="-127"/>
                          <a:cs typeface="Microsoft GothicNeo" panose="020B0500000101010101" pitchFamily="50" charset="-127"/>
                        </a:rPr>
                        <a:t>Act on Promotion of Information and Communications Network Utilization and Information Protection</a:t>
                      </a:r>
                    </a:p>
                  </a:txBody>
                  <a:tcPr marL="45720" marR="45720" anchor="ctr">
                    <a:lnL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4753304"/>
                  </a:ext>
                </a:extLst>
              </a:tr>
            </a:tbl>
          </a:graphicData>
        </a:graphic>
      </p:graphicFrame>
      <p:sp>
        <p:nvSpPr>
          <p:cNvPr id="11" name="Google Shape;100;p3">
            <a:extLst>
              <a:ext uri="{FF2B5EF4-FFF2-40B4-BE49-F238E27FC236}">
                <a16:creationId xmlns:a16="http://schemas.microsoft.com/office/drawing/2014/main" id="{D2AD79C9-45EC-42D0-8E7C-808FC96FB7AA}"/>
              </a:ext>
            </a:extLst>
          </p:cNvPr>
          <p:cNvSpPr txBox="1"/>
          <p:nvPr/>
        </p:nvSpPr>
        <p:spPr>
          <a:xfrm>
            <a:off x="2412408" y="1428203"/>
            <a:ext cx="4749293" cy="2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0000"/>
              </a:lnSpc>
              <a:buSzPts val="2000"/>
            </a:pPr>
            <a:r>
              <a:rPr lang="en-US" altLang="ko-KR" sz="12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[Status of Incident Reporting Obligations by Target Category ]</a:t>
            </a:r>
            <a:endParaRPr sz="1200" b="1" dirty="0">
              <a:solidFill>
                <a:schemeClr val="dk1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  <a:sym typeface="Noto Sans KR"/>
            </a:endParaRPr>
          </a:p>
        </p:txBody>
      </p:sp>
    </p:spTree>
    <p:extLst>
      <p:ext uri="{BB962C8B-B14F-4D97-AF65-F5344CB8AC3E}">
        <p14:creationId xmlns:p14="http://schemas.microsoft.com/office/powerpoint/2010/main" val="4074015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324D5-268B-9DF1-30C1-CE34C2E28C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414" y="704517"/>
            <a:ext cx="7254945" cy="402620"/>
          </a:xfrm>
        </p:spPr>
        <p:txBody>
          <a:bodyPr>
            <a:normAutofit fontScale="25000" lnSpcReduction="20000"/>
          </a:bodyPr>
          <a:lstStyle/>
          <a:p>
            <a:pPr lvl="0">
              <a:lnSpc>
                <a:spcPct val="130000"/>
              </a:lnSpc>
              <a:buSzPts val="2000"/>
            </a:pPr>
            <a:r>
              <a:rPr lang="en-US" altLang="ko-KR" sz="37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Joint inter-ministerial announcement of the </a:t>
            </a:r>
            <a:r>
              <a:rPr lang="en-US" altLang="ko-KR" sz="37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“Roadmap for </a:t>
            </a:r>
            <a:r>
              <a:rPr lang="en-US" altLang="ko-KR" sz="3700" b="1" dirty="0" err="1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Strengthining</a:t>
            </a:r>
            <a:r>
              <a:rPr lang="en-US" altLang="ko-KR" sz="3700" b="1" dirty="0">
                <a:solidFill>
                  <a:srgbClr val="0C4DA2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SW supply Chain Security”</a:t>
            </a:r>
            <a:r>
              <a:rPr lang="en-US" altLang="ko-KR" sz="37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(Jun.24, ’26)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ko-KR" altLang="en-US" sz="40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→ </a:t>
            </a:r>
            <a:r>
              <a:rPr lang="en-US" altLang="ko-KR" sz="40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Establishment 3 major strategies and 9 detail tasks</a:t>
            </a:r>
            <a:endParaRPr lang="ko-KR" altLang="en-US" sz="4000" dirty="0">
              <a:solidFill>
                <a:schemeClr val="dk1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  <a:sym typeface="Noto Sans KR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altLang="ko-KR" dirty="0"/>
          </a:p>
        </p:txBody>
      </p:sp>
      <p:sp>
        <p:nvSpPr>
          <p:cNvPr id="6" name="Google Shape;376;p22">
            <a:extLst>
              <a:ext uri="{FF2B5EF4-FFF2-40B4-BE49-F238E27FC236}">
                <a16:creationId xmlns:a16="http://schemas.microsoft.com/office/drawing/2014/main" id="{57DB80E0-61E3-4BCD-8776-46D23C6DDCE8}"/>
              </a:ext>
            </a:extLst>
          </p:cNvPr>
          <p:cNvSpPr txBox="1"/>
          <p:nvPr/>
        </p:nvSpPr>
        <p:spPr>
          <a:xfrm>
            <a:off x="494414" y="361898"/>
            <a:ext cx="7897746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50"/>
            </a:pPr>
            <a:r>
              <a:rPr lang="en-US" altLang="ko-KR" sz="20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Current Response Status at the South Korean Government</a:t>
            </a:r>
            <a:endParaRPr lang="ko-KR" altLang="en-US" sz="2000" b="1" dirty="0">
              <a:solidFill>
                <a:srgbClr val="0C4DA2"/>
              </a:solidFill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  <a:sym typeface="Noto Sans KR"/>
            </a:endParaRPr>
          </a:p>
        </p:txBody>
      </p:sp>
      <p:sp>
        <p:nvSpPr>
          <p:cNvPr id="7" name="Google Shape;377;p22">
            <a:extLst>
              <a:ext uri="{FF2B5EF4-FFF2-40B4-BE49-F238E27FC236}">
                <a16:creationId xmlns:a16="http://schemas.microsoft.com/office/drawing/2014/main" id="{8F92B159-3C6E-454B-875E-AF8C0B5AEDCD}"/>
              </a:ext>
            </a:extLst>
          </p:cNvPr>
          <p:cNvSpPr/>
          <p:nvPr/>
        </p:nvSpPr>
        <p:spPr>
          <a:xfrm>
            <a:off x="292474" y="253887"/>
            <a:ext cx="57300" cy="52380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1800"/>
            </a:pPr>
            <a:endParaRPr sz="180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1CF48A8E-10C2-4D4F-BBAD-749EF1D7264E}"/>
              </a:ext>
            </a:extLst>
          </p:cNvPr>
          <p:cNvSpPr/>
          <p:nvPr/>
        </p:nvSpPr>
        <p:spPr>
          <a:xfrm>
            <a:off x="1394641" y="1299636"/>
            <a:ext cx="2740874" cy="2993418"/>
          </a:xfrm>
          <a:prstGeom prst="roundRect">
            <a:avLst>
              <a:gd name="adj" fmla="val 5802"/>
            </a:avLst>
          </a:prstGeom>
          <a:solidFill>
            <a:schemeClr val="bg1"/>
          </a:solidFill>
          <a:ln>
            <a:solidFill>
              <a:schemeClr val="bg1">
                <a:lumMod val="50000"/>
                <a:alpha val="31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1" dirty="0" err="1"/>
              <a:t>ㄴ</a:t>
            </a:r>
            <a:endParaRPr lang="ko-KR" altLang="en-US" sz="1401" dirty="0"/>
          </a:p>
        </p:txBody>
      </p:sp>
      <p:cxnSp>
        <p:nvCxnSpPr>
          <p:cNvPr id="9" name="직선 연결선 8">
            <a:extLst>
              <a:ext uri="{FF2B5EF4-FFF2-40B4-BE49-F238E27FC236}">
                <a16:creationId xmlns:a16="http://schemas.microsoft.com/office/drawing/2014/main" id="{39983695-3517-44A8-BFB7-C93E9C445E1D}"/>
              </a:ext>
            </a:extLst>
          </p:cNvPr>
          <p:cNvCxnSpPr>
            <a:cxnSpLocks/>
          </p:cNvCxnSpPr>
          <p:nvPr/>
        </p:nvCxnSpPr>
        <p:spPr>
          <a:xfrm>
            <a:off x="3596640" y="1565753"/>
            <a:ext cx="404611" cy="0"/>
          </a:xfrm>
          <a:prstGeom prst="line">
            <a:avLst/>
          </a:prstGeom>
          <a:ln w="34925" cmpd="dbl">
            <a:solidFill>
              <a:srgbClr val="5265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Google Shape;100;p3">
            <a:extLst>
              <a:ext uri="{FF2B5EF4-FFF2-40B4-BE49-F238E27FC236}">
                <a16:creationId xmlns:a16="http://schemas.microsoft.com/office/drawing/2014/main" id="{46E28662-5291-4771-97ED-5B3246599CF3}"/>
              </a:ext>
            </a:extLst>
          </p:cNvPr>
          <p:cNvSpPr txBox="1"/>
          <p:nvPr/>
        </p:nvSpPr>
        <p:spPr>
          <a:xfrm>
            <a:off x="1514748" y="1363827"/>
            <a:ext cx="213252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0000"/>
              </a:lnSpc>
              <a:buSzPts val="2000"/>
            </a:pPr>
            <a:r>
              <a:rPr lang="en-US" altLang="ko-KR" sz="2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Short-term tasks</a:t>
            </a:r>
            <a:endParaRPr sz="1401" b="1" dirty="0">
              <a:solidFill>
                <a:schemeClr val="dk1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  <a:sym typeface="Noto Sans KR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75C2DFA-5C93-46BE-91C3-ADD6350735EA}"/>
              </a:ext>
            </a:extLst>
          </p:cNvPr>
          <p:cNvSpPr/>
          <p:nvPr/>
        </p:nvSpPr>
        <p:spPr>
          <a:xfrm>
            <a:off x="1437145" y="1762536"/>
            <a:ext cx="2698370" cy="2435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buSzPts val="2000"/>
            </a:pP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Enhancing Capabilities for Supply Chain Threat Prevention, Detection, and Response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ko-KR" altLang="en-US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① </a:t>
            </a: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Development </a:t>
            </a:r>
            <a:r>
              <a:rPr lang="en-US" altLang="ko-KR" sz="800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fof</a:t>
            </a: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supply chain security standards and guidelines, expansion of SBOM based management models</a:t>
            </a:r>
            <a:endParaRPr lang="en-US" altLang="ko-KR" sz="800" dirty="0">
              <a:solidFill>
                <a:schemeClr val="dk1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Microsoft GothicNeo" panose="020B0503020000020004" pitchFamily="34" charset="-127"/>
              <a:sym typeface="Noto Sans KR"/>
            </a:endParaRPr>
          </a:p>
          <a:p>
            <a:pPr lvl="0">
              <a:lnSpc>
                <a:spcPct val="130000"/>
              </a:lnSpc>
              <a:buSzPts val="2000"/>
            </a:pP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② Research on AI automation for supply chain security systems, establishment of secure development culture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③ Expansion of vulnerability </a:t>
            </a:r>
            <a:r>
              <a:rPr lang="en-US" altLang="ko-KR" sz="800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discoverty</a:t>
            </a: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channels such as bug bounties and vulnerability disclosure programs(CVD/VDP)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④ Building AI-based supply chain defense systems and linking public-private risk management systems </a:t>
            </a: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A497EEC9-B796-49D1-8C29-5CD881EBD4AE}"/>
              </a:ext>
            </a:extLst>
          </p:cNvPr>
          <p:cNvSpPr/>
          <p:nvPr/>
        </p:nvSpPr>
        <p:spPr>
          <a:xfrm>
            <a:off x="5043583" y="1299635"/>
            <a:ext cx="2663271" cy="2993418"/>
          </a:xfrm>
          <a:prstGeom prst="roundRect">
            <a:avLst>
              <a:gd name="adj" fmla="val 5802"/>
            </a:avLst>
          </a:prstGeom>
          <a:solidFill>
            <a:schemeClr val="bg1"/>
          </a:solidFill>
          <a:ln>
            <a:solidFill>
              <a:schemeClr val="bg1">
                <a:lumMod val="50000"/>
                <a:alpha val="31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1" dirty="0"/>
          </a:p>
        </p:txBody>
      </p:sp>
      <p:sp>
        <p:nvSpPr>
          <p:cNvPr id="16" name="Google Shape;100;p3">
            <a:extLst>
              <a:ext uri="{FF2B5EF4-FFF2-40B4-BE49-F238E27FC236}">
                <a16:creationId xmlns:a16="http://schemas.microsoft.com/office/drawing/2014/main" id="{AFD88719-A00B-4106-A76F-B0B30633EDD0}"/>
              </a:ext>
            </a:extLst>
          </p:cNvPr>
          <p:cNvSpPr txBox="1"/>
          <p:nvPr/>
        </p:nvSpPr>
        <p:spPr>
          <a:xfrm>
            <a:off x="5163690" y="1363826"/>
            <a:ext cx="2165057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30000"/>
              </a:lnSpc>
              <a:buSzPts val="2000"/>
            </a:pPr>
            <a:r>
              <a:rPr lang="en-US" altLang="ko-KR" sz="2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Long-term Tasks</a:t>
            </a:r>
            <a:endParaRPr sz="1401" b="1" dirty="0">
              <a:solidFill>
                <a:schemeClr val="dk1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  <a:sym typeface="Noto Sans KR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913D661D-2564-4A4A-B1D5-0AD9D6ED89A1}"/>
              </a:ext>
            </a:extLst>
          </p:cNvPr>
          <p:cNvSpPr/>
          <p:nvPr/>
        </p:nvSpPr>
        <p:spPr>
          <a:xfrm>
            <a:off x="5086087" y="1762535"/>
            <a:ext cx="2663272" cy="1755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  <a:buSzPts val="2000"/>
            </a:pPr>
            <a:r>
              <a:rPr lang="en-US" altLang="ko-KR" sz="1000" b="1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Creating Policy and Institutional Foundations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ko-KR" altLang="en-US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① </a:t>
            </a: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Organization of a pan-government SW supply chain security consultative body</a:t>
            </a:r>
          </a:p>
          <a:p>
            <a:pPr lvl="0">
              <a:lnSpc>
                <a:spcPct val="130000"/>
              </a:lnSpc>
              <a:buSzPts val="2000"/>
            </a:pP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② Operation of a supply chain security forum to support private-sector autonomous activities</a:t>
            </a:r>
          </a:p>
          <a:p>
            <a:pPr>
              <a:lnSpc>
                <a:spcPct val="130000"/>
              </a:lnSpc>
              <a:buSzPts val="2000"/>
            </a:pP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③ Supporting </a:t>
            </a:r>
            <a:r>
              <a:rPr lang="en-US" altLang="ko-KR" sz="800" dirty="0" err="1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enterprises’overseas</a:t>
            </a:r>
            <a:r>
              <a:rPr lang="en-US" altLang="ko-KR" sz="800" dirty="0">
                <a:solidFill>
                  <a:schemeClr val="dk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  <a:sym typeface="Noto Sans KR"/>
              </a:rPr>
              <a:t> expansion through expanding mutual recognition of global certifications</a:t>
            </a:r>
          </a:p>
          <a:p>
            <a:pPr lvl="0">
              <a:lnSpc>
                <a:spcPct val="130000"/>
              </a:lnSpc>
              <a:buSzPts val="2000"/>
            </a:pPr>
            <a:endParaRPr lang="en-US" altLang="ko-KR" sz="800" dirty="0">
              <a:solidFill>
                <a:schemeClr val="dk1"/>
              </a:solidFill>
              <a:latin typeface="Microsoft GothicNeo" panose="020B0503020000020004" pitchFamily="34" charset="-127"/>
              <a:ea typeface="Microsoft GothicNeo" panose="020B0503020000020004" pitchFamily="34" charset="-127"/>
              <a:cs typeface="Microsoft GothicNeo" panose="020B0503020000020004" pitchFamily="34" charset="-127"/>
              <a:sym typeface="Noto Sans KR"/>
            </a:endParaRPr>
          </a:p>
        </p:txBody>
      </p:sp>
      <p:cxnSp>
        <p:nvCxnSpPr>
          <p:cNvPr id="20" name="직선 연결선 19">
            <a:extLst>
              <a:ext uri="{FF2B5EF4-FFF2-40B4-BE49-F238E27FC236}">
                <a16:creationId xmlns:a16="http://schemas.microsoft.com/office/drawing/2014/main" id="{35BA7FF0-C0DB-42E1-A163-3E192D6F2739}"/>
              </a:ext>
            </a:extLst>
          </p:cNvPr>
          <p:cNvCxnSpPr>
            <a:cxnSpLocks/>
          </p:cNvCxnSpPr>
          <p:nvPr/>
        </p:nvCxnSpPr>
        <p:spPr>
          <a:xfrm>
            <a:off x="7237307" y="1554077"/>
            <a:ext cx="404611" cy="0"/>
          </a:xfrm>
          <a:prstGeom prst="line">
            <a:avLst/>
          </a:prstGeom>
          <a:ln w="34925" cmpd="dbl">
            <a:solidFill>
              <a:srgbClr val="52658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0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377;p22">
            <a:extLst>
              <a:ext uri="{FF2B5EF4-FFF2-40B4-BE49-F238E27FC236}">
                <a16:creationId xmlns:a16="http://schemas.microsoft.com/office/drawing/2014/main" id="{B65274BB-7C52-4BD8-AA3F-48D3FCA8EB23}"/>
              </a:ext>
            </a:extLst>
          </p:cNvPr>
          <p:cNvSpPr/>
          <p:nvPr/>
        </p:nvSpPr>
        <p:spPr>
          <a:xfrm>
            <a:off x="219356" y="190416"/>
            <a:ext cx="42975" cy="39285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1800"/>
            </a:pPr>
            <a:endParaRPr sz="13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376;p22">
            <a:extLst>
              <a:ext uri="{FF2B5EF4-FFF2-40B4-BE49-F238E27FC236}">
                <a16:creationId xmlns:a16="http://schemas.microsoft.com/office/drawing/2014/main" id="{E92B54CD-7D20-4062-94C0-8182E669F339}"/>
              </a:ext>
            </a:extLst>
          </p:cNvPr>
          <p:cNvSpPr txBox="1"/>
          <p:nvPr/>
        </p:nvSpPr>
        <p:spPr>
          <a:xfrm>
            <a:off x="370811" y="222372"/>
            <a:ext cx="6543749" cy="490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50"/>
            </a:pPr>
            <a:r>
              <a:rPr lang="en-US" altLang="ko-KR" sz="2138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Support to Improve Regulatory Compliance</a:t>
            </a:r>
            <a:endParaRPr lang="ko-KR" altLang="en-US" sz="2138" b="1" dirty="0">
              <a:solidFill>
                <a:srgbClr val="0C4DA2"/>
              </a:solidFill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  <a:sym typeface="Noto Sans KR"/>
            </a:endParaRPr>
          </a:p>
          <a:p>
            <a:pPr>
              <a:buSzPts val="2850"/>
            </a:pPr>
            <a:endParaRPr lang="ko-KR" altLang="en-US" sz="1051" dirty="0"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47F1FFF-CD2B-42F4-A0D2-95D31EE54FD6}"/>
              </a:ext>
            </a:extLst>
          </p:cNvPr>
          <p:cNvSpPr txBox="1"/>
          <p:nvPr/>
        </p:nvSpPr>
        <p:spPr>
          <a:xfrm>
            <a:off x="370811" y="721496"/>
            <a:ext cx="8229600" cy="364202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r>
              <a:rPr lang="en-US" altLang="ko-KR" sz="1200" b="1" dirty="0">
                <a:solidFill>
                  <a:srgbClr val="566574"/>
                </a:solidFill>
                <a:latin typeface="Arial"/>
              </a:rPr>
              <a:t>Digital Medical Products Regulatory Support Center designated and operating since 2025</a:t>
            </a:r>
          </a:p>
          <a:p>
            <a:pPr algn="l"/>
            <a:endParaRPr sz="1000" b="1" dirty="0">
              <a:solidFill>
                <a:srgbClr val="566574"/>
              </a:solidFill>
              <a:latin typeface="Arial"/>
            </a:endParaRPr>
          </a:p>
        </p:txBody>
      </p:sp>
      <p:cxnSp>
        <p:nvCxnSpPr>
          <p:cNvPr id="10" name="Connector 8">
            <a:extLst>
              <a:ext uri="{FF2B5EF4-FFF2-40B4-BE49-F238E27FC236}">
                <a16:creationId xmlns:a16="http://schemas.microsoft.com/office/drawing/2014/main" id="{DB87569E-5A3B-4902-B61A-BB6737DF4BAB}"/>
              </a:ext>
            </a:extLst>
          </p:cNvPr>
          <p:cNvCxnSpPr>
            <a:cxnSpLocks/>
            <a:stCxn id="12" idx="2"/>
            <a:endCxn id="24" idx="2"/>
          </p:cNvCxnSpPr>
          <p:nvPr/>
        </p:nvCxnSpPr>
        <p:spPr>
          <a:xfrm>
            <a:off x="1276994" y="2509910"/>
            <a:ext cx="6510530" cy="0"/>
          </a:xfrm>
          <a:prstGeom prst="line">
            <a:avLst/>
          </a:prstGeom>
          <a:ln w="30480">
            <a:solidFill>
              <a:srgbClr val="40A4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9">
            <a:extLst>
              <a:ext uri="{FF2B5EF4-FFF2-40B4-BE49-F238E27FC236}">
                <a16:creationId xmlns:a16="http://schemas.microsoft.com/office/drawing/2014/main" id="{7B49C1B8-5ECF-489C-BB34-F480227D40F4}"/>
              </a:ext>
            </a:extLst>
          </p:cNvPr>
          <p:cNvSpPr/>
          <p:nvPr/>
        </p:nvSpPr>
        <p:spPr>
          <a:xfrm>
            <a:off x="1066682" y="2291186"/>
            <a:ext cx="420624" cy="42062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F6FFFF8-21FD-46F3-A0B0-D1DEB0AFCB00}"/>
              </a:ext>
            </a:extLst>
          </p:cNvPr>
          <p:cNvSpPr txBox="1"/>
          <p:nvPr/>
        </p:nvSpPr>
        <p:spPr>
          <a:xfrm>
            <a:off x="1066682" y="2417373"/>
            <a:ext cx="420624" cy="9253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85E5CC-DB0B-4CC6-B880-E7153ED03CD9}"/>
              </a:ext>
            </a:extLst>
          </p:cNvPr>
          <p:cNvSpPr txBox="1"/>
          <p:nvPr/>
        </p:nvSpPr>
        <p:spPr>
          <a:xfrm>
            <a:off x="664346" y="2923420"/>
            <a:ext cx="1225296" cy="21031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200" b="1" dirty="0">
                <a:solidFill>
                  <a:srgbClr val="212D38"/>
                </a:solidFill>
                <a:latin typeface="Arial"/>
              </a:rPr>
              <a:t>SBOM creation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FA68EC-2161-41DD-AB6E-4D0E93B5B1D0}"/>
              </a:ext>
            </a:extLst>
          </p:cNvPr>
          <p:cNvSpPr txBox="1"/>
          <p:nvPr/>
        </p:nvSpPr>
        <p:spPr>
          <a:xfrm>
            <a:off x="420974" y="3352459"/>
            <a:ext cx="1723995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0" dirty="0">
                <a:solidFill>
                  <a:srgbClr val="566574"/>
                </a:solidFill>
                <a:latin typeface="Arial"/>
              </a:rPr>
              <a:t>Support manufacturers in preparing SBOMs</a:t>
            </a:r>
          </a:p>
        </p:txBody>
      </p:sp>
      <p:sp>
        <p:nvSpPr>
          <p:cNvPr id="15" name="Oval 13">
            <a:extLst>
              <a:ext uri="{FF2B5EF4-FFF2-40B4-BE49-F238E27FC236}">
                <a16:creationId xmlns:a16="http://schemas.microsoft.com/office/drawing/2014/main" id="{B80BB40E-F274-4216-9330-A1F11232ABAF}"/>
              </a:ext>
            </a:extLst>
          </p:cNvPr>
          <p:cNvSpPr/>
          <p:nvPr/>
        </p:nvSpPr>
        <p:spPr>
          <a:xfrm>
            <a:off x="3134282" y="2282774"/>
            <a:ext cx="420624" cy="420624"/>
          </a:xfrm>
          <a:prstGeom prst="ellipse">
            <a:avLst/>
          </a:prstGeom>
          <a:solidFill>
            <a:srgbClr val="2F918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0BD8BA-42A0-4FFE-A241-A6EEAFCC44B7}"/>
              </a:ext>
            </a:extLst>
          </p:cNvPr>
          <p:cNvSpPr txBox="1"/>
          <p:nvPr/>
        </p:nvSpPr>
        <p:spPr>
          <a:xfrm>
            <a:off x="3134282" y="2408961"/>
            <a:ext cx="420624" cy="9253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C50E3BB-87C6-4D58-8FAF-39B675B73173}"/>
              </a:ext>
            </a:extLst>
          </p:cNvPr>
          <p:cNvSpPr txBox="1"/>
          <p:nvPr/>
        </p:nvSpPr>
        <p:spPr>
          <a:xfrm>
            <a:off x="2725792" y="2922122"/>
            <a:ext cx="1225296" cy="3949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200" b="1" dirty="0">
                <a:solidFill>
                  <a:srgbClr val="212D38"/>
                </a:solidFill>
                <a:latin typeface="Arial"/>
              </a:rPr>
              <a:t>Vulnerability analysis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15D251F-FE75-4655-BF18-12A898AF4C91}"/>
              </a:ext>
            </a:extLst>
          </p:cNvPr>
          <p:cNvSpPr txBox="1"/>
          <p:nvPr/>
        </p:nvSpPr>
        <p:spPr>
          <a:xfrm>
            <a:off x="2482420" y="3351161"/>
            <a:ext cx="1723995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0" dirty="0">
                <a:solidFill>
                  <a:srgbClr val="566574"/>
                </a:solidFill>
                <a:latin typeface="Arial"/>
              </a:rPr>
              <a:t>Analyze vulnerabilities identified through SBOM and related tools</a:t>
            </a:r>
          </a:p>
        </p:txBody>
      </p:sp>
      <p:sp>
        <p:nvSpPr>
          <p:cNvPr id="19" name="Oval 17">
            <a:extLst>
              <a:ext uri="{FF2B5EF4-FFF2-40B4-BE49-F238E27FC236}">
                <a16:creationId xmlns:a16="http://schemas.microsoft.com/office/drawing/2014/main" id="{BE3D8F9E-A096-4141-A855-0DCD9382A578}"/>
              </a:ext>
            </a:extLst>
          </p:cNvPr>
          <p:cNvSpPr/>
          <p:nvPr/>
        </p:nvSpPr>
        <p:spPr>
          <a:xfrm>
            <a:off x="5390036" y="2282774"/>
            <a:ext cx="420624" cy="420624"/>
          </a:xfrm>
          <a:prstGeom prst="ellipse">
            <a:avLst/>
          </a:prstGeom>
          <a:solidFill>
            <a:srgbClr val="5E60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CDCF02-71C2-4811-8116-0A62FAFB5172}"/>
              </a:ext>
            </a:extLst>
          </p:cNvPr>
          <p:cNvSpPr txBox="1"/>
          <p:nvPr/>
        </p:nvSpPr>
        <p:spPr>
          <a:xfrm>
            <a:off x="5390036" y="2408961"/>
            <a:ext cx="420624" cy="9253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1" dirty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24392E-08F9-486F-85B1-9501C7691509}"/>
              </a:ext>
            </a:extLst>
          </p:cNvPr>
          <p:cNvSpPr txBox="1"/>
          <p:nvPr/>
        </p:nvSpPr>
        <p:spPr>
          <a:xfrm>
            <a:off x="5025684" y="2922122"/>
            <a:ext cx="1225296" cy="21031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200" b="1">
                <a:solidFill>
                  <a:srgbClr val="212D38"/>
                </a:solidFill>
                <a:latin typeface="Arial"/>
              </a:rPr>
              <a:t>VEX training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3EF037-1860-4F0B-9D3C-C3333E3EAAAF}"/>
              </a:ext>
            </a:extLst>
          </p:cNvPr>
          <p:cNvSpPr txBox="1"/>
          <p:nvPr/>
        </p:nvSpPr>
        <p:spPr>
          <a:xfrm>
            <a:off x="4782312" y="3351160"/>
            <a:ext cx="1723995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0">
                <a:solidFill>
                  <a:srgbClr val="566574"/>
                </a:solidFill>
                <a:latin typeface="Arial"/>
              </a:rPr>
              <a:t>Train companies on preparation and use of VEX documents</a:t>
            </a:r>
          </a:p>
        </p:txBody>
      </p:sp>
      <p:sp>
        <p:nvSpPr>
          <p:cNvPr id="23" name="Oval 21">
            <a:extLst>
              <a:ext uri="{FF2B5EF4-FFF2-40B4-BE49-F238E27FC236}">
                <a16:creationId xmlns:a16="http://schemas.microsoft.com/office/drawing/2014/main" id="{685053F4-40EB-42FF-BF83-D31584E3040A}"/>
              </a:ext>
            </a:extLst>
          </p:cNvPr>
          <p:cNvSpPr/>
          <p:nvPr/>
        </p:nvSpPr>
        <p:spPr>
          <a:xfrm>
            <a:off x="7577212" y="2291186"/>
            <a:ext cx="420624" cy="420624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AA823B-6CD0-4340-8432-9725AE6F7E99}"/>
              </a:ext>
            </a:extLst>
          </p:cNvPr>
          <p:cNvSpPr txBox="1"/>
          <p:nvPr/>
        </p:nvSpPr>
        <p:spPr>
          <a:xfrm>
            <a:off x="7577212" y="2417373"/>
            <a:ext cx="420624" cy="9253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8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2109B4-D25F-464B-94D2-E01470A47BE5}"/>
              </a:ext>
            </a:extLst>
          </p:cNvPr>
          <p:cNvSpPr txBox="1"/>
          <p:nvPr/>
        </p:nvSpPr>
        <p:spPr>
          <a:xfrm>
            <a:off x="7174876" y="2930534"/>
            <a:ext cx="1225296" cy="39498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200" b="1">
                <a:solidFill>
                  <a:srgbClr val="212D38"/>
                </a:solidFill>
                <a:latin typeface="Arial"/>
              </a:rPr>
              <a:t>Verification testing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BB954A-3F28-4428-B4D7-01F0BE7C2407}"/>
              </a:ext>
            </a:extLst>
          </p:cNvPr>
          <p:cNvSpPr txBox="1"/>
          <p:nvPr/>
        </p:nvSpPr>
        <p:spPr>
          <a:xfrm>
            <a:off x="6931504" y="3359572"/>
            <a:ext cx="1723995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900" b="0">
                <a:solidFill>
                  <a:srgbClr val="566574"/>
                </a:solidFill>
                <a:latin typeface="Arial"/>
              </a:rPr>
              <a:t>Test results after remediation and improvements</a:t>
            </a:r>
          </a:p>
        </p:txBody>
      </p:sp>
      <p:sp>
        <p:nvSpPr>
          <p:cNvPr id="33" name="Rounded Rectangle 25">
            <a:extLst>
              <a:ext uri="{FF2B5EF4-FFF2-40B4-BE49-F238E27FC236}">
                <a16:creationId xmlns:a16="http://schemas.microsoft.com/office/drawing/2014/main" id="{42CDA4E8-7DBB-42CB-B6BD-3C50CF53DAEC}"/>
              </a:ext>
            </a:extLst>
          </p:cNvPr>
          <p:cNvSpPr/>
          <p:nvPr/>
        </p:nvSpPr>
        <p:spPr>
          <a:xfrm>
            <a:off x="686632" y="1503906"/>
            <a:ext cx="7762074" cy="384048"/>
          </a:xfrm>
          <a:prstGeom prst="roundRect">
            <a:avLst/>
          </a:prstGeom>
          <a:solidFill>
            <a:srgbClr val="EFF6FB"/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CBC90AB3-0B93-45C2-9F8A-21C366F810E6}"/>
              </a:ext>
            </a:extLst>
          </p:cNvPr>
          <p:cNvSpPr txBox="1"/>
          <p:nvPr/>
        </p:nvSpPr>
        <p:spPr>
          <a:xfrm>
            <a:off x="850215" y="1606038"/>
            <a:ext cx="7443569" cy="187231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1050" b="1" dirty="0">
                <a:solidFill>
                  <a:srgbClr val="0B4C84"/>
                </a:solidFill>
                <a:latin typeface="Arial"/>
              </a:rPr>
              <a:t>Support package: testing / inspection support, vulnerability analysis, VEX preparation and post-improvement testing</a:t>
            </a:r>
          </a:p>
        </p:txBody>
      </p:sp>
    </p:spTree>
    <p:extLst>
      <p:ext uri="{BB962C8B-B14F-4D97-AF65-F5344CB8AC3E}">
        <p14:creationId xmlns:p14="http://schemas.microsoft.com/office/powerpoint/2010/main" val="2116878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77;p22">
            <a:extLst>
              <a:ext uri="{FF2B5EF4-FFF2-40B4-BE49-F238E27FC236}">
                <a16:creationId xmlns:a16="http://schemas.microsoft.com/office/drawing/2014/main" id="{64850599-3F9A-46CD-9162-E9CE638A3C8A}"/>
              </a:ext>
            </a:extLst>
          </p:cNvPr>
          <p:cNvSpPr/>
          <p:nvPr/>
        </p:nvSpPr>
        <p:spPr>
          <a:xfrm>
            <a:off x="219356" y="190416"/>
            <a:ext cx="42975" cy="39285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buSzPts val="1800"/>
            </a:pPr>
            <a:endParaRPr sz="135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376;p22">
            <a:extLst>
              <a:ext uri="{FF2B5EF4-FFF2-40B4-BE49-F238E27FC236}">
                <a16:creationId xmlns:a16="http://schemas.microsoft.com/office/drawing/2014/main" id="{501E2509-5FC0-4432-9773-0691B24E3EC3}"/>
              </a:ext>
            </a:extLst>
          </p:cNvPr>
          <p:cNvSpPr txBox="1"/>
          <p:nvPr/>
        </p:nvSpPr>
        <p:spPr>
          <a:xfrm>
            <a:off x="370811" y="222372"/>
            <a:ext cx="7345318" cy="4387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buSzPts val="2850"/>
            </a:pPr>
            <a:r>
              <a:rPr lang="en-US" altLang="ko-KR" sz="1800" b="1" dirty="0">
                <a:solidFill>
                  <a:srgbClr val="0C4DA2"/>
                </a:solidFill>
                <a:latin typeface="Microsoft GothicNeo" panose="020B0500000101010101" pitchFamily="50" charset="-127"/>
                <a:ea typeface="Microsoft GothicNeo" panose="020B0500000101010101" pitchFamily="50" charset="-127"/>
                <a:cs typeface="Microsoft GothicNeo" panose="020B0500000101010101" pitchFamily="50" charset="-127"/>
                <a:sym typeface="Noto Sans KR"/>
              </a:rPr>
              <a:t>Opportunities: Vulnerability Management and Response</a:t>
            </a:r>
            <a:endParaRPr lang="ko-KR" altLang="en-US" sz="1800" b="1" dirty="0">
              <a:solidFill>
                <a:srgbClr val="0C4DA2"/>
              </a:solidFill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  <a:sym typeface="Noto Sans KR"/>
            </a:endParaRPr>
          </a:p>
          <a:p>
            <a:pPr>
              <a:buSzPts val="2850"/>
            </a:pPr>
            <a:endParaRPr lang="ko-KR" altLang="en-US" sz="1051" dirty="0">
              <a:latin typeface="Microsoft GothicNeo" panose="020B0500000101010101" pitchFamily="50" charset="-127"/>
              <a:ea typeface="Microsoft GothicNeo" panose="020B0500000101010101" pitchFamily="50" charset="-127"/>
              <a:cs typeface="Microsoft GothicNeo" panose="020B05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62521F-35CA-474D-86DC-27EAC6DD8C9F}"/>
              </a:ext>
            </a:extLst>
          </p:cNvPr>
          <p:cNvSpPr txBox="1"/>
          <p:nvPr/>
        </p:nvSpPr>
        <p:spPr>
          <a:xfrm>
            <a:off x="371035" y="670163"/>
            <a:ext cx="8229600" cy="210314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200" b="1" dirty="0">
                <a:solidFill>
                  <a:srgbClr val="566574"/>
                </a:solidFill>
                <a:latin typeface="Arial"/>
              </a:rPr>
              <a:t>Open-source management • SBOM use • national standard • shared vulnerability DB</a:t>
            </a:r>
          </a:p>
        </p:txBody>
      </p:sp>
      <p:sp>
        <p:nvSpPr>
          <p:cNvPr id="10" name="Rounded Rectangle 4">
            <a:extLst>
              <a:ext uri="{FF2B5EF4-FFF2-40B4-BE49-F238E27FC236}">
                <a16:creationId xmlns:a16="http://schemas.microsoft.com/office/drawing/2014/main" id="{A9242244-9BD1-48EC-B367-F4178E0AE56B}"/>
              </a:ext>
            </a:extLst>
          </p:cNvPr>
          <p:cNvSpPr/>
          <p:nvPr/>
        </p:nvSpPr>
        <p:spPr>
          <a:xfrm>
            <a:off x="524021" y="1424354"/>
            <a:ext cx="2400652" cy="25990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C0204D5A-2EB4-40A3-AEA5-8331ACB825DA}"/>
              </a:ext>
            </a:extLst>
          </p:cNvPr>
          <p:cNvSpPr/>
          <p:nvPr/>
        </p:nvSpPr>
        <p:spPr>
          <a:xfrm>
            <a:off x="661181" y="1652954"/>
            <a:ext cx="329184" cy="329184"/>
          </a:xfrm>
          <a:prstGeom prst="ellipse">
            <a:avLst/>
          </a:prstGeom>
          <a:solidFill>
            <a:srgbClr val="DA9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CA10D8-CA77-4F7E-B22E-2E8D34813A6C}"/>
              </a:ext>
            </a:extLst>
          </p:cNvPr>
          <p:cNvSpPr txBox="1"/>
          <p:nvPr/>
        </p:nvSpPr>
        <p:spPr>
          <a:xfrm>
            <a:off x="661181" y="1751709"/>
            <a:ext cx="329184" cy="7242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EC053A-93C6-4A00-9836-BC3231D23C99}"/>
              </a:ext>
            </a:extLst>
          </p:cNvPr>
          <p:cNvSpPr txBox="1"/>
          <p:nvPr/>
        </p:nvSpPr>
        <p:spPr>
          <a:xfrm>
            <a:off x="1054372" y="1680386"/>
            <a:ext cx="1664208" cy="17953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000" b="1" dirty="0">
                <a:solidFill>
                  <a:srgbClr val="DA923A"/>
                </a:solidFill>
                <a:latin typeface="Arial"/>
              </a:rPr>
              <a:t>Manage open-source risk</a:t>
            </a:r>
          </a:p>
        </p:txBody>
      </p:sp>
      <p:sp>
        <p:nvSpPr>
          <p:cNvPr id="14" name="Oval 8">
            <a:extLst>
              <a:ext uri="{FF2B5EF4-FFF2-40B4-BE49-F238E27FC236}">
                <a16:creationId xmlns:a16="http://schemas.microsoft.com/office/drawing/2014/main" id="{2FEAA4CF-81C0-4162-A48B-3CE7D8BC6D0C}"/>
              </a:ext>
            </a:extLst>
          </p:cNvPr>
          <p:cNvSpPr/>
          <p:nvPr/>
        </p:nvSpPr>
        <p:spPr>
          <a:xfrm>
            <a:off x="743477" y="2270174"/>
            <a:ext cx="73152" cy="73152"/>
          </a:xfrm>
          <a:prstGeom prst="ellipse">
            <a:avLst/>
          </a:prstGeom>
          <a:solidFill>
            <a:srgbClr val="DA9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436324-7C46-4439-88CE-A7F7CDEC3EDD}"/>
              </a:ext>
            </a:extLst>
          </p:cNvPr>
          <p:cNvSpPr txBox="1"/>
          <p:nvPr/>
        </p:nvSpPr>
        <p:spPr>
          <a:xfrm>
            <a:off x="908069" y="2229026"/>
            <a:ext cx="1847088" cy="441146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Open-source vulnerabilities continue to emerge in software development</a:t>
            </a:r>
          </a:p>
        </p:txBody>
      </p:sp>
      <p:sp>
        <p:nvSpPr>
          <p:cNvPr id="16" name="Oval 10">
            <a:extLst>
              <a:ext uri="{FF2B5EF4-FFF2-40B4-BE49-F238E27FC236}">
                <a16:creationId xmlns:a16="http://schemas.microsoft.com/office/drawing/2014/main" id="{74322DB7-A0BA-43AC-81D7-0A9F0DA7CD13}"/>
              </a:ext>
            </a:extLst>
          </p:cNvPr>
          <p:cNvSpPr/>
          <p:nvPr/>
        </p:nvSpPr>
        <p:spPr>
          <a:xfrm>
            <a:off x="743477" y="2699942"/>
            <a:ext cx="73152" cy="73152"/>
          </a:xfrm>
          <a:prstGeom prst="ellipse">
            <a:avLst/>
          </a:prstGeom>
          <a:solidFill>
            <a:srgbClr val="DA92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403AF3B-781B-4CC1-877F-DF5A88844B54}"/>
              </a:ext>
            </a:extLst>
          </p:cNvPr>
          <p:cNvSpPr txBox="1"/>
          <p:nvPr/>
        </p:nvSpPr>
        <p:spPr>
          <a:xfrm>
            <a:off x="908069" y="2658794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Systematic management and response are needed</a:t>
            </a:r>
          </a:p>
        </p:txBody>
      </p:sp>
      <p:sp>
        <p:nvSpPr>
          <p:cNvPr id="19" name="Rounded Rectangle 13">
            <a:extLst>
              <a:ext uri="{FF2B5EF4-FFF2-40B4-BE49-F238E27FC236}">
                <a16:creationId xmlns:a16="http://schemas.microsoft.com/office/drawing/2014/main" id="{908D3FBF-209B-4C3E-9263-46B500E205A2}"/>
              </a:ext>
            </a:extLst>
          </p:cNvPr>
          <p:cNvSpPr/>
          <p:nvPr/>
        </p:nvSpPr>
        <p:spPr>
          <a:xfrm>
            <a:off x="3285509" y="1424354"/>
            <a:ext cx="2400652" cy="25990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4">
            <a:extLst>
              <a:ext uri="{FF2B5EF4-FFF2-40B4-BE49-F238E27FC236}">
                <a16:creationId xmlns:a16="http://schemas.microsoft.com/office/drawing/2014/main" id="{CB39E8BF-09E3-47FD-B3BD-A7B2D39EBD04}"/>
              </a:ext>
            </a:extLst>
          </p:cNvPr>
          <p:cNvSpPr/>
          <p:nvPr/>
        </p:nvSpPr>
        <p:spPr>
          <a:xfrm>
            <a:off x="3422669" y="1652954"/>
            <a:ext cx="329184" cy="329184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27339B4-F147-47C3-BEF6-6E79F6182405}"/>
              </a:ext>
            </a:extLst>
          </p:cNvPr>
          <p:cNvSpPr txBox="1"/>
          <p:nvPr/>
        </p:nvSpPr>
        <p:spPr>
          <a:xfrm>
            <a:off x="3422669" y="1751709"/>
            <a:ext cx="329184" cy="7242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6C0350-A084-4888-A95A-6FAE1FA6EAC3}"/>
              </a:ext>
            </a:extLst>
          </p:cNvPr>
          <p:cNvSpPr txBox="1"/>
          <p:nvPr/>
        </p:nvSpPr>
        <p:spPr>
          <a:xfrm>
            <a:off x="3815861" y="1680386"/>
            <a:ext cx="1664208" cy="33342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000" b="1" dirty="0">
                <a:solidFill>
                  <a:srgbClr val="1475B8"/>
                </a:solidFill>
                <a:latin typeface="Arial"/>
              </a:rPr>
              <a:t>Use SBOM under current guidance</a:t>
            </a:r>
          </a:p>
        </p:txBody>
      </p:sp>
      <p:sp>
        <p:nvSpPr>
          <p:cNvPr id="23" name="Oval 17">
            <a:extLst>
              <a:ext uri="{FF2B5EF4-FFF2-40B4-BE49-F238E27FC236}">
                <a16:creationId xmlns:a16="http://schemas.microsoft.com/office/drawing/2014/main" id="{E5FE6A52-9A20-453E-B28F-0A931F93DAF7}"/>
              </a:ext>
            </a:extLst>
          </p:cNvPr>
          <p:cNvSpPr/>
          <p:nvPr/>
        </p:nvSpPr>
        <p:spPr>
          <a:xfrm>
            <a:off x="3504965" y="2270174"/>
            <a:ext cx="73152" cy="73152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F564EB8-DB22-4593-8D3E-77F11EC01F81}"/>
              </a:ext>
            </a:extLst>
          </p:cNvPr>
          <p:cNvSpPr txBox="1"/>
          <p:nvPr/>
        </p:nvSpPr>
        <p:spPr>
          <a:xfrm>
            <a:off x="3669557" y="2229026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MFDS recommends using SBOM to discover vulnerabilities</a:t>
            </a:r>
          </a:p>
        </p:txBody>
      </p:sp>
      <p:sp>
        <p:nvSpPr>
          <p:cNvPr id="25" name="Oval 19">
            <a:extLst>
              <a:ext uri="{FF2B5EF4-FFF2-40B4-BE49-F238E27FC236}">
                <a16:creationId xmlns:a16="http://schemas.microsoft.com/office/drawing/2014/main" id="{35E1FA79-6419-450B-91EB-9752D0B4A4AC}"/>
              </a:ext>
            </a:extLst>
          </p:cNvPr>
          <p:cNvSpPr/>
          <p:nvPr/>
        </p:nvSpPr>
        <p:spPr>
          <a:xfrm>
            <a:off x="3504965" y="2699942"/>
            <a:ext cx="73152" cy="73152"/>
          </a:xfrm>
          <a:prstGeom prst="ellipse">
            <a:avLst/>
          </a:prstGeom>
          <a:solidFill>
            <a:srgbClr val="1475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3AD1B6E-5883-44CF-A301-9C0E23536CCA}"/>
              </a:ext>
            </a:extLst>
          </p:cNvPr>
          <p:cNvSpPr txBox="1"/>
          <p:nvPr/>
        </p:nvSpPr>
        <p:spPr>
          <a:xfrm>
            <a:off x="3669557" y="2658794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SBOM supports security, incident response and remediation activities</a:t>
            </a:r>
          </a:p>
        </p:txBody>
      </p:sp>
      <p:sp>
        <p:nvSpPr>
          <p:cNvPr id="28" name="Rounded Rectangle 22">
            <a:extLst>
              <a:ext uri="{FF2B5EF4-FFF2-40B4-BE49-F238E27FC236}">
                <a16:creationId xmlns:a16="http://schemas.microsoft.com/office/drawing/2014/main" id="{1227A2AA-BED2-4F07-A1D9-D770687D61C3}"/>
              </a:ext>
            </a:extLst>
          </p:cNvPr>
          <p:cNvSpPr/>
          <p:nvPr/>
        </p:nvSpPr>
        <p:spPr>
          <a:xfrm>
            <a:off x="6046997" y="1424354"/>
            <a:ext cx="2400652" cy="2599005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8890">
            <a:solidFill>
              <a:srgbClr val="CCDA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3">
            <a:extLst>
              <a:ext uri="{FF2B5EF4-FFF2-40B4-BE49-F238E27FC236}">
                <a16:creationId xmlns:a16="http://schemas.microsoft.com/office/drawing/2014/main" id="{A85D584E-63C7-4FBE-A79B-2E365A69FC3C}"/>
              </a:ext>
            </a:extLst>
          </p:cNvPr>
          <p:cNvSpPr/>
          <p:nvPr/>
        </p:nvSpPr>
        <p:spPr>
          <a:xfrm>
            <a:off x="6184157" y="1652954"/>
            <a:ext cx="329184" cy="329184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8D6449-F071-40AC-BA79-19ECF6517B75}"/>
              </a:ext>
            </a:extLst>
          </p:cNvPr>
          <p:cNvSpPr txBox="1"/>
          <p:nvPr/>
        </p:nvSpPr>
        <p:spPr>
          <a:xfrm>
            <a:off x="6184157" y="1751709"/>
            <a:ext cx="329184" cy="72420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ctr"/>
            <a:r>
              <a:rPr sz="75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7A4FD2E-08C6-41C5-A7C6-4819F4CE3EEA}"/>
              </a:ext>
            </a:extLst>
          </p:cNvPr>
          <p:cNvSpPr txBox="1"/>
          <p:nvPr/>
        </p:nvSpPr>
        <p:spPr>
          <a:xfrm>
            <a:off x="6577349" y="1680386"/>
            <a:ext cx="1664208" cy="333425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1000" b="1" dirty="0">
                <a:solidFill>
                  <a:srgbClr val="4A9A65"/>
                </a:solidFill>
                <a:latin typeface="Arial"/>
              </a:rPr>
              <a:t>Build national response framework</a:t>
            </a:r>
          </a:p>
        </p:txBody>
      </p:sp>
      <p:sp>
        <p:nvSpPr>
          <p:cNvPr id="32" name="Oval 26">
            <a:extLst>
              <a:ext uri="{FF2B5EF4-FFF2-40B4-BE49-F238E27FC236}">
                <a16:creationId xmlns:a16="http://schemas.microsoft.com/office/drawing/2014/main" id="{A5A27AD3-FF9E-4D96-9D1C-B9CDE5940E3F}"/>
              </a:ext>
            </a:extLst>
          </p:cNvPr>
          <p:cNvSpPr/>
          <p:nvPr/>
        </p:nvSpPr>
        <p:spPr>
          <a:xfrm>
            <a:off x="6266453" y="2270174"/>
            <a:ext cx="73152" cy="73152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65BBF6C-03FF-40D1-A92F-B164D66CB2B0}"/>
              </a:ext>
            </a:extLst>
          </p:cNvPr>
          <p:cNvSpPr txBox="1"/>
          <p:nvPr/>
        </p:nvSpPr>
        <p:spPr>
          <a:xfrm>
            <a:off x="6431045" y="2229026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Establish an SBOM national standard</a:t>
            </a:r>
          </a:p>
        </p:txBody>
      </p:sp>
      <p:sp>
        <p:nvSpPr>
          <p:cNvPr id="34" name="Oval 28">
            <a:extLst>
              <a:ext uri="{FF2B5EF4-FFF2-40B4-BE49-F238E27FC236}">
                <a16:creationId xmlns:a16="http://schemas.microsoft.com/office/drawing/2014/main" id="{28F532FC-C84F-47DD-A080-57DF93FA2EA3}"/>
              </a:ext>
            </a:extLst>
          </p:cNvPr>
          <p:cNvSpPr/>
          <p:nvPr/>
        </p:nvSpPr>
        <p:spPr>
          <a:xfrm>
            <a:off x="6266453" y="2699942"/>
            <a:ext cx="73152" cy="73152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5167EFE-0935-4914-A543-32D72769392D}"/>
              </a:ext>
            </a:extLst>
          </p:cNvPr>
          <p:cNvSpPr txBox="1"/>
          <p:nvPr/>
        </p:nvSpPr>
        <p:spPr>
          <a:xfrm>
            <a:off x="6431045" y="2658794"/>
            <a:ext cx="1847088" cy="164148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Share vulnerability database (DB)</a:t>
            </a:r>
          </a:p>
        </p:txBody>
      </p:sp>
      <p:sp>
        <p:nvSpPr>
          <p:cNvPr id="36" name="Oval 30">
            <a:extLst>
              <a:ext uri="{FF2B5EF4-FFF2-40B4-BE49-F238E27FC236}">
                <a16:creationId xmlns:a16="http://schemas.microsoft.com/office/drawing/2014/main" id="{68D44E27-2EE1-4536-AD9C-D0EF624783F5}"/>
              </a:ext>
            </a:extLst>
          </p:cNvPr>
          <p:cNvSpPr/>
          <p:nvPr/>
        </p:nvSpPr>
        <p:spPr>
          <a:xfrm>
            <a:off x="6266453" y="3129710"/>
            <a:ext cx="73152" cy="73152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47054A6-F86F-406A-8AB8-0BE5EAB35BEF}"/>
              </a:ext>
            </a:extLst>
          </p:cNvPr>
          <p:cNvSpPr txBox="1"/>
          <p:nvPr/>
        </p:nvSpPr>
        <p:spPr>
          <a:xfrm>
            <a:off x="6431045" y="3088562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Respond to vulnerabilities at the national level</a:t>
            </a:r>
          </a:p>
        </p:txBody>
      </p:sp>
      <p:sp>
        <p:nvSpPr>
          <p:cNvPr id="38" name="Oval 32">
            <a:extLst>
              <a:ext uri="{FF2B5EF4-FFF2-40B4-BE49-F238E27FC236}">
                <a16:creationId xmlns:a16="http://schemas.microsoft.com/office/drawing/2014/main" id="{0535BE64-650E-4046-B121-1DA57C59089C}"/>
              </a:ext>
            </a:extLst>
          </p:cNvPr>
          <p:cNvSpPr/>
          <p:nvPr/>
        </p:nvSpPr>
        <p:spPr>
          <a:xfrm>
            <a:off x="6266453" y="3559477"/>
            <a:ext cx="73152" cy="73152"/>
          </a:xfrm>
          <a:prstGeom prst="ellipse">
            <a:avLst/>
          </a:prstGeom>
          <a:solidFill>
            <a:srgbClr val="4A9A6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3FF7A5-4E27-452E-91CD-D336F1DA05B3}"/>
              </a:ext>
            </a:extLst>
          </p:cNvPr>
          <p:cNvSpPr txBox="1"/>
          <p:nvPr/>
        </p:nvSpPr>
        <p:spPr>
          <a:xfrm>
            <a:off x="6431045" y="3518329"/>
            <a:ext cx="1847088" cy="302647"/>
          </a:xfrm>
          <a:prstGeom prst="rect">
            <a:avLst/>
          </a:prstGeom>
          <a:noFill/>
        </p:spPr>
        <p:txBody>
          <a:bodyPr wrap="square" lIns="25400" tIns="12700" rIns="25400" bIns="12700" anchor="t">
            <a:spAutoFit/>
          </a:bodyPr>
          <a:lstStyle/>
          <a:p>
            <a:pPr algn="l"/>
            <a:r>
              <a:rPr sz="900" b="0" dirty="0">
                <a:solidFill>
                  <a:srgbClr val="212D38"/>
                </a:solidFill>
                <a:latin typeface="Arial"/>
              </a:rPr>
              <a:t>Prepare approaches for mandatory SBOM application</a:t>
            </a:r>
          </a:p>
        </p:txBody>
      </p:sp>
    </p:spTree>
    <p:extLst>
      <p:ext uri="{BB962C8B-B14F-4D97-AF65-F5344CB8AC3E}">
        <p14:creationId xmlns:p14="http://schemas.microsoft.com/office/powerpoint/2010/main" val="1507498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8086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b4a26-a0a6-442a-a800-f5fe1d9f3f5b" xsi:nil="true"/>
    <lcf76f155ced4ddcb4097134ff3c332f xmlns="aa60239c-d8ec-4988-a710-3ef7270f1a8e">
      <Terms xmlns="http://schemas.microsoft.com/office/infopath/2007/PartnerControls"/>
    </lcf76f155ced4ddcb4097134ff3c332f>
    <Status xmlns="aa60239c-d8ec-4988-a710-3ef7270f1a8e">To Do</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93B51AA-DBB7-40CB-AA86-E3FFF328C6E0}"/>
</file>

<file path=customXml/itemProps2.xml><?xml version="1.0" encoding="utf-8"?>
<ds:datastoreItem xmlns:ds="http://schemas.openxmlformats.org/officeDocument/2006/customXml" ds:itemID="{DE6035B2-B9A8-4413-9DFD-C19E67638DE3}">
  <ds:schemaRefs>
    <ds:schemaRef ds:uri="4c47b4a0-7834-4d81-8cf0-a84176e5b5f3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42c7575c-7ace-4f24-998e-8dfdb3a285a0"/>
  </ds:schemaRefs>
</ds:datastoreItem>
</file>

<file path=customXml/itemProps3.xml><?xml version="1.0" encoding="utf-8"?>
<ds:datastoreItem xmlns:ds="http://schemas.openxmlformats.org/officeDocument/2006/customXml" ds:itemID="{176F3293-7D54-426F-A4CC-8F8669BB89E9}"/>
</file>

<file path=docProps/app.xml><?xml version="1.0" encoding="utf-8"?>
<Properties xmlns="http://schemas.openxmlformats.org/officeDocument/2006/extended-properties" xmlns:vt="http://schemas.openxmlformats.org/officeDocument/2006/docPropsVTypes">
  <TotalTime>1560</TotalTime>
  <Words>1074</Words>
  <Application>Microsoft Office PowerPoint</Application>
  <PresentationFormat>화면 슬라이드 쇼(16:9)</PresentationFormat>
  <Paragraphs>153</Paragraphs>
  <Slides>11</Slides>
  <Notes>2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11</vt:i4>
      </vt:variant>
    </vt:vector>
  </HeadingPairs>
  <TitlesOfParts>
    <vt:vector size="17" baseType="lpstr">
      <vt:lpstr>Wingdings</vt:lpstr>
      <vt:lpstr>Calibri</vt:lpstr>
      <vt:lpstr>Microsoft GothicNeo</vt:lpstr>
      <vt:lpstr>맑은 고딕</vt:lpstr>
      <vt:lpstr>Arial</vt:lpstr>
      <vt:lpstr>Simple Light</vt:lpstr>
      <vt:lpstr>PowerPoint 프레젠테이션</vt:lpstr>
      <vt:lpstr>Navigating Medical Device Cybersecurity: Korea’s Regulatory Journey and Global Harmonization with IMDRF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Administrator</cp:lastModifiedBy>
  <cp:revision>119</cp:revision>
  <cp:lastPrinted>2026-09-10T04:26:15Z</cp:lastPrinted>
  <dcterms:modified xsi:type="dcterms:W3CDTF">2026-09-11T00:34:18Z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ContentTypeId">
    <vt:lpwstr>0x01010041FAF80269BD9C4DB8E73E2F46C69880</vt:lpwstr>
  </property>
</Properties>
</file>