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
<Relationships xmlns="http://schemas.openxmlformats.org/package/2006/relationships">
  <Relationship Id="rId1" Type="http://schemas.openxmlformats.org/officeDocument/2006/relationships/officeDocument" Target="ppt/presentation.xml" />
  <Relationship Id="rId4" Type="http://schemas.openxmlformats.org/package/2006/relationships/metadata/thumbnail" Target="docProps/thumbnail.jpeg" />
  <Relationship Id="rId3" Type="http://schemas.openxmlformats.org/package/2006/relationships/metadata/core-properties" Target="docProps/core.xml" />
  <Relationship Id="rId2" Type="http://schemas.openxmlformats.org/officeDocument/2006/relationships/extended-properties" Target="docProps/app.xml" />
  <Relationship Id="rId5" Type="http://schemas.openxmlformats.org/officeDocument/2006/relationships/custom-properties" Target="docProps/custom.xml" />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9" r:id="rId5"/>
    <p:sldId id="258" r:id="rId6"/>
    <p:sldId id="260" r:id="rId7"/>
    <p:sldId id="263" r:id="rId8"/>
    <p:sldId id="261" r:id="rId9"/>
    <p:sldId id="264" r:id="rId10"/>
    <p:sldId id="266" r:id="rId11"/>
    <p:sldId id="267" r:id="rId12"/>
    <p:sldId id="265" r:id="rId13"/>
    <p:sldId id="269" r:id="rId14"/>
    <p:sldId id="270" r:id="rId15"/>
    <p:sldId id="268" r:id="rId16"/>
    <p:sldId id="271" r:id="rId17"/>
    <p:sldId id="272" r:id="rId18"/>
    <p:sldId id="257"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48"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AD"/>
    <a:srgbClr val="1C59B6"/>
    <a:srgbClr val="F1E3F0"/>
    <a:srgbClr val="D8E6FC"/>
    <a:srgbClr val="0B5394"/>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44" d="100"/>
          <a:sy n="144" d="100"/>
        </p:scale>
        <p:origin x="-684" y="-96"/>
      </p:cViewPr>
      <p:guideLst>
        <p:guide orient="horz" pos="1648"/>
        <p:guide pos="2880"/>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
  <Relationship Id="rId9" Type="http://schemas.openxmlformats.org/officeDocument/2006/relationships/slide" Target="slides/slide6.xml" />
  <Relationship Id="rId8" Type="http://schemas.openxmlformats.org/officeDocument/2006/relationships/slide" Target="slides/slide5.xml" />
  <Relationship Id="rId7" Type="http://schemas.openxmlformats.org/officeDocument/2006/relationships/slide" Target="slides/slide4.xml" />
  <Relationship Id="rId6" Type="http://schemas.openxmlformats.org/officeDocument/2006/relationships/slide" Target="slides/slide3.xml" />
  <Relationship Id="rId5" Type="http://schemas.openxmlformats.org/officeDocument/2006/relationships/slide" Target="slides/slide2.xml" />
  <Relationship Id="rId4" Type="http://schemas.openxmlformats.org/officeDocument/2006/relationships/notesMaster" Target="notesMasters/notesMaster1.xml" />
  <Relationship Id="rId3" Type="http://schemas.openxmlformats.org/officeDocument/2006/relationships/slide" Target="slides/slide1.xml" />
  <Relationship Id="rId25" Type="http://schemas.openxmlformats.org/officeDocument/2006/relationships/customXml" Target="../customXml/item3.xml" />
  <Relationship Id="rId24" Type="http://schemas.openxmlformats.org/officeDocument/2006/relationships/customXml" Target="../customXml/item2.xml" />
  <Relationship Id="rId23" Type="http://schemas.openxmlformats.org/officeDocument/2006/relationships/customXml" Target="../customXml/item1.xml" />
  <Relationship Id="rId22" Type="http://schemas.openxmlformats.org/officeDocument/2006/relationships/tableStyles" Target="tableStyles.xml" />
  <Relationship Id="rId21" Type="http://schemas.openxmlformats.org/officeDocument/2006/relationships/viewProps" Target="viewProps.xml" />
  <Relationship Id="rId20" Type="http://schemas.openxmlformats.org/officeDocument/2006/relationships/presProps" Target="presProps.xml" />
  <Relationship Id="rId2" Type="http://schemas.openxmlformats.org/officeDocument/2006/relationships/theme" Target="theme/theme1.xml" />
  <Relationship Id="rId19" Type="http://schemas.openxmlformats.org/officeDocument/2006/relationships/slide" Target="slides/slide16.xml" />
  <Relationship Id="rId18" Type="http://schemas.openxmlformats.org/officeDocument/2006/relationships/slide" Target="slides/slide15.xml" />
  <Relationship Id="rId17" Type="http://schemas.openxmlformats.org/officeDocument/2006/relationships/slide" Target="slides/slide14.xml" />
  <Relationship Id="rId16" Type="http://schemas.openxmlformats.org/officeDocument/2006/relationships/slide" Target="slides/slide13.xml" />
  <Relationship Id="rId15" Type="http://schemas.openxmlformats.org/officeDocument/2006/relationships/slide" Target="slides/slide12.xml" />
  <Relationship Id="rId14" Type="http://schemas.openxmlformats.org/officeDocument/2006/relationships/slide" Target="slides/slide11.xml" />
  <Relationship Id="rId13" Type="http://schemas.openxmlformats.org/officeDocument/2006/relationships/slide" Target="slides/slide10.xml" />
  <Relationship Id="rId12" Type="http://schemas.openxmlformats.org/officeDocument/2006/relationships/slide" Target="slides/slide9.xml" />
  <Relationship Id="rId11" Type="http://schemas.openxmlformats.org/officeDocument/2006/relationships/slide" Target="slides/slide8.xml" />
  <Relationship Id="rId10" Type="http://schemas.openxmlformats.org/officeDocument/2006/relationships/slide" Target="slides/slide7.xml" />
  <Relationship Id="rId1" Type="http://schemas.openxmlformats.org/officeDocument/2006/relationships/slideMaster" Target="slideMasters/slideMaster1.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914400" marR="0" lvl="1"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1371600" marR="0" lvl="2"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828800" marR="0" lvl="3"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2286000" marR="0" lvl="4"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743200" marR="0" lvl="5"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3200400" marR="0" lvl="6"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657600" marR="0" lvl="7"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4114800" marR="0" lvl="8" indent="-298450" algn="l" rtl="0">
              <a:lnSpc>
                <a:spcPct val="100000"/>
              </a:lnSpc>
              <a:spcBef>
                <a:spcPts val="0"/>
              </a:spcBef>
              <a:spcAft>
                <a:spcPts val="0"/>
              </a:spcAft>
              <a:buClr>
                <a:srgbClr val="000000"/>
              </a:buClr>
              <a:buSzPts val="1100"/>
              <a:buFont typeface="Arial" panose="020B0604020202020204"/>
              <a:buChar char="■"/>
              <a:defRPr sz="11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xml" />
</Relationships>
</file>

<file path=ppt/notesSlides/_rels/notesSlide2.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2.xml" />
</Relationships>
</file>

<file path=ppt/notesSlides/_rels/notesSlide3.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3.xml" />
</Relationships>
</file>

<file path=ppt/notesSlides/_rels/notesSlide4.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4.xml" />
</Relationships>
</file>

<file path=ppt/notesSlides/_rels/notesSlide5.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5.xml" />
</Relationships>
</file>

<file path=ppt/notesSlides/_rels/notesSlide6.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6.xml" />
</Relationships>
</file>

<file path=ppt/notesSlides/_rels/notesSlide7.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7.xml" />
</Relationships>
</file>

<file path=ppt/notesSlides/_rels/notesSlide8.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8.xml" />
</Relationships>
</file>

<file path=ppt/notesSlides/_rels/notesSlide9.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9.xml" />
</Relationships>
</file>

<file path=ppt/notesSlides/_rels/notesSlide10.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0.xml" />
</Relationships>
</file>

<file path=ppt/notesSlides/_rels/notesSlide11.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1.xml" />
</Relationships>
</file>

<file path=ppt/notesSlides/_rels/notesSlide12.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2.xml" />
</Relationships>
</file>

<file path=ppt/notesSlides/_rels/notesSlide13.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3.xml" />
</Relationships>
</file>

<file path=ppt/notesSlides/_rels/notesSlide14.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4.xml" />
</Relationships>
</file>

<file path=ppt/notesSlides/_rels/notesSlide15.xml.rels>&#65279;<?xml version="1.0" encoding="utf-8" standalone="yes"?>
<Relationships xmlns="http://schemas.openxmlformats.org/package/2006/relationships">
  <Relationship Id="rId2" Type="http://schemas.openxmlformats.org/officeDocument/2006/relationships/notesMaster" Target="../notesMasters/notesMaster1.xml" />
  <Relationship Id="rId1" Type="http://schemas.openxmlformats.org/officeDocument/2006/relationships/slide" Target="../slides/slide15.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Distinguished colleagues, good afternoon. I'm from NMPA, China. </a:t>
            </a:r>
            <a:br>
              <a:rPr lang="en-US" altLang="zh-CN"/>
            </a:br>
            <a:r>
              <a:rPr lang="en-US" altLang="zh-CN">
                <a:sym typeface="+mn-ea"/>
              </a:rPr>
              <a:t>Today I will share China's Relevant Work on medical device cybersecurity, </a:t>
            </a:r>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structured around six key modules: regulatory framework, requirements analysis, architecture &amp; threat modeling, secure coding, security testing, and Summary.</a:t>
            </a:r>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China's medical device cybersecurity governance rests on three core documents:</a:t>
            </a:r>
            <a:endParaRPr lang="en-US" altLang="zh-CN"/>
          </a:p>
          <a:p>
            <a:r>
              <a:rPr lang="en-US" altLang="zh-CN"/>
              <a:t>First, the </a:t>
            </a:r>
            <a:r>
              <a:rPr lang="en-US" dirty="0">
                <a:sym typeface="+mn-ea"/>
              </a:rPr>
              <a:t>Technical Review Guidelines for Medical Device Cybersecurity Registration</a:t>
            </a:r>
            <a:r>
              <a:rPr lang="en-US" altLang="zh-CN"/>
              <a:t>, which mandates cybersecurity documentation as part of the pre-market submission;</a:t>
            </a:r>
            <a:endParaRPr lang="en-US" altLang="zh-CN"/>
          </a:p>
          <a:p>
            <a:r>
              <a:rPr lang="en-US" altLang="zh-CN"/>
              <a:t>Second, the sector standard YY/T 1843-2022, specifying Basic Requirements for Cybersecurity of Medical Electrical Equipment;</a:t>
            </a:r>
            <a:endParaRPr lang="en-US" altLang="zh-CN"/>
          </a:p>
          <a:p>
            <a:r>
              <a:rPr lang="en-US" altLang="zh-CN"/>
              <a:t>Third, the national standard GB/T 44585.1-2024, modified adoption of IEC 80001-1:2021, </a:t>
            </a:r>
            <a:r>
              <a:rPr lang="en-US" altLang="zh-CN" dirty="0">
                <a:sym typeface="+mn-ea"/>
              </a:rPr>
              <a:t>Application of risk management for IT-networks incorporating medical devices – Part 1: Safety, effectiveness and security in the implementation and use of connected medical devices or connected health software, </a:t>
            </a:r>
            <a:r>
              <a:rPr lang="en-US" altLang="zh-CN"/>
              <a:t>addressing cybersecurity risk management in healthcare facilities.</a:t>
            </a:r>
            <a:endParaRPr lang="en-US" altLang="zh-CN"/>
          </a:p>
          <a:p>
            <a:r>
              <a:rPr lang="en-US" altLang="zh-CN"/>
              <a:t>We emphasize organization-wide cybersecurity awareness across all roles — from R&amp;D to quality to clinical operation. Cybersecurity is not an add-on; it is a mandatory baseline.</a:t>
            </a:r>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Cybersecurity requirements fall into two categories:</a:t>
            </a:r>
            <a:endParaRPr lang="en-US" altLang="zh-CN"/>
          </a:p>
          <a:p>
            <a:endParaRPr lang="en-US" altLang="zh-CN"/>
          </a:p>
          <a:p>
            <a:r>
              <a:rPr lang="en-US" altLang="zh-CN"/>
              <a:t>Security functional requirements — what defenses the device must have, e.g., authentication, encryption;</a:t>
            </a:r>
            <a:endParaRPr lang="en-US" altLang="zh-CN"/>
          </a:p>
          <a:p>
            <a:endParaRPr lang="en-US" altLang="zh-CN"/>
          </a:p>
          <a:p>
            <a:r>
              <a:rPr lang="en-US" altLang="zh-CN"/>
              <a:t>Security assurance requirements — how we verify those defenses are effective.</a:t>
            </a:r>
            <a:endParaRPr lang="en-US" altLang="zh-CN"/>
          </a:p>
          <a:p>
            <a:r>
              <a:rPr lang="en-US" altLang="zh-CN"/>
              <a:t>Here we highlight dual-perspective thinking. Requirements engineers must adopt both the user's view — ensuring clinical usability — and the attacker's view — proactively identifying attack surfaces and vulnerabilities, and defining the device's behavioral boundaries under attack. </a:t>
            </a:r>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We recommend threat modeling as a mandatory step in design review, focusing on critical software components and their data interfaces.</a:t>
            </a:r>
            <a:endParaRPr lang="en-US" altLang="zh-CN"/>
          </a:p>
          <a:p>
            <a:r>
              <a:rPr lang="en-US" altLang="zh-CN"/>
              <a:t>Our approach follows a four-step process:</a:t>
            </a:r>
            <a:endParaRPr lang="en-US" altLang="zh-CN"/>
          </a:p>
          <a:p>
            <a:endParaRPr lang="en-US" altLang="zh-CN"/>
          </a:p>
          <a:p>
            <a:r>
              <a:rPr lang="en-US" altLang="zh-CN"/>
              <a:t>Identify assets and system objects to protect;</a:t>
            </a:r>
            <a:endParaRPr lang="en-US" altLang="zh-CN"/>
          </a:p>
          <a:p>
            <a:endParaRPr lang="en-US" altLang="zh-CN"/>
          </a:p>
          <a:p>
            <a:r>
              <a:rPr lang="en-US" altLang="zh-CN"/>
              <a:t>Identify potential threats;</a:t>
            </a:r>
            <a:endParaRPr lang="en-US" altLang="zh-CN"/>
          </a:p>
          <a:p>
            <a:endParaRPr lang="en-US" altLang="zh-CN"/>
          </a:p>
          <a:p>
            <a:r>
              <a:rPr lang="en-US" altLang="zh-CN"/>
              <a:t>Assess threat risks by likelihood and impact;</a:t>
            </a:r>
            <a:endParaRPr lang="en-US" altLang="zh-CN"/>
          </a:p>
          <a:p>
            <a:endParaRPr lang="en-US" altLang="zh-CN"/>
          </a:p>
          <a:p>
            <a:r>
              <a:rPr lang="en-US" altLang="zh-CN"/>
              <a:t>Mitigate high-priority threats.</a:t>
            </a:r>
            <a:endParaRPr lang="en-US" altLang="zh-CN"/>
          </a:p>
          <a:p>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sym typeface="+mn-ea"/>
              </a:rPr>
              <a:t>For threat identification, we use the STRIDE model as a systematic tool:</a:t>
            </a:r>
            <a:endParaRPr lang="en-US" altLang="zh-CN"/>
          </a:p>
          <a:p>
            <a:r>
              <a:rPr lang="en-US" altLang="zh-CN"/>
              <a:t>STRIDE enables us to enumerate threats comprehensively and embed security into the design phase.</a:t>
            </a:r>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To translate architecture into secure products, we enforce strict secure coding rules across several dimensions:</a:t>
            </a:r>
            <a:endParaRPr lang="en-US" altLang="zh-CN"/>
          </a:p>
          <a:p>
            <a:endParaRPr lang="en-US" altLang="zh-CN"/>
          </a:p>
          <a:p>
            <a:r>
              <a:rPr lang="en-US" altLang="zh-CN"/>
              <a:t>Input validation — rigorously check all external inputs;</a:t>
            </a:r>
            <a:endParaRPr lang="en-US" altLang="zh-CN"/>
          </a:p>
          <a:p>
            <a:endParaRPr lang="en-US" altLang="zh-CN"/>
          </a:p>
          <a:p>
            <a:r>
              <a:rPr lang="en-US" altLang="zh-CN"/>
              <a:t>Internal interface validation — ensure data integrity between modules;</a:t>
            </a:r>
            <a:endParaRPr lang="en-US" altLang="zh-CN"/>
          </a:p>
          <a:p>
            <a:endParaRPr lang="en-US" altLang="zh-CN"/>
          </a:p>
          <a:p>
            <a:r>
              <a:rPr lang="en-US" altLang="zh-CN"/>
              <a:t>Robust exception handling — avoid exposing system internals through error messages;</a:t>
            </a:r>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dirty="0">
                <a:sym typeface="+mn-ea"/>
              </a:rPr>
              <a:t>Minimizing Feedback——Avoid providing untrusted users with excessive information</a:t>
            </a:r>
            <a:r>
              <a:rPr lang="zh-CN" altLang="en-US" dirty="0">
                <a:ea typeface="宋体" panose="02010600030101010101" pitchFamily="2" charset="-122"/>
                <a:sym typeface="+mn-ea"/>
              </a:rPr>
              <a:t>；</a:t>
            </a:r>
            <a:endParaRPr lang="zh-CN" altLang="en-US" dirty="0">
              <a:ea typeface="宋体" panose="02010600030101010101" pitchFamily="2" charset="-122"/>
              <a:sym typeface="+mn-ea"/>
            </a:endParaRPr>
          </a:p>
          <a:p>
            <a:r>
              <a:rPr lang="en-US" altLang="zh-CN"/>
              <a:t>Race condition avoidance — </a:t>
            </a:r>
            <a:r>
              <a:rPr lang="en-US" altLang="zh-CN" dirty="0">
                <a:sym typeface="+mn-ea"/>
              </a:rPr>
              <a:t>Ensure that access to shared resources is properly controlled.</a:t>
            </a:r>
            <a:r>
              <a:rPr lang="en-US" altLang="zh-CN"/>
              <a:t>;</a:t>
            </a:r>
            <a:endParaRPr lang="en-US" altLang="zh-CN"/>
          </a:p>
          <a:p>
            <a:r>
              <a:rPr lang="en-US" altLang="zh-CN"/>
              <a:t>and </a:t>
            </a:r>
            <a:r>
              <a:rPr lang="en-US" altLang="zh-CN" dirty="0">
                <a:sym typeface="+mn-ea"/>
              </a:rPr>
              <a:t>Secure Invocation of Application Components</a:t>
            </a:r>
            <a:endParaRPr lang="en-US" altLang="zh-CN"/>
          </a:p>
          <a:p>
            <a:r>
              <a:rPr lang="en-US" altLang="zh-CN"/>
              <a:t>These disciplines minimize vulnerabilities at the source-code level.</a:t>
            </a:r>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Verification is equally vital. We recommend a combination of five testing methodologies:</a:t>
            </a:r>
            <a:endParaRPr lang="en-US" altLang="zh-CN"/>
          </a:p>
          <a:p>
            <a:endParaRPr lang="en-US" altLang="zh-CN"/>
          </a:p>
          <a:p>
            <a:r>
              <a:rPr lang="en-US" altLang="zh-CN"/>
              <a:t>Fuzz testing — for discovering unknown crash-related vulnerabilities;</a:t>
            </a:r>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Penetration testing — simulating real-world attacks on deployed systems;</a:t>
            </a:r>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White-box testing — deep coverage based on internal logic;</a:t>
            </a:r>
            <a:endParaRPr lang="en-US" altLang="zh-CN"/>
          </a:p>
          <a:p>
            <a:endParaRPr lang="en-US" altLang="zh-CN"/>
          </a:p>
          <a:p>
            <a:r>
              <a:rPr lang="en-US" altLang="zh-CN"/>
              <a:t>Black-box testing — external validation of defense-in-depth.</a:t>
            </a:r>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Static code analysis — scanning source code for defects early;</a:t>
            </a:r>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t>To conclude, I want to emphasize three points:</a:t>
            </a:r>
            <a:endParaRPr lang="en-US" altLang="zh-CN"/>
          </a:p>
          <a:p>
            <a:r>
              <a:rPr lang="en-US" altLang="zh-CN"/>
              <a:t>First,....</a:t>
            </a:r>
            <a:endParaRPr lang="en-US" altLang="zh-CN"/>
          </a:p>
          <a:p>
            <a:r>
              <a:rPr lang="en-US" altLang="zh-CN"/>
              <a:t>Second, ....</a:t>
            </a:r>
            <a:endParaRPr lang="en-US" altLang="zh-CN"/>
          </a:p>
          <a:p>
            <a:r>
              <a:rPr lang="en-US" altLang="zh-CN"/>
              <a:t>Third, ...</a:t>
            </a:r>
            <a:endParaRPr lang="en-US" altLang="zh-CN"/>
          </a:p>
          <a:p>
            <a:endParaRPr lang="en-US" altLang="zh-CN"/>
          </a:p>
        </p:txBody>
      </p:sp>
    </p:spTree>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5" Type="http://schemas.openxmlformats.org/officeDocument/2006/relationships/image" Target="../media/image4.png" />
  <Relationship Id="rId4" Type="http://schemas.openxmlformats.org/officeDocument/2006/relationships/image" Target="../media/image3.png" />
  <Relationship Id="rId3" Type="http://schemas.openxmlformats.org/officeDocument/2006/relationships/image" Target="../media/image2.png" />
  <Relationship Id="rId2" Type="http://schemas.openxmlformats.org/officeDocument/2006/relationships/image" Target="../media/image1.jpeg" />
  <Relationship Id="rId1" Type="http://schemas.openxmlformats.org/officeDocument/2006/relationships/slideMaster" Target="../slideMasters/slideMaster1.xml" />
</Relationships>
</file>

<file path=ppt/slideLayouts/_rels/slideLayout12.xml.rels>&#65279;<?xml version="1.0" encoding="utf-8" standalone="yes"?>
<Relationships xmlns="http://schemas.openxmlformats.org/package/2006/relationships">
  <Relationship Id="rId5" Type="http://schemas.openxmlformats.org/officeDocument/2006/relationships/image" Target="../media/image4.png" />
  <Relationship Id="rId4" Type="http://schemas.openxmlformats.org/officeDocument/2006/relationships/image" Target="../media/image3.png" />
  <Relationship Id="rId3" Type="http://schemas.openxmlformats.org/officeDocument/2006/relationships/image" Target="../media/image1.jpeg" />
  <Relationship Id="rId2" Type="http://schemas.openxmlformats.org/officeDocument/2006/relationships/image" Target="../media/image2.png" />
  <Relationship Id="rId1" Type="http://schemas.openxmlformats.org/officeDocument/2006/relationships/slideMaster" Target="../slideMasters/slideMaster1.xml" />
</Relationships>
</file>

<file path=ppt/slideLayouts/_rels/slideLayout13.xml.rels>&#65279;<?xml version="1.0" encoding="utf-8" standalone="yes"?>
<Relationships xmlns="http://schemas.openxmlformats.org/package/2006/relationships">
  <Relationship Id="rId5" Type="http://schemas.openxmlformats.org/officeDocument/2006/relationships/image" Target="../media/image4.png" />
  <Relationship Id="rId4" Type="http://schemas.openxmlformats.org/officeDocument/2006/relationships/image" Target="../media/image3.png" />
  <Relationship Id="rId3" Type="http://schemas.openxmlformats.org/officeDocument/2006/relationships/image" Target="../media/image1.jpeg" />
  <Relationship Id="rId2" Type="http://schemas.openxmlformats.org/officeDocument/2006/relationships/image" Target="../media/image2.png" />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GB" smtClean="0"/>
            </a:fld>
            <a:endParaRPr lang="en-GB"/>
          </a:p>
        </p:txBody>
      </p:sp>
      <p:sp>
        <p:nvSpPr>
          <p:cNvPr id="4" name="Rectangle 3"/>
          <p:cNvSpPr/>
          <p:nvPr userDrawn="1"/>
        </p:nvSpPr>
        <p:spPr>
          <a:xfrm>
            <a:off x="0" y="874294"/>
            <a:ext cx="9143999" cy="109659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4000" dirty="0">
              <a:solidFill>
                <a:srgbClr val="1C59B6"/>
              </a:solidFill>
            </a:endParaRPr>
          </a:p>
        </p:txBody>
      </p:sp>
      <p:pic>
        <p:nvPicPr>
          <p:cNvPr id="6" name="Picture 5"/>
          <p:cNvPicPr>
            <a:picLocks noChangeAspect="1"/>
          </p:cNvPicPr>
          <p:nvPr/>
        </p:nvPicPr>
        <p:blipFill>
          <a:blip r:embed="rId2"/>
          <a:stretch>
            <a:fillRect/>
          </a:stretch>
        </p:blipFill>
        <p:spPr>
          <a:xfrm>
            <a:off x="0" y="4562994"/>
            <a:ext cx="9144000" cy="594360"/>
          </a:xfrm>
          <a:prstGeom prst="rect">
            <a:avLst/>
          </a:prstGeom>
        </p:spPr>
      </p:pic>
      <p:grpSp>
        <p:nvGrpSpPr>
          <p:cNvPr id="8" name="Group 7"/>
          <p:cNvGrpSpPr/>
          <p:nvPr userDrawn="1"/>
        </p:nvGrpSpPr>
        <p:grpSpPr>
          <a:xfrm>
            <a:off x="7938655" y="-4"/>
            <a:ext cx="1205345" cy="376986"/>
            <a:chOff x="7938655" y="-4"/>
            <a:chExt cx="1205345" cy="376986"/>
          </a:xfrm>
        </p:grpSpPr>
        <p:sp>
          <p:nvSpPr>
            <p:cNvPr id="9" name="Google Shape;65;p14"/>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pic>
          <p:nvPicPr>
            <p:cNvPr id="10" name="Picture 9"/>
            <p:cNvPicPr>
              <a:picLocks noChangeAspect="1"/>
            </p:cNvPicPr>
            <p:nvPr/>
          </p:nvPicPr>
          <p:blipFill>
            <a:blip r:embed="rId3"/>
            <a:stretch>
              <a:fillRect/>
            </a:stretch>
          </p:blipFill>
          <p:spPr>
            <a:xfrm>
              <a:off x="8103741" y="22327"/>
              <a:ext cx="952103" cy="279166"/>
            </a:xfrm>
            <a:prstGeom prst="rect">
              <a:avLst/>
            </a:prstGeom>
          </p:spPr>
        </p:pic>
      </p:grpSp>
      <p:sp>
        <p:nvSpPr>
          <p:cNvPr id="11" name="Title Placeholder 1"/>
          <p:cNvSpPr>
            <a:spLocks noGrp="1"/>
          </p:cNvSpPr>
          <p:nvPr userDrawn="1">
            <p:ph type="title" hasCustomPrompt="1"/>
          </p:nvPr>
        </p:nvSpPr>
        <p:spPr>
          <a:xfrm>
            <a:off x="1010587" y="951875"/>
            <a:ext cx="8065957" cy="951933"/>
          </a:xfrm>
          <a:prstGeom prst="rect">
            <a:avLst/>
          </a:prstGeom>
        </p:spPr>
        <p:txBody>
          <a:bodyPr vert="horz" lIns="91440" tIns="45720" rIns="91440" bIns="45720" rtlCol="0" anchor="ctr">
            <a:normAutofit/>
          </a:bodyPr>
          <a:lstStyle>
            <a:lvl1pPr>
              <a:defRPr sz="4000" b="1">
                <a:solidFill>
                  <a:schemeClr val="bg1"/>
                </a:solidFill>
              </a:defRPr>
            </a:lvl1pPr>
          </a:lstStyle>
          <a:p>
            <a:r>
              <a:rPr lang="en-US" dirty="0"/>
              <a:t>Presentation Title</a:t>
            </a:r>
            <a:endParaRPr lang="en-SG" dirty="0"/>
          </a:p>
        </p:txBody>
      </p:sp>
      <p:sp>
        <p:nvSpPr>
          <p:cNvPr id="12" name="Google Shape;22;p5"/>
          <p:cNvSpPr txBox="1">
            <a:spLocks noGrp="1"/>
          </p:cNvSpPr>
          <p:nvPr userDrawn="1">
            <p:ph type="body" idx="1" hasCustomPrompt="1"/>
          </p:nvPr>
        </p:nvSpPr>
        <p:spPr>
          <a:xfrm>
            <a:off x="1010587" y="2585332"/>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Name</a:t>
            </a:r>
            <a:endParaRPr dirty="0"/>
          </a:p>
        </p:txBody>
      </p:sp>
      <p:sp>
        <p:nvSpPr>
          <p:cNvPr id="13" name="Google Shape;22;p5"/>
          <p:cNvSpPr txBox="1">
            <a:spLocks noGrp="1"/>
          </p:cNvSpPr>
          <p:nvPr userDrawn="1">
            <p:ph type="body" idx="11" hasCustomPrompt="1"/>
          </p:nvPr>
        </p:nvSpPr>
        <p:spPr>
          <a:xfrm>
            <a:off x="1010586" y="3071986"/>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Designation</a:t>
            </a:r>
            <a:endParaRPr dirty="0"/>
          </a:p>
        </p:txBody>
      </p:sp>
      <p:sp>
        <p:nvSpPr>
          <p:cNvPr id="14" name="Google Shape;22;p5"/>
          <p:cNvSpPr txBox="1">
            <a:spLocks noGrp="1"/>
          </p:cNvSpPr>
          <p:nvPr userDrawn="1">
            <p:ph type="body" idx="12" hasCustomPrompt="1"/>
          </p:nvPr>
        </p:nvSpPr>
        <p:spPr>
          <a:xfrm>
            <a:off x="1010586" y="3570250"/>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Organisation</a:t>
            </a:r>
            <a:endParaRPr dirty="0"/>
          </a:p>
        </p:txBody>
      </p:sp>
      <p:grpSp>
        <p:nvGrpSpPr>
          <p:cNvPr id="28" name="Group 27"/>
          <p:cNvGrpSpPr/>
          <p:nvPr userDrawn="1"/>
        </p:nvGrpSpPr>
        <p:grpSpPr>
          <a:xfrm>
            <a:off x="210849" y="4628477"/>
            <a:ext cx="4308593" cy="450000"/>
            <a:chOff x="210849" y="4628477"/>
            <a:chExt cx="4308593" cy="450000"/>
          </a:xfrm>
        </p:grpSpPr>
        <p:pic>
          <p:nvPicPr>
            <p:cNvPr id="25" name="Picture 24"/>
            <p:cNvPicPr>
              <a:picLocks noChangeAspect="1"/>
            </p:cNvPicPr>
            <p:nvPr userDrawn="1"/>
          </p:nvPicPr>
          <p:blipFill>
            <a:blip r:embed="rId4"/>
            <a:stretch>
              <a:fillRect/>
            </a:stretch>
          </p:blipFill>
          <p:spPr>
            <a:xfrm>
              <a:off x="210849" y="4759038"/>
              <a:ext cx="2429035" cy="248400"/>
            </a:xfrm>
            <a:prstGeom prst="rect">
              <a:avLst/>
            </a:prstGeom>
          </p:spPr>
        </p:pic>
        <p:pic>
          <p:nvPicPr>
            <p:cNvPr id="27" name="Picture 26"/>
            <p:cNvPicPr>
              <a:picLocks noChangeAspect="1"/>
            </p:cNvPicPr>
            <p:nvPr userDrawn="1"/>
          </p:nvPicPr>
          <p:blipFill>
            <a:blip r:embed="rId5"/>
            <a:stretch>
              <a:fillRect/>
            </a:stretch>
          </p:blipFill>
          <p:spPr>
            <a:xfrm>
              <a:off x="2850733" y="4628477"/>
              <a:ext cx="1668709" cy="450000"/>
            </a:xfrm>
            <a:prstGeom prst="rect">
              <a:avLst/>
            </a:prstGeom>
          </p:spPr>
        </p:pic>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matchingName="Section header">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
        <p:nvSpPr>
          <p:cNvPr id="2" name="Google Shape;22;p5"/>
          <p:cNvSpPr txBox="1">
            <a:spLocks noGrp="1"/>
          </p:cNvSpPr>
          <p:nvPr>
            <p:ph type="body" idx="1"/>
          </p:nvPr>
        </p:nvSpPr>
        <p:spPr>
          <a:xfrm>
            <a:off x="1097480" y="1443618"/>
            <a:ext cx="7254945" cy="2347258"/>
          </a:xfrm>
          <a:prstGeom prst="rect">
            <a:avLst/>
          </a:prstGeom>
          <a:noFill/>
          <a:ln>
            <a:noFill/>
          </a:ln>
        </p:spPr>
        <p:txBody>
          <a:bodyPr spcFirstLastPara="1" wrap="square" lIns="91425" tIns="91425" rIns="91425" bIns="91425" anchor="t" anchorCtr="0">
            <a:normAutofit/>
          </a:bodyPr>
          <a:lstStyle>
            <a:lvl1pPr marL="457200" lvl="0" indent="-317500" algn="just">
              <a:lnSpc>
                <a:spcPct val="115000"/>
              </a:lnSpc>
              <a:spcBef>
                <a:spcPts val="0"/>
              </a:spcBef>
              <a:spcAft>
                <a:spcPts val="0"/>
              </a:spcAft>
              <a:buSzPts val="1400"/>
              <a:buNone/>
              <a:defRPr sz="1150">
                <a:solidFill>
                  <a:schemeClr val="tx1"/>
                </a:solidFill>
                <a:latin typeface="+mj-lt"/>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3" name="Google Shape;21;p5"/>
          <p:cNvSpPr txBox="1">
            <a:spLocks noGrp="1"/>
          </p:cNvSpPr>
          <p:nvPr>
            <p:ph type="title" hasCustomPrompt="1"/>
          </p:nvPr>
        </p:nvSpPr>
        <p:spPr>
          <a:xfrm>
            <a:off x="1108926" y="892516"/>
            <a:ext cx="7243500" cy="42875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8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dirty="0"/>
              <a:t>Header/Title</a:t>
            </a:r>
            <a:endParaRPr dirty="0"/>
          </a:p>
        </p:txBody>
      </p:sp>
      <p:grpSp>
        <p:nvGrpSpPr>
          <p:cNvPr id="7" name="Group 6"/>
          <p:cNvGrpSpPr/>
          <p:nvPr userDrawn="1"/>
        </p:nvGrpSpPr>
        <p:grpSpPr>
          <a:xfrm>
            <a:off x="7938655" y="-4"/>
            <a:ext cx="1205345" cy="376986"/>
            <a:chOff x="7938655" y="-4"/>
            <a:chExt cx="1205345" cy="376986"/>
          </a:xfrm>
        </p:grpSpPr>
        <p:sp>
          <p:nvSpPr>
            <p:cNvPr id="8" name="Google Shape;65;p14"/>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pic>
          <p:nvPicPr>
            <p:cNvPr id="9" name="Picture 8"/>
            <p:cNvPicPr>
              <a:picLocks noChangeAspect="1"/>
            </p:cNvPicPr>
            <p:nvPr/>
          </p:nvPicPr>
          <p:blipFill>
            <a:blip r:embed="rId2"/>
            <a:stretch>
              <a:fillRect/>
            </a:stretch>
          </p:blipFill>
          <p:spPr>
            <a:xfrm>
              <a:off x="8103741" y="22327"/>
              <a:ext cx="952103" cy="279166"/>
            </a:xfrm>
            <a:prstGeom prst="rect">
              <a:avLst/>
            </a:prstGeom>
          </p:spPr>
        </p:pic>
      </p:grpSp>
      <p:grpSp>
        <p:nvGrpSpPr>
          <p:cNvPr id="14" name="Group 13"/>
          <p:cNvGrpSpPr/>
          <p:nvPr userDrawn="1"/>
        </p:nvGrpSpPr>
        <p:grpSpPr>
          <a:xfrm>
            <a:off x="0" y="4562994"/>
            <a:ext cx="9144000" cy="594360"/>
            <a:chOff x="0" y="4562994"/>
            <a:chExt cx="9144000" cy="594360"/>
          </a:xfrm>
        </p:grpSpPr>
        <p:pic>
          <p:nvPicPr>
            <p:cNvPr id="5" name="Picture 4"/>
            <p:cNvPicPr>
              <a:picLocks noChangeAspect="1"/>
            </p:cNvPicPr>
            <p:nvPr/>
          </p:nvPicPr>
          <p:blipFill>
            <a:blip r:embed="rId3"/>
            <a:stretch>
              <a:fillRect/>
            </a:stretch>
          </p:blipFill>
          <p:spPr>
            <a:xfrm>
              <a:off x="0" y="4562994"/>
              <a:ext cx="9144000" cy="594360"/>
            </a:xfrm>
            <a:prstGeom prst="rect">
              <a:avLst/>
            </a:prstGeom>
          </p:spPr>
        </p:pic>
        <p:grpSp>
          <p:nvGrpSpPr>
            <p:cNvPr id="10" name="Group 9"/>
            <p:cNvGrpSpPr/>
            <p:nvPr userDrawn="1"/>
          </p:nvGrpSpPr>
          <p:grpSpPr>
            <a:xfrm>
              <a:off x="210849" y="4628477"/>
              <a:ext cx="4308593" cy="450000"/>
              <a:chOff x="210849" y="4628477"/>
              <a:chExt cx="4308593" cy="450000"/>
            </a:xfrm>
          </p:grpSpPr>
          <p:pic>
            <p:nvPicPr>
              <p:cNvPr id="12" name="Picture 11"/>
              <p:cNvPicPr>
                <a:picLocks noChangeAspect="1"/>
              </p:cNvPicPr>
              <p:nvPr userDrawn="1"/>
            </p:nvPicPr>
            <p:blipFill>
              <a:blip r:embed="rId4"/>
              <a:stretch>
                <a:fillRect/>
              </a:stretch>
            </p:blipFill>
            <p:spPr>
              <a:xfrm>
                <a:off x="210849" y="4759038"/>
                <a:ext cx="2429035" cy="248400"/>
              </a:xfrm>
              <a:prstGeom prst="rect">
                <a:avLst/>
              </a:prstGeom>
            </p:spPr>
          </p:pic>
          <p:pic>
            <p:nvPicPr>
              <p:cNvPr id="13" name="Picture 12"/>
              <p:cNvPicPr>
                <a:picLocks noChangeAspect="1"/>
              </p:cNvPicPr>
              <p:nvPr userDrawn="1"/>
            </p:nvPicPr>
            <p:blipFill>
              <a:blip r:embed="rId5"/>
              <a:stretch>
                <a:fillRect/>
              </a:stretch>
            </p:blipFill>
            <p:spPr>
              <a:xfrm>
                <a:off x="2850733" y="4628477"/>
                <a:ext cx="1668709" cy="450000"/>
              </a:xfrm>
              <a:prstGeom prst="rect">
                <a:avLst/>
              </a:prstGeom>
            </p:spPr>
          </p:pic>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matchingName="Title and two columns">
  <p:cSld name="1_Title and two columns">
    <p:spTree>
      <p:nvGrpSpPr>
        <p:cNvPr id="1" name="Shape 20"/>
        <p:cNvGrpSpPr/>
        <p:nvPr/>
      </p:nvGrpSpPr>
      <p:grpSpPr>
        <a:xfrm>
          <a:off x="0" y="0"/>
          <a:ext cx="0" cy="0"/>
          <a:chOff x="0" y="0"/>
          <a:chExt cx="0" cy="0"/>
        </a:xfrm>
      </p:grpSpPr>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grpSp>
        <p:nvGrpSpPr>
          <p:cNvPr id="5" name="Group 4"/>
          <p:cNvGrpSpPr/>
          <p:nvPr userDrawn="1"/>
        </p:nvGrpSpPr>
        <p:grpSpPr>
          <a:xfrm>
            <a:off x="7938655" y="-4"/>
            <a:ext cx="1205345" cy="376986"/>
            <a:chOff x="7938655" y="-4"/>
            <a:chExt cx="1205345" cy="376986"/>
          </a:xfrm>
        </p:grpSpPr>
        <p:sp>
          <p:nvSpPr>
            <p:cNvPr id="6" name="Google Shape;65;p14"/>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pic>
          <p:nvPicPr>
            <p:cNvPr id="7" name="Picture 6"/>
            <p:cNvPicPr>
              <a:picLocks noChangeAspect="1"/>
            </p:cNvPicPr>
            <p:nvPr/>
          </p:nvPicPr>
          <p:blipFill>
            <a:blip r:embed="rId2"/>
            <a:stretch>
              <a:fillRect/>
            </a:stretch>
          </p:blipFill>
          <p:spPr>
            <a:xfrm>
              <a:off x="8103741" y="22327"/>
              <a:ext cx="952103" cy="279166"/>
            </a:xfrm>
            <a:prstGeom prst="rect">
              <a:avLst/>
            </a:prstGeom>
          </p:spPr>
        </p:pic>
      </p:grpSp>
      <p:sp>
        <p:nvSpPr>
          <p:cNvPr id="8" name="Google Shape;96;p16"/>
          <p:cNvSpPr txBox="1"/>
          <p:nvPr userDrawn="1"/>
        </p:nvSpPr>
        <p:spPr>
          <a:xfrm>
            <a:off x="1108925" y="1925412"/>
            <a:ext cx="72435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panose="020B0604020202020204"/>
              <a:buNone/>
            </a:pPr>
            <a:r>
              <a:rPr lang="en-GB" sz="5400" b="1" dirty="0">
                <a:solidFill>
                  <a:srgbClr val="0044AD"/>
                </a:solidFill>
              </a:rPr>
              <a:t>T</a:t>
            </a:r>
            <a:r>
              <a:rPr lang="en-US" altLang="zh-CN" sz="5400" b="1" dirty="0">
                <a:solidFill>
                  <a:srgbClr val="0044AD"/>
                </a:solidFill>
              </a:rPr>
              <a:t>hank You!</a:t>
            </a:r>
            <a:endParaRPr sz="5400" b="1" i="0" u="none" strike="noStrike" cap="none" dirty="0">
              <a:solidFill>
                <a:srgbClr val="0044AD"/>
              </a:solidFill>
              <a:latin typeface="Arial" panose="020B0604020202020204"/>
              <a:ea typeface="Arial" panose="020B0604020202020204"/>
              <a:cs typeface="Arial" panose="020B0604020202020204"/>
              <a:sym typeface="Arial" panose="020B0604020202020204"/>
            </a:endParaRPr>
          </a:p>
        </p:txBody>
      </p:sp>
      <p:grpSp>
        <p:nvGrpSpPr>
          <p:cNvPr id="15" name="Group 14"/>
          <p:cNvGrpSpPr/>
          <p:nvPr userDrawn="1"/>
        </p:nvGrpSpPr>
        <p:grpSpPr>
          <a:xfrm>
            <a:off x="0" y="4562994"/>
            <a:ext cx="9144000" cy="594360"/>
            <a:chOff x="0" y="4562994"/>
            <a:chExt cx="9144000" cy="594360"/>
          </a:xfrm>
        </p:grpSpPr>
        <p:pic>
          <p:nvPicPr>
            <p:cNvPr id="16" name="Picture 15"/>
            <p:cNvPicPr>
              <a:picLocks noChangeAspect="1"/>
            </p:cNvPicPr>
            <p:nvPr/>
          </p:nvPicPr>
          <p:blipFill>
            <a:blip r:embed="rId3"/>
            <a:stretch>
              <a:fillRect/>
            </a:stretch>
          </p:blipFill>
          <p:spPr>
            <a:xfrm>
              <a:off x="0" y="4562994"/>
              <a:ext cx="9144000" cy="594360"/>
            </a:xfrm>
            <a:prstGeom prst="rect">
              <a:avLst/>
            </a:prstGeom>
          </p:spPr>
        </p:pic>
        <p:grpSp>
          <p:nvGrpSpPr>
            <p:cNvPr id="17" name="Group 16"/>
            <p:cNvGrpSpPr/>
            <p:nvPr userDrawn="1"/>
          </p:nvGrpSpPr>
          <p:grpSpPr>
            <a:xfrm>
              <a:off x="210849" y="4628477"/>
              <a:ext cx="4308593" cy="450000"/>
              <a:chOff x="210849" y="4628477"/>
              <a:chExt cx="4308593" cy="450000"/>
            </a:xfrm>
          </p:grpSpPr>
          <p:pic>
            <p:nvPicPr>
              <p:cNvPr id="18" name="Picture 17"/>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p:cNvPicPr>
                <a:picLocks noChangeAspect="1"/>
              </p:cNvPicPr>
              <p:nvPr userDrawn="1"/>
            </p:nvPicPr>
            <p:blipFill>
              <a:blip r:embed="rId5"/>
              <a:stretch>
                <a:fillRect/>
              </a:stretch>
            </p:blipFill>
            <p:spPr>
              <a:xfrm>
                <a:off x="2850733" y="4628477"/>
                <a:ext cx="1668709" cy="450000"/>
              </a:xfrm>
              <a:prstGeom prst="rect">
                <a:avLst/>
              </a:prstGeom>
            </p:spPr>
          </p:pic>
        </p:grpSp>
      </p:grpSp>
    </p:spTree>
  </p:cSld>
  <p:clrMapOvr>
    <a:masterClrMapping/>
  </p:clrMapOvr>
</p:sldLayout>
</file>

<file path=ppt/slideMasters/_rels/slideMaster1.xml.rels>&#65279;<?xml version="1.0" encoding="utf-8" standalone="yes"?>
<Relationships xmlns="http://schemas.openxmlformats.org/package/2006/relationships">
  <Relationship Id="rId9" Type="http://schemas.openxmlformats.org/officeDocument/2006/relationships/slideLayout" Target="../slideLayouts/slideLayout9.xml" />
  <Relationship Id="rId8" Type="http://schemas.openxmlformats.org/officeDocument/2006/relationships/slideLayout" Target="../slideLayouts/slideLayout8.xml" />
  <Relationship Id="rId7" Type="http://schemas.openxmlformats.org/officeDocument/2006/relationships/slideLayout" Target="../slideLayouts/slideLayout7.xml" />
  <Relationship Id="rId6" Type="http://schemas.openxmlformats.org/officeDocument/2006/relationships/slideLayout" Target="../slideLayouts/slideLayout6.xml" />
  <Relationship Id="rId5" Type="http://schemas.openxmlformats.org/officeDocument/2006/relationships/slideLayout" Target="../slideLayouts/slideLayout5.xml" />
  <Relationship Id="rId4" Type="http://schemas.openxmlformats.org/officeDocument/2006/relationships/slideLayout" Target="../slideLayouts/slideLayout4.xml" />
  <Relationship Id="rId3" Type="http://schemas.openxmlformats.org/officeDocument/2006/relationships/slideLayout" Target="../slideLayouts/slideLayout3.xml" />
  <Relationship Id="rId2" Type="http://schemas.openxmlformats.org/officeDocument/2006/relationships/slideLayout" Target="../slideLayouts/slideLayout2.xml" />
  <Relationship Id="rId14" Type="http://schemas.openxmlformats.org/officeDocument/2006/relationships/theme" Target="../theme/theme1.xml" />
  <Relationship Id="rId13" Type="http://schemas.openxmlformats.org/officeDocument/2006/relationships/slideLayout" Target="../slideLayouts/slideLayout13.xml" />
  <Relationship Id="rId12" Type="http://schemas.openxmlformats.org/officeDocument/2006/relationships/slideLayout" Target="../slideLayouts/slideLayout12.xml" />
  <Relationship Id="rId11" Type="http://schemas.openxmlformats.org/officeDocument/2006/relationships/slideLayout" Target="../slideLayouts/slideLayout11.xml" />
  <Relationship Id="rId10" Type="http://schemas.openxmlformats.org/officeDocument/2006/relationships/slideLayout" Target="../slideLayouts/slideLayout10.xml" />
  <Relationship Id="rId1" Type="http://schemas.openxmlformats.org/officeDocument/2006/relationships/slideLayout" Target="../slideLayouts/slideLayout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panose="020B0604020202020204"/>
              <a:buChar char="●"/>
              <a:defRPr sz="18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914400" marR="0" lvl="1"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1371600" marR="0" lvl="2"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115000"/>
              </a:lnSpc>
              <a:spcBef>
                <a:spcPts val="0"/>
              </a:spcBef>
              <a:spcAft>
                <a:spcPts val="0"/>
              </a:spcAft>
              <a:buClr>
                <a:schemeClr val="dk2"/>
              </a:buClr>
              <a:buSzPts val="1400"/>
              <a:buFont typeface="Arial" panose="020B0604020202020204"/>
              <a:buChar char="■"/>
              <a:defRPr sz="1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L="0" marR="0" lvl="1"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L="0" marR="0" lvl="2"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L="0" marR="0" lvl="3"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L="0" marR="0" lvl="4"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L="0" marR="0" lvl="5"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L="0" marR="0" lvl="6"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L="0" marR="0" lvl="7"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L="0" marR="0" lvl="8" indent="0" algn="r" rtl="0">
              <a:lnSpc>
                <a:spcPct val="100000"/>
              </a:lnSpc>
              <a:spcBef>
                <a:spcPts val="0"/>
              </a:spcBef>
              <a:spcAft>
                <a:spcPts val="0"/>
              </a:spcAft>
              <a:buClr>
                <a:srgbClr val="000000"/>
              </a:buClr>
              <a:buSzPts val="1000"/>
              <a:buFont typeface="Arial" panose="020B0604020202020204"/>
              <a:buNone/>
              <a:defRPr sz="10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GB"/>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&#65279;<?xml version="1.0" encoding="utf-8" standalone="yes"?>
<Relationships xmlns="http://schemas.openxmlformats.org/package/2006/relationships">
  <Relationship Id="rId6" Type="http://schemas.openxmlformats.org/officeDocument/2006/relationships/notesSlide" Target="../notesSlides/notesSlide1.xml" />
  <Relationship Id="rId5" Type="http://schemas.openxmlformats.org/officeDocument/2006/relationships/slideLayout" Target="../slideLayouts/slideLayout1.xml" />
  <Relationship Id="rId4" Type="http://schemas.openxmlformats.org/officeDocument/2006/relationships/image" Target="../media/image4.png" />
  <Relationship Id="rId3" Type="http://schemas.openxmlformats.org/officeDocument/2006/relationships/image" Target="../media/image3.png" />
  <Relationship Id="rId2" Type="http://schemas.openxmlformats.org/officeDocument/2006/relationships/image" Target="../media/image2.png" />
  <Relationship Id="rId1" Type="http://schemas.openxmlformats.org/officeDocument/2006/relationships/image" Target="../media/image5.png" />
</Relationships>
</file>

<file path=ppt/slides/_rels/slide2.xml.rels>&#65279;<?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11.xml" />
</Relationships>
</file>

<file path=ppt/slides/_rels/slide3.xml.rels>&#65279;<?xml version="1.0" encoding="utf-8" standalone="yes"?>
<Relationships xmlns="http://schemas.openxmlformats.org/package/2006/relationships">
  <Relationship Id="rId2" Type="http://schemas.openxmlformats.org/officeDocument/2006/relationships/notesSlide" Target="../notesSlides/notesSlide3.xml" />
  <Relationship Id="rId1" Type="http://schemas.openxmlformats.org/officeDocument/2006/relationships/slideLayout" Target="../slideLayouts/slideLayout12.xml" />
</Relationships>
</file>

<file path=ppt/slides/_rels/slide4.xml.rels>&#65279;<?xml version="1.0" encoding="utf-8" standalone="yes"?>
<Relationships xmlns="http://schemas.openxmlformats.org/package/2006/relationships">
  <Relationship Id="rId2" Type="http://schemas.openxmlformats.org/officeDocument/2006/relationships/notesSlide" Target="../notesSlides/notesSlide4.xml" />
  <Relationship Id="rId1" Type="http://schemas.openxmlformats.org/officeDocument/2006/relationships/slideLayout" Target="../slideLayouts/slideLayout12.xml" />
</Relationships>
</file>

<file path=ppt/slides/_rels/slide5.xml.rels>&#65279;<?xml version="1.0" encoding="utf-8" standalone="yes"?>
<Relationships xmlns="http://schemas.openxmlformats.org/package/2006/relationships">
  <Relationship Id="rId2" Type="http://schemas.openxmlformats.org/officeDocument/2006/relationships/notesSlide" Target="../notesSlides/notesSlide5.xml" />
  <Relationship Id="rId1" Type="http://schemas.openxmlformats.org/officeDocument/2006/relationships/slideLayout" Target="../slideLayouts/slideLayout12.xml" />
</Relationships>
</file>

<file path=ppt/slides/_rels/slide6.xml.rels>&#65279;<?xml version="1.0" encoding="utf-8" standalone="yes"?>
<Relationships xmlns="http://schemas.openxmlformats.org/package/2006/relationships">
  <Relationship Id="rId3" Type="http://schemas.openxmlformats.org/officeDocument/2006/relationships/notesSlide" Target="../notesSlides/notesSlide6.xml" />
  <Relationship Id="rId2" Type="http://schemas.openxmlformats.org/officeDocument/2006/relationships/slideLayout" Target="../slideLayouts/slideLayout12.xml" />
  <Relationship Id="rId1" Type="http://schemas.openxmlformats.org/officeDocument/2006/relationships/image" Target="../media/image6.png" />
</Relationships>
</file>

<file path=ppt/slides/_rels/slide7.xml.rels>&#65279;<?xml version="1.0" encoding="utf-8" standalone="yes"?>
<Relationships xmlns="http://schemas.openxmlformats.org/package/2006/relationships">
  <Relationship Id="rId2" Type="http://schemas.openxmlformats.org/officeDocument/2006/relationships/notesSlide" Target="../notesSlides/notesSlide7.xml" />
  <Relationship Id="rId1" Type="http://schemas.openxmlformats.org/officeDocument/2006/relationships/slideLayout" Target="../slideLayouts/slideLayout12.xml" />
</Relationships>
</file>

<file path=ppt/slides/_rels/slide8.xml.rels>&#65279;<?xml version="1.0" encoding="utf-8" standalone="yes"?>
<Relationships xmlns="http://schemas.openxmlformats.org/package/2006/relationships">
  <Relationship Id="rId2" Type="http://schemas.openxmlformats.org/officeDocument/2006/relationships/notesSlide" Target="../notesSlides/notesSlide8.xml" />
  <Relationship Id="rId1" Type="http://schemas.openxmlformats.org/officeDocument/2006/relationships/slideLayout" Target="../slideLayouts/slideLayout12.xml" />
</Relationships>
</file>

<file path=ppt/slides/_rels/slide9.xml.rels>&#65279;<?xml version="1.0" encoding="utf-8" standalone="yes"?>
<Relationships xmlns="http://schemas.openxmlformats.org/package/2006/relationships">
  <Relationship Id="rId2" Type="http://schemas.openxmlformats.org/officeDocument/2006/relationships/notesSlide" Target="../notesSlides/notesSlide9.xml" />
  <Relationship Id="rId1" Type="http://schemas.openxmlformats.org/officeDocument/2006/relationships/slideLayout" Target="../slideLayouts/slideLayout12.xml" />
</Relationships>
</file>

<file path=ppt/slides/_rels/slide10.xml.rels>&#65279;<?xml version="1.0" encoding="utf-8" standalone="yes"?>
<Relationships xmlns="http://schemas.openxmlformats.org/package/2006/relationships">
  <Relationship Id="rId2" Type="http://schemas.openxmlformats.org/officeDocument/2006/relationships/notesSlide" Target="../notesSlides/notesSlide10.xml" />
  <Relationship Id="rId1" Type="http://schemas.openxmlformats.org/officeDocument/2006/relationships/slideLayout" Target="../slideLayouts/slideLayout12.xml" />
</Relationships>
</file>

<file path=ppt/slides/_rels/slide11.xml.rels>&#65279;<?xml version="1.0" encoding="utf-8" standalone="yes"?>
<Relationships xmlns="http://schemas.openxmlformats.org/package/2006/relationships">
  <Relationship Id="rId2" Type="http://schemas.openxmlformats.org/officeDocument/2006/relationships/notesSlide" Target="../notesSlides/notesSlide11.xml" />
  <Relationship Id="rId1" Type="http://schemas.openxmlformats.org/officeDocument/2006/relationships/slideLayout" Target="../slideLayouts/slideLayout12.xml" />
</Relationships>
</file>

<file path=ppt/slides/_rels/slide12.xml.rels>&#65279;<?xml version="1.0" encoding="utf-8" standalone="yes"?>
<Relationships xmlns="http://schemas.openxmlformats.org/package/2006/relationships">
  <Relationship Id="rId2" Type="http://schemas.openxmlformats.org/officeDocument/2006/relationships/notesSlide" Target="../notesSlides/notesSlide12.xml" />
  <Relationship Id="rId1" Type="http://schemas.openxmlformats.org/officeDocument/2006/relationships/slideLayout" Target="../slideLayouts/slideLayout12.xml" />
</Relationships>
</file>

<file path=ppt/slides/_rels/slide13.xml.rels>&#65279;<?xml version="1.0" encoding="utf-8" standalone="yes"?>
<Relationships xmlns="http://schemas.openxmlformats.org/package/2006/relationships">
  <Relationship Id="rId2" Type="http://schemas.openxmlformats.org/officeDocument/2006/relationships/notesSlide" Target="../notesSlides/notesSlide13.xml" />
  <Relationship Id="rId1" Type="http://schemas.openxmlformats.org/officeDocument/2006/relationships/slideLayout" Target="../slideLayouts/slideLayout12.xml" />
</Relationships>
</file>

<file path=ppt/slides/_rels/slide14.xml.rels>&#65279;<?xml version="1.0" encoding="utf-8" standalone="yes"?>
<Relationships xmlns="http://schemas.openxmlformats.org/package/2006/relationships">
  <Relationship Id="rId2" Type="http://schemas.openxmlformats.org/officeDocument/2006/relationships/notesSlide" Target="../notesSlides/notesSlide14.xml" />
  <Relationship Id="rId1" Type="http://schemas.openxmlformats.org/officeDocument/2006/relationships/slideLayout" Target="../slideLayouts/slideLayout12.xml" />
</Relationships>
</file>

<file path=ppt/slides/_rels/slide15.xml.rels>&#65279;<?xml version="1.0" encoding="utf-8" standalone="yes"?>
<Relationships xmlns="http://schemas.openxmlformats.org/package/2006/relationships">
  <Relationship Id="rId2" Type="http://schemas.openxmlformats.org/officeDocument/2006/relationships/notesSlide" Target="../notesSlides/notesSlide15.xml" />
  <Relationship Id="rId1" Type="http://schemas.openxmlformats.org/officeDocument/2006/relationships/slideLayout" Target="../slideLayouts/slideLayout12.xml" />
</Relationships>
</file>

<file path=ppt/slides/_rels/slide16.xml.rels>&#65279;<?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 name="Picture 9"/>
          <p:cNvPicPr>
            <a:picLocks noChangeAspect="1"/>
          </p:cNvPicPr>
          <p:nvPr/>
        </p:nvPicPr>
        <p:blipFill>
          <a:blip r:embed="rId1"/>
          <a:stretch>
            <a:fillRect/>
          </a:stretch>
        </p:blipFill>
        <p:spPr>
          <a:xfrm>
            <a:off x="0" y="0"/>
            <a:ext cx="9144000" cy="5143500"/>
          </a:xfrm>
          <a:prstGeom prst="rect">
            <a:avLst/>
          </a:prstGeom>
        </p:spPr>
      </p:pic>
      <p:pic>
        <p:nvPicPr>
          <p:cNvPr id="8" name="Picture 7"/>
          <p:cNvPicPr>
            <a:picLocks noChangeAspect="1"/>
          </p:cNvPicPr>
          <p:nvPr/>
        </p:nvPicPr>
        <p:blipFill>
          <a:blip r:embed="rId2"/>
          <a:stretch>
            <a:fillRect/>
          </a:stretch>
        </p:blipFill>
        <p:spPr>
          <a:xfrm>
            <a:off x="1990760" y="1475509"/>
            <a:ext cx="5162480" cy="1513690"/>
          </a:xfrm>
          <a:prstGeom prst="rect">
            <a:avLst/>
          </a:prstGeom>
        </p:spPr>
      </p:pic>
      <p:sp>
        <p:nvSpPr>
          <p:cNvPr id="3" name="TextBox 2"/>
          <p:cNvSpPr txBox="1"/>
          <p:nvPr/>
        </p:nvSpPr>
        <p:spPr>
          <a:xfrm>
            <a:off x="0" y="2956599"/>
            <a:ext cx="9144000" cy="338554"/>
          </a:xfrm>
          <a:prstGeom prst="rect">
            <a:avLst/>
          </a:prstGeom>
          <a:noFill/>
        </p:spPr>
        <p:txBody>
          <a:bodyPr wrap="square" rtlCol="0">
            <a:spAutoFit/>
          </a:bodyPr>
          <a:lstStyle/>
          <a:p>
            <a:pPr algn="ctr"/>
            <a:r>
              <a:rPr lang="en-SG" sz="1600" b="1" dirty="0">
                <a:latin typeface="Helvetical.TStd-BoldCond"/>
              </a:rPr>
              <a:t>Day 1 IMDRF Industry Joint Workshop | 14 September 2026</a:t>
            </a:r>
            <a:endParaRPr lang="en-SG" sz="1600" b="1" dirty="0">
              <a:latin typeface="Helvetical.TStd-BoldCond"/>
            </a:endParaRPr>
          </a:p>
        </p:txBody>
      </p:sp>
      <p:grpSp>
        <p:nvGrpSpPr>
          <p:cNvPr id="2" name="Group 1"/>
          <p:cNvGrpSpPr/>
          <p:nvPr/>
        </p:nvGrpSpPr>
        <p:grpSpPr>
          <a:xfrm>
            <a:off x="2186306" y="1149597"/>
            <a:ext cx="4821645" cy="532800"/>
            <a:chOff x="2186306" y="1149597"/>
            <a:chExt cx="4821645" cy="532800"/>
          </a:xfrm>
        </p:grpSpPr>
        <p:pic>
          <p:nvPicPr>
            <p:cNvPr id="6" name="Picture 5"/>
            <p:cNvPicPr>
              <a:picLocks noChangeAspect="1"/>
            </p:cNvPicPr>
            <p:nvPr/>
          </p:nvPicPr>
          <p:blipFill>
            <a:blip r:embed="rId3"/>
            <a:stretch>
              <a:fillRect/>
            </a:stretch>
          </p:blipFill>
          <p:spPr>
            <a:xfrm>
              <a:off x="2186306" y="1281116"/>
              <a:ext cx="2637928" cy="269762"/>
            </a:xfrm>
            <a:prstGeom prst="rect">
              <a:avLst/>
            </a:prstGeom>
          </p:spPr>
        </p:pic>
        <p:pic>
          <p:nvPicPr>
            <p:cNvPr id="11" name="Picture 10"/>
            <p:cNvPicPr>
              <a:picLocks noChangeAspect="1"/>
            </p:cNvPicPr>
            <p:nvPr/>
          </p:nvPicPr>
          <p:blipFill>
            <a:blip r:embed="rId4"/>
            <a:stretch>
              <a:fillRect/>
            </a:stretch>
          </p:blipFill>
          <p:spPr>
            <a:xfrm>
              <a:off x="5032200" y="1149597"/>
              <a:ext cx="1975751" cy="5328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dirty="0"/>
              <a:t>China’s Relevant Work on Cybersecurity for Medical Devices</a:t>
            </a:r>
            <a:endParaRPr lang="en-US" altLang="zh-CN" dirty="0"/>
          </a:p>
        </p:txBody>
      </p:sp>
      <p:sp>
        <p:nvSpPr>
          <p:cNvPr id="9" name="Text Placeholder 4"/>
          <p:cNvSpPr>
            <a:spLocks noGrp="1"/>
          </p:cNvSpPr>
          <p:nvPr>
            <p:ph type="body" idx="12"/>
          </p:nvPr>
        </p:nvSpPr>
        <p:spPr>
          <a:xfrm>
            <a:off x="1010586" y="3570250"/>
            <a:ext cx="8065957" cy="487233"/>
          </a:xfrm>
        </p:spPr>
        <p:txBody>
          <a:bodyPr>
            <a:normAutofit lnSpcReduction="10000"/>
          </a:bodyPr>
          <a:lstStyle/>
          <a:p>
            <a:r>
              <a:rPr lang="en-US" altLang="zh-CN" dirty="0"/>
              <a:t>National Medical Products Administration (NMPA), China</a:t>
            </a:r>
            <a:endParaRPr lang="en-US" altLang="zh-C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buFont typeface="Wingdings" panose="05000000000000000000" pitchFamily="2" charset="2"/>
              <a:buChar char="ü"/>
            </a:pPr>
            <a:r>
              <a:rPr lang="en-US" sz="1600" dirty="0"/>
              <a:t>Regulations, Guidelines, and Standards for Medical Device </a:t>
            </a:r>
            <a:r>
              <a:rPr lang="en-US" sz="1600" dirty="0" smtClean="0"/>
              <a:t>Cybersecurity</a:t>
            </a:r>
            <a:endParaRPr lang="en-US" sz="1600" dirty="0" smtClean="0"/>
          </a:p>
          <a:p>
            <a:pPr>
              <a:buFont typeface="Wingdings" panose="05000000000000000000" pitchFamily="2" charset="2"/>
              <a:buChar char="ü"/>
            </a:pPr>
            <a:r>
              <a:rPr lang="en-US" sz="1600" dirty="0"/>
              <a:t>Medical Device Cybersecurity Requirements </a:t>
            </a:r>
            <a:r>
              <a:rPr lang="en-US" sz="1600" dirty="0" smtClean="0"/>
              <a:t>Analysis</a:t>
            </a:r>
            <a:endParaRPr lang="en-US" sz="1600" dirty="0" smtClean="0"/>
          </a:p>
          <a:p>
            <a:pPr>
              <a:buFont typeface="Wingdings" panose="05000000000000000000" pitchFamily="2" charset="2"/>
              <a:buChar char="ü"/>
            </a:pPr>
            <a:r>
              <a:rPr lang="en-US" sz="1600" dirty="0"/>
              <a:t>Medical Device Cybersecurity Architecture, Design Review, and Threat </a:t>
            </a:r>
            <a:r>
              <a:rPr lang="en-US" sz="1600" dirty="0" smtClean="0"/>
              <a:t>Modeling</a:t>
            </a:r>
            <a:endParaRPr lang="en-US" sz="1600" dirty="0" smtClean="0"/>
          </a:p>
          <a:p>
            <a:pPr>
              <a:buFont typeface="Wingdings" panose="05000000000000000000" pitchFamily="2" charset="2"/>
              <a:buChar char="ü"/>
            </a:pPr>
            <a:r>
              <a:rPr lang="en-US" sz="1600" dirty="0"/>
              <a:t>Coding Rules for Medical Device </a:t>
            </a:r>
            <a:r>
              <a:rPr lang="en-US" sz="1600" dirty="0" smtClean="0"/>
              <a:t>Cybersecurity</a:t>
            </a:r>
            <a:endParaRPr lang="en-US" sz="1600" dirty="0" smtClean="0"/>
          </a:p>
          <a:p>
            <a:pPr>
              <a:buFont typeface="Wingdings" panose="05000000000000000000" pitchFamily="2" charset="2"/>
              <a:buChar char="ü"/>
            </a:pPr>
            <a:r>
              <a:rPr lang="en-US" sz="1600" dirty="0"/>
              <a:t>Medical Device Cybersecurity </a:t>
            </a:r>
            <a:r>
              <a:rPr lang="en-US" sz="1600" dirty="0" smtClean="0"/>
              <a:t>Testing</a:t>
            </a:r>
            <a:endParaRPr lang="en-US" sz="1600" dirty="0" smtClean="0"/>
          </a:p>
          <a:p>
            <a:pPr>
              <a:buFont typeface="Wingdings" panose="05000000000000000000" pitchFamily="2" charset="2"/>
              <a:buChar char="ü"/>
            </a:pPr>
            <a:r>
              <a:rPr lang="en-US" sz="1600" dirty="0" smtClean="0"/>
              <a:t>Summary</a:t>
            </a:r>
            <a:endParaRPr lang="en-US" sz="1600" dirty="0" smtClean="0"/>
          </a:p>
          <a:p>
            <a:pPr>
              <a:buFont typeface="Wingdings" panose="05000000000000000000" pitchFamily="2" charset="2"/>
              <a:buChar char="ü"/>
            </a:pPr>
            <a:endParaRPr lang="en-US" dirty="0"/>
          </a:p>
        </p:txBody>
      </p:sp>
      <p:sp>
        <p:nvSpPr>
          <p:cNvPr id="3" name="Title 2"/>
          <p:cNvSpPr>
            <a:spLocks noGrp="1"/>
          </p:cNvSpPr>
          <p:nvPr>
            <p:ph type="title"/>
          </p:nvPr>
        </p:nvSpPr>
        <p:spPr/>
        <p:txBody>
          <a:bodyPr/>
          <a:lstStyle/>
          <a:p>
            <a:r>
              <a:rPr lang="en-US" altLang="zh-CN" dirty="0"/>
              <a:t>Contents</a:t>
            </a:r>
            <a:endParaRPr lang="en-US" altLang="zh-C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pPr marL="311150" indent="-171450">
              <a:buFont typeface="Wingdings" panose="05000000000000000000" pitchFamily="2" charset="2"/>
              <a:buChar char="Ø"/>
            </a:pPr>
            <a:r>
              <a:rPr lang="en-US" dirty="0"/>
              <a:t>Technical Review Guidelines for Medical Device Cybersecurity Registration(NMPA), YY/T 1843-2022 (Basic Requirements for Cybersecurity of Medical Electrical Equipment), </a:t>
            </a:r>
            <a:r>
              <a:rPr lang="en-US" altLang="zh-CN" dirty="0"/>
              <a:t>GB/T 44585.1-2024 </a:t>
            </a:r>
            <a:r>
              <a:rPr lang="en-US" dirty="0" smtClean="0">
                <a:sym typeface="+mn-ea"/>
              </a:rPr>
              <a:t>(</a:t>
            </a:r>
            <a:r>
              <a:rPr lang="en-US" dirty="0"/>
              <a:t>IEC 80001-1:2021 </a:t>
            </a:r>
            <a:r>
              <a:rPr lang="en-US" altLang="zh-CN" dirty="0"/>
              <a:t>Application of risk management for IT-networks incorporating medical devices – Part 1: Safety, effectiveness and security in the implementation and use of connected medical devices or connected health software</a:t>
            </a:r>
            <a:r>
              <a:rPr lang="en-US" dirty="0" smtClean="0"/>
              <a:t>)</a:t>
            </a:r>
            <a:endParaRPr lang="en-US" dirty="0" smtClean="0"/>
          </a:p>
          <a:p>
            <a:pPr marL="311150" indent="-171450">
              <a:buFont typeface="Wingdings" panose="05000000000000000000" pitchFamily="2" charset="2"/>
              <a:buChar char="Ø"/>
            </a:pPr>
            <a:r>
              <a:rPr lang="en-US" dirty="0"/>
              <a:t>Emphasize Medical Device Cybersecurity Awareness</a:t>
            </a:r>
            <a:r>
              <a:rPr lang="en-US" dirty="0" smtClean="0"/>
              <a:t>:</a:t>
            </a:r>
            <a:endParaRPr lang="en-US" dirty="0" smtClean="0"/>
          </a:p>
          <a:p>
            <a:pPr marL="768350" lvl="1" indent="-171450">
              <a:buFont typeface="Arial" panose="020B0604020202020204" pitchFamily="34" charset="0"/>
              <a:buChar char="•"/>
            </a:pPr>
            <a:r>
              <a:rPr lang="en-US" altLang="zh-CN" dirty="0"/>
              <a:t>Conduct systematic and continuous cybersecurity training and assessments for product designers, developers, test engineers, document administrators, and other relevant personnel</a:t>
            </a:r>
            <a:r>
              <a:rPr lang="en-US" altLang="zh-CN" dirty="0" smtClean="0"/>
              <a:t>.</a:t>
            </a:r>
            <a:endParaRPr lang="en-US" altLang="zh-CN" dirty="0" smtClean="0"/>
          </a:p>
          <a:p>
            <a:pPr marL="768350" lvl="1" indent="-171450">
              <a:buFont typeface="Arial" panose="020B0604020202020204" pitchFamily="34" charset="0"/>
              <a:buChar char="•"/>
            </a:pPr>
            <a:r>
              <a:rPr lang="en-US" dirty="0" smtClean="0"/>
              <a:t>Read </a:t>
            </a:r>
            <a:r>
              <a:rPr lang="en-US" dirty="0"/>
              <a:t>books and literature on medical device cybersecurity.    </a:t>
            </a:r>
            <a:endParaRPr lang="en-US" dirty="0" smtClean="0"/>
          </a:p>
          <a:p>
            <a:pPr marL="768350" lvl="1" indent="-171450">
              <a:buFont typeface="Arial" panose="020B0604020202020204" pitchFamily="34" charset="0"/>
              <a:buChar char="•"/>
            </a:pPr>
            <a:r>
              <a:rPr lang="en-US" dirty="0"/>
              <a:t>Conduct comprehensive measurements to ensure that all medical device developers establish cybersecurity awareness.           </a:t>
            </a:r>
            <a:endParaRPr lang="en-US" dirty="0"/>
          </a:p>
          <a:p>
            <a:pPr marL="311150" indent="-171450">
              <a:buFont typeface="Wingdings" panose="05000000000000000000" pitchFamily="2" charset="2"/>
              <a:buChar char="Ø"/>
            </a:pPr>
            <a:endParaRPr lang="en-US" dirty="0"/>
          </a:p>
        </p:txBody>
      </p:sp>
      <p:sp>
        <p:nvSpPr>
          <p:cNvPr id="3" name="Title 2"/>
          <p:cNvSpPr>
            <a:spLocks noGrp="1"/>
          </p:cNvSpPr>
          <p:nvPr>
            <p:ph type="title"/>
          </p:nvPr>
        </p:nvSpPr>
        <p:spPr/>
        <p:txBody>
          <a:bodyPr/>
          <a:lstStyle/>
          <a:p>
            <a:r>
              <a:rPr lang="en-US" altLang="zh-CN" b="0" dirty="0"/>
              <a:t>Part </a:t>
            </a:r>
            <a:r>
              <a:rPr lang="en-US" altLang="zh-CN" b="0" dirty="0" smtClean="0"/>
              <a:t>1:Regulations</a:t>
            </a:r>
            <a:r>
              <a:rPr lang="en-US" altLang="zh-CN" b="0" dirty="0"/>
              <a:t>, Guidelines, and Standards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311150" indent="-171450">
              <a:buFont typeface="Wingdings" panose="05000000000000000000" pitchFamily="2" charset="2"/>
              <a:buChar char="Ø"/>
            </a:pPr>
            <a:r>
              <a:rPr lang="en-US" dirty="0"/>
              <a:t>Security Requirements Classification:</a:t>
            </a:r>
            <a:endParaRPr lang="en-US" dirty="0"/>
          </a:p>
          <a:p>
            <a:pPr marL="768350" lvl="1" indent="-171450">
              <a:buFont typeface="Arial" panose="020B0604020202020204" pitchFamily="34" charset="0"/>
              <a:buChar char="•"/>
            </a:pPr>
            <a:r>
              <a:rPr lang="en-US" dirty="0"/>
              <a:t>Security Functional </a:t>
            </a:r>
            <a:r>
              <a:rPr lang="en-US" dirty="0" smtClean="0"/>
              <a:t>Requirements;</a:t>
            </a:r>
            <a:endParaRPr lang="en-US" dirty="0" smtClean="0"/>
          </a:p>
          <a:p>
            <a:pPr marL="768350" lvl="1" indent="-171450">
              <a:buFont typeface="Arial" panose="020B0604020202020204" pitchFamily="34" charset="0"/>
              <a:buChar char="•"/>
            </a:pPr>
            <a:r>
              <a:rPr lang="en-US" dirty="0" smtClean="0"/>
              <a:t>Security </a:t>
            </a:r>
            <a:r>
              <a:rPr lang="en-US" dirty="0"/>
              <a:t>Assurance Requirements</a:t>
            </a:r>
            <a:r>
              <a:rPr lang="en-US" dirty="0" smtClean="0"/>
              <a:t>.</a:t>
            </a:r>
            <a:endParaRPr lang="en-US" dirty="0" smtClean="0"/>
          </a:p>
          <a:p>
            <a:pPr marL="311150" indent="-171450">
              <a:buFont typeface="Wingdings" panose="05000000000000000000" pitchFamily="2" charset="2"/>
              <a:buChar char="Ø"/>
            </a:pPr>
            <a:r>
              <a:rPr lang="en-US" altLang="zh-CN" dirty="0"/>
              <a:t>Key Points for Requirements Analysis:</a:t>
            </a:r>
            <a:endParaRPr lang="en-US" altLang="zh-CN" dirty="0"/>
          </a:p>
          <a:p>
            <a:pPr marL="768350" lvl="1" indent="-171450">
              <a:buFont typeface="Arial" panose="020B0604020202020204" pitchFamily="34" charset="0"/>
              <a:buChar char="•"/>
            </a:pPr>
            <a:r>
              <a:rPr lang="en-US" altLang="zh-CN" dirty="0"/>
              <a:t>Analyze the product's vulnerabilities and potential security threats, and describe security requirements alongside each functional requirement;</a:t>
            </a:r>
            <a:endParaRPr lang="en-US" altLang="zh-CN" dirty="0"/>
          </a:p>
          <a:p>
            <a:pPr marL="768350" lvl="1" indent="-171450">
              <a:buFont typeface="Arial" panose="020B0604020202020204" pitchFamily="34" charset="0"/>
              <a:buChar char="•"/>
            </a:pPr>
            <a:r>
              <a:rPr lang="en-US" altLang="zh-CN" dirty="0"/>
              <a:t>Consider not only what the product should do, but also what the product should not do.</a:t>
            </a:r>
            <a:endParaRPr lang="en-US" altLang="zh-CN" dirty="0"/>
          </a:p>
          <a:p>
            <a:pPr marL="311150" indent="-171450">
              <a:buFont typeface="Wingdings" panose="05000000000000000000" pitchFamily="2" charset="2"/>
              <a:buChar char="Ø"/>
            </a:pPr>
            <a:endParaRPr lang="en-US" dirty="0"/>
          </a:p>
        </p:txBody>
      </p:sp>
      <p:sp>
        <p:nvSpPr>
          <p:cNvPr id="3" name="Title 2"/>
          <p:cNvSpPr>
            <a:spLocks noGrp="1"/>
          </p:cNvSpPr>
          <p:nvPr>
            <p:ph type="title"/>
          </p:nvPr>
        </p:nvSpPr>
        <p:spPr/>
        <p:txBody>
          <a:bodyPr/>
          <a:lstStyle/>
          <a:p>
            <a:r>
              <a:rPr lang="en-US" altLang="zh-CN" b="0" dirty="0" smtClean="0"/>
              <a:t>Part</a:t>
            </a:r>
            <a:r>
              <a:rPr lang="en-US" altLang="zh-CN" b="0" dirty="0"/>
              <a:t> 2: Cybersecurity Requirements Analysis</a:t>
            </a:r>
            <a:br>
              <a:rPr lang="en-US" altLang="zh-CN" b="0" dirty="0"/>
            </a:br>
            <a:br>
              <a:rPr lang="en-US" altLang="zh-CN" b="0" dirty="0"/>
            </a:br>
            <a:br>
              <a:rPr lang="en-US" altLang="zh-CN" b="0" dirty="0"/>
            </a:br>
            <a:endParaRPr lang="en-US" dirty="0"/>
          </a:p>
        </p:txBody>
      </p:sp>
      <p:sp>
        <p:nvSpPr>
          <p:cNvPr id="4" name="圆角矩形 3"/>
          <p:cNvSpPr/>
          <p:nvPr/>
        </p:nvSpPr>
        <p:spPr>
          <a:xfrm>
            <a:off x="1479395" y="3233854"/>
            <a:ext cx="6660995" cy="109281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dirty="0"/>
              <a:t>Medical device product requirements engineers should not only consider product functionality from the user's perspective, but also evaluate product vulnerabilities from an attacker's perspective.</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311150" indent="-171450">
              <a:buFont typeface="Wingdings" panose="05000000000000000000" pitchFamily="2" charset="2"/>
              <a:buChar char="Ø"/>
            </a:pPr>
            <a:r>
              <a:rPr lang="en-US" dirty="0"/>
              <a:t>Evaluate the medical device software architecture and design to establish a threat model:</a:t>
            </a:r>
            <a:endParaRPr lang="en-US" dirty="0"/>
          </a:p>
          <a:p>
            <a:pPr marL="768350" lvl="1" indent="-171450">
              <a:buFont typeface="Arial" panose="020B0604020202020204" pitchFamily="34" charset="0"/>
              <a:buChar char="•"/>
            </a:pPr>
            <a:r>
              <a:rPr lang="en-US" dirty="0"/>
              <a:t>Software architecture refers to the organization or structure of critical software </a:t>
            </a:r>
            <a:r>
              <a:rPr lang="en-US" dirty="0" smtClean="0"/>
              <a:t>components;</a:t>
            </a:r>
            <a:endParaRPr lang="en-US" dirty="0" smtClean="0"/>
          </a:p>
          <a:p>
            <a:pPr marL="768350" lvl="1" indent="-171450">
              <a:buFont typeface="Arial" panose="020B0604020202020204" pitchFamily="34" charset="0"/>
              <a:buChar char="•"/>
            </a:pPr>
            <a:r>
              <a:rPr lang="en-US" dirty="0" smtClean="0"/>
              <a:t>Critical </a:t>
            </a:r>
            <a:r>
              <a:rPr lang="en-US" dirty="0"/>
              <a:t>software components interoperate with other components through data interfaces</a:t>
            </a:r>
            <a:r>
              <a:rPr lang="en-US" dirty="0" smtClean="0"/>
              <a:t>.</a:t>
            </a:r>
            <a:endParaRPr lang="en-US" dirty="0"/>
          </a:p>
          <a:p>
            <a:pPr marL="311150" lvl="1" indent="-171450" algn="just">
              <a:buSzPts val="1400"/>
              <a:buFont typeface="Wingdings" panose="05000000000000000000" pitchFamily="2" charset="2"/>
              <a:buChar char="Ø"/>
            </a:pPr>
            <a:r>
              <a:rPr lang="en-US" sz="1150" dirty="0">
                <a:solidFill>
                  <a:schemeClr val="tx1"/>
                </a:solidFill>
                <a:latin typeface="+mj-lt"/>
              </a:rPr>
              <a:t>Medical Device Cybersecurity Threat Modeling Process:</a:t>
            </a:r>
            <a:endParaRPr lang="en-US" sz="1150" dirty="0">
              <a:solidFill>
                <a:schemeClr val="tx1"/>
              </a:solidFill>
              <a:latin typeface="+mj-lt"/>
            </a:endParaRPr>
          </a:p>
          <a:p>
            <a:pPr marL="768350" lvl="1" indent="-171450">
              <a:buFont typeface="Arial" panose="020B0604020202020204" pitchFamily="34" charset="0"/>
              <a:buChar char="•"/>
            </a:pPr>
            <a:r>
              <a:rPr lang="en-US" dirty="0"/>
              <a:t>Identify Objects;</a:t>
            </a:r>
            <a:endParaRPr lang="en-US" dirty="0"/>
          </a:p>
          <a:p>
            <a:pPr marL="768350" lvl="1" indent="-171450">
              <a:buFont typeface="Arial" panose="020B0604020202020204" pitchFamily="34" charset="0"/>
              <a:buChar char="•"/>
            </a:pPr>
            <a:r>
              <a:rPr lang="en-US" dirty="0"/>
              <a:t>Identify Threats;</a:t>
            </a:r>
            <a:endParaRPr lang="en-US" dirty="0"/>
          </a:p>
          <a:p>
            <a:pPr marL="768350" lvl="1" indent="-171450">
              <a:buFont typeface="Arial" panose="020B0604020202020204" pitchFamily="34" charset="0"/>
              <a:buChar char="•"/>
            </a:pPr>
            <a:r>
              <a:rPr lang="en-US" dirty="0"/>
              <a:t>Assess Threats;</a:t>
            </a:r>
            <a:endParaRPr lang="en-US" dirty="0"/>
          </a:p>
          <a:p>
            <a:pPr marL="768350" lvl="1" indent="-171450">
              <a:buFont typeface="Arial" panose="020B0604020202020204" pitchFamily="34" charset="0"/>
              <a:buChar char="•"/>
            </a:pPr>
            <a:r>
              <a:rPr lang="en-US" dirty="0"/>
              <a:t>Mitigate Threats.</a:t>
            </a:r>
            <a:endParaRPr lang="en-US" dirty="0"/>
          </a:p>
        </p:txBody>
      </p:sp>
      <p:sp>
        <p:nvSpPr>
          <p:cNvPr id="3" name="Title 2"/>
          <p:cNvSpPr>
            <a:spLocks noGrp="1"/>
          </p:cNvSpPr>
          <p:nvPr>
            <p:ph type="title"/>
          </p:nvPr>
        </p:nvSpPr>
        <p:spPr/>
        <p:txBody>
          <a:bodyPr/>
          <a:lstStyle/>
          <a:p>
            <a:r>
              <a:rPr lang="en-US" altLang="zh-CN" b="0" dirty="0"/>
              <a:t>Part 3: Architecture, Design Review, and Threat </a:t>
            </a:r>
            <a:r>
              <a:rPr lang="en-US" altLang="zh-CN" b="0" dirty="0" smtClean="0"/>
              <a:t>Modeling</a:t>
            </a:r>
            <a:endParaRPr lang="en-US" dirty="0"/>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25244" y="2550340"/>
            <a:ext cx="4218756" cy="1981537"/>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3: Architecture, Design Review, and Threat </a:t>
            </a:r>
            <a:r>
              <a:rPr lang="en-US" altLang="zh-CN" b="0" dirty="0" smtClean="0"/>
              <a:t>Modeling</a:t>
            </a:r>
            <a:endParaRPr lang="en-US" dirty="0"/>
          </a:p>
        </p:txBody>
      </p:sp>
      <p:graphicFrame>
        <p:nvGraphicFramePr>
          <p:cNvPr id="7" name="表格 6"/>
          <p:cNvGraphicFramePr>
            <a:graphicFrameLocks noGrp="1"/>
          </p:cNvGraphicFramePr>
          <p:nvPr/>
        </p:nvGraphicFramePr>
        <p:xfrm>
          <a:off x="96644" y="1260863"/>
          <a:ext cx="8958145" cy="3479800"/>
        </p:xfrm>
        <a:graphic>
          <a:graphicData uri="http://schemas.openxmlformats.org/drawingml/2006/table">
            <a:tbl>
              <a:tblPr firstRow="1" bandRow="1">
                <a:tableStyleId>{F5AB1C69-6EDB-4FF4-983F-18BD219EF322}</a:tableStyleId>
              </a:tblPr>
              <a:tblGrid>
                <a:gridCol w="2452221"/>
                <a:gridCol w="1732472"/>
                <a:gridCol w="2491660"/>
                <a:gridCol w="2281792"/>
              </a:tblGrid>
              <a:tr h="370840">
                <a:tc>
                  <a:txBody>
                    <a:bodyPr/>
                    <a:lstStyle/>
                    <a:p>
                      <a:r>
                        <a:rPr lang="en-US" altLang="zh-CN" dirty="0" smtClean="0"/>
                        <a:t>Threat</a:t>
                      </a:r>
                      <a:endParaRPr lang="zh-CN" altLang="en-US" dirty="0"/>
                    </a:p>
                  </a:txBody>
                  <a:tcPr/>
                </a:tc>
                <a:tc>
                  <a:txBody>
                    <a:bodyPr/>
                    <a:lstStyle/>
                    <a:p>
                      <a:r>
                        <a:rPr lang="en-US" altLang="zh-CN" dirty="0" smtClean="0"/>
                        <a:t>Attributes</a:t>
                      </a:r>
                      <a:endParaRPr lang="zh-CN" altLang="en-US" dirty="0"/>
                    </a:p>
                  </a:txBody>
                  <a:tcPr/>
                </a:tc>
                <a:tc>
                  <a:txBody>
                    <a:bodyPr/>
                    <a:lstStyle/>
                    <a:p>
                      <a:r>
                        <a:rPr lang="en-US" altLang="zh-CN" dirty="0" smtClean="0"/>
                        <a:t>Explanation</a:t>
                      </a:r>
                      <a:endParaRPr lang="zh-CN" altLang="en-US" dirty="0"/>
                    </a:p>
                  </a:txBody>
                  <a:tcPr/>
                </a:tc>
                <a:tc>
                  <a:txBody>
                    <a:bodyPr/>
                    <a:lstStyle/>
                    <a:p>
                      <a:r>
                        <a:rPr lang="en-US" altLang="zh-CN" sz="1400" b="1" i="0" u="none" strike="noStrike" cap="none" dirty="0" smtClean="0">
                          <a:solidFill>
                            <a:schemeClr val="lt1"/>
                          </a:solidFill>
                          <a:effectLst/>
                          <a:latin typeface="+mn-lt"/>
                          <a:ea typeface="+mn-ea"/>
                          <a:cs typeface="+mn-cs"/>
                          <a:sym typeface="Arial" panose="020B0604020202020204"/>
                        </a:rPr>
                        <a:t>Example</a:t>
                      </a:r>
                      <a:endParaRPr lang="zh-CN" altLang="en-US" dirty="0"/>
                    </a:p>
                  </a:txBody>
                  <a:tcPr/>
                </a:tc>
              </a:tr>
              <a:tr h="370840">
                <a:tc>
                  <a:txBody>
                    <a:bodyPr/>
                    <a:lstStyle/>
                    <a:p>
                      <a:r>
                        <a:rPr lang="en-US" altLang="zh-CN" dirty="0" smtClean="0"/>
                        <a:t>Spoofing</a:t>
                      </a:r>
                      <a:endParaRPr lang="zh-CN" altLang="en-US" dirty="0"/>
                    </a:p>
                  </a:txBody>
                  <a:tcPr/>
                </a:tc>
                <a:tc>
                  <a:txBody>
                    <a:bodyPr/>
                    <a:lstStyle/>
                    <a:p>
                      <a:r>
                        <a:rPr lang="en-US" altLang="zh-CN" dirty="0" smtClean="0"/>
                        <a:t>Identifiability</a:t>
                      </a:r>
                      <a:endParaRPr lang="zh-CN" altLang="en-US" dirty="0"/>
                    </a:p>
                  </a:txBody>
                  <a:tcPr/>
                </a:tc>
                <a:tc>
                  <a:txBody>
                    <a:bodyPr/>
                    <a:lstStyle/>
                    <a:p>
                      <a:r>
                        <a:rPr lang="en-US" altLang="zh-CN" dirty="0" smtClean="0"/>
                        <a:t>Impersonate others or entities</a:t>
                      </a:r>
                      <a:endParaRPr lang="zh-CN" altLang="en-US" dirty="0"/>
                    </a:p>
                  </a:txBody>
                  <a:tcPr/>
                </a:tc>
                <a:tc>
                  <a:txBody>
                    <a:bodyPr/>
                    <a:lstStyle/>
                    <a:p>
                      <a:r>
                        <a:rPr lang="en-US" altLang="zh-CN" dirty="0" smtClean="0"/>
                        <a:t>Masquerade as a person, file, etc.</a:t>
                      </a:r>
                      <a:endParaRPr lang="zh-CN" altLang="en-US" dirty="0"/>
                    </a:p>
                  </a:txBody>
                  <a:tcPr/>
                </a:tc>
              </a:tr>
              <a:tr h="370840">
                <a:tc>
                  <a:txBody>
                    <a:bodyPr/>
                    <a:lstStyle/>
                    <a:p>
                      <a:r>
                        <a:rPr lang="en-US" altLang="zh-CN" dirty="0" smtClean="0"/>
                        <a:t>Tampering</a:t>
                      </a:r>
                      <a:endParaRPr lang="zh-CN" altLang="en-US" dirty="0"/>
                    </a:p>
                  </a:txBody>
                  <a:tcPr/>
                </a:tc>
                <a:tc>
                  <a:txBody>
                    <a:bodyPr/>
                    <a:lstStyle/>
                    <a:p>
                      <a:r>
                        <a:rPr lang="en-US" altLang="zh-CN" dirty="0" smtClean="0"/>
                        <a:t>Integrity</a:t>
                      </a:r>
                      <a:endParaRPr lang="zh-CN" altLang="en-US" dirty="0"/>
                    </a:p>
                  </a:txBody>
                  <a:tcPr/>
                </a:tc>
                <a:tc>
                  <a:txBody>
                    <a:bodyPr/>
                    <a:lstStyle/>
                    <a:p>
                      <a:r>
                        <a:rPr lang="en-US" altLang="zh-CN" dirty="0" smtClean="0"/>
                        <a:t>unauthorized data or code modification </a:t>
                      </a:r>
                      <a:endParaRPr lang="zh-CN" altLang="en-US" dirty="0"/>
                    </a:p>
                  </a:txBody>
                  <a:tcPr/>
                </a:tc>
                <a:tc>
                  <a:txBody>
                    <a:bodyPr/>
                    <a:lstStyle/>
                    <a:p>
                      <a:r>
                        <a:rPr lang="en-US" altLang="zh-CN" dirty="0" smtClean="0"/>
                        <a:t>Tamper with patient information</a:t>
                      </a:r>
                      <a:endParaRPr lang="zh-CN" altLang="en-US" dirty="0"/>
                    </a:p>
                  </a:txBody>
                  <a:tcPr/>
                </a:tc>
              </a:tr>
              <a:tr h="370840">
                <a:tc>
                  <a:txBody>
                    <a:bodyPr/>
                    <a:lstStyle/>
                    <a:p>
                      <a:r>
                        <a:rPr lang="en-US" altLang="zh-CN" dirty="0" smtClean="0"/>
                        <a:t>Repudiation</a:t>
                      </a:r>
                      <a:endParaRPr lang="zh-CN" altLang="en-US" dirty="0"/>
                    </a:p>
                  </a:txBody>
                  <a:tcPr/>
                </a:tc>
                <a:tc>
                  <a:txBody>
                    <a:bodyPr/>
                    <a:lstStyle/>
                    <a:p>
                      <a:r>
                        <a:rPr lang="en-US" altLang="zh-CN" dirty="0" smtClean="0"/>
                        <a:t>Non-repudiation services</a:t>
                      </a:r>
                      <a:endParaRPr lang="zh-CN" altLang="en-US" dirty="0"/>
                    </a:p>
                  </a:txBody>
                  <a:tcPr/>
                </a:tc>
                <a:tc>
                  <a:txBody>
                    <a:bodyPr/>
                    <a:lstStyle/>
                    <a:p>
                      <a:r>
                        <a:rPr lang="en-US" altLang="zh-CN" dirty="0" smtClean="0"/>
                        <a:t>Claim not to have executed an action</a:t>
                      </a:r>
                      <a:endParaRPr lang="zh-CN" altLang="en-US" dirty="0"/>
                    </a:p>
                  </a:txBody>
                  <a:tcPr/>
                </a:tc>
                <a:tc>
                  <a:txBody>
                    <a:bodyPr/>
                    <a:lstStyle/>
                    <a:p>
                      <a:r>
                        <a:rPr lang="en-US" altLang="zh-CN" dirty="0" smtClean="0"/>
                        <a:t>Deny the modification</a:t>
                      </a:r>
                      <a:endParaRPr lang="zh-CN" altLang="en-US" dirty="0"/>
                    </a:p>
                  </a:txBody>
                  <a:tcPr/>
                </a:tc>
              </a:tr>
              <a:tr h="370840">
                <a:tc>
                  <a:txBody>
                    <a:bodyPr/>
                    <a:lstStyle/>
                    <a:p>
                      <a:r>
                        <a:rPr lang="en-US" altLang="zh-CN" dirty="0" smtClean="0"/>
                        <a:t>Information Disclosure</a:t>
                      </a:r>
                      <a:endParaRPr lang="zh-CN" altLang="en-US" dirty="0"/>
                    </a:p>
                  </a:txBody>
                  <a:tcPr/>
                </a:tc>
                <a:tc>
                  <a:txBody>
                    <a:bodyPr/>
                    <a:lstStyle/>
                    <a:p>
                      <a:r>
                        <a:rPr lang="en-US" altLang="zh-CN" dirty="0" smtClean="0"/>
                        <a:t>Confidentiality</a:t>
                      </a:r>
                      <a:endParaRPr lang="zh-CN" altLang="en-US" dirty="0"/>
                    </a:p>
                  </a:txBody>
                  <a:tcPr/>
                </a:tc>
                <a:tc>
                  <a:txBody>
                    <a:bodyPr/>
                    <a:lstStyle/>
                    <a:p>
                      <a:r>
                        <a:rPr lang="en-US" altLang="zh-CN" dirty="0" smtClean="0"/>
                        <a:t>Disclose information to unauthorized entities</a:t>
                      </a:r>
                      <a:endParaRPr lang="zh-CN" altLang="en-US" dirty="0"/>
                    </a:p>
                  </a:txBody>
                  <a:tcPr/>
                </a:tc>
                <a:tc>
                  <a:txBody>
                    <a:bodyPr/>
                    <a:lstStyle/>
                    <a:p>
                      <a:r>
                        <a:rPr lang="en-US" altLang="zh-CN" dirty="0" smtClean="0"/>
                        <a:t>Patient information and device logs are exposed</a:t>
                      </a:r>
                      <a:endParaRPr lang="zh-CN" altLang="en-US" dirty="0"/>
                    </a:p>
                  </a:txBody>
                  <a:tcPr/>
                </a:tc>
              </a:tr>
              <a:tr h="370840">
                <a:tc>
                  <a:txBody>
                    <a:bodyPr/>
                    <a:lstStyle/>
                    <a:p>
                      <a:r>
                        <a:rPr lang="en-US" altLang="zh-CN" dirty="0" smtClean="0"/>
                        <a:t>Denial of Service</a:t>
                      </a:r>
                      <a:endParaRPr lang="zh-CN" altLang="en-US" dirty="0"/>
                    </a:p>
                  </a:txBody>
                  <a:tcPr/>
                </a:tc>
                <a:tc>
                  <a:txBody>
                    <a:bodyPr/>
                    <a:lstStyle/>
                    <a:p>
                      <a:r>
                        <a:rPr lang="en-US" altLang="zh-CN" dirty="0" smtClean="0"/>
                        <a:t>Availability</a:t>
                      </a:r>
                      <a:endParaRPr lang="zh-CN" altLang="en-US" dirty="0"/>
                    </a:p>
                  </a:txBody>
                  <a:tcPr/>
                </a:tc>
                <a:tc>
                  <a:txBody>
                    <a:bodyPr/>
                    <a:lstStyle/>
                    <a:p>
                      <a:r>
                        <a:rPr lang="en-US" altLang="zh-CN" dirty="0" smtClean="0"/>
                        <a:t>Denial of Service</a:t>
                      </a:r>
                      <a:endParaRPr lang="zh-CN" altLang="en-US" dirty="0"/>
                    </a:p>
                  </a:txBody>
                  <a:tcPr/>
                </a:tc>
                <a:tc>
                  <a:txBody>
                    <a:bodyPr/>
                    <a:lstStyle/>
                    <a:p>
                      <a:r>
                        <a:rPr lang="en-US" altLang="zh-CN" dirty="0" smtClean="0"/>
                        <a:t>Applications and services are unavailable</a:t>
                      </a:r>
                      <a:endParaRPr lang="zh-CN" altLang="en-US" dirty="0"/>
                    </a:p>
                  </a:txBody>
                  <a:tcPr/>
                </a:tc>
              </a:tr>
              <a:tr h="370840">
                <a:tc>
                  <a:txBody>
                    <a:bodyPr/>
                    <a:lstStyle/>
                    <a:p>
                      <a:r>
                        <a:rPr lang="en-US" altLang="zh-CN" dirty="0" smtClean="0"/>
                        <a:t>Elevation of Privilege</a:t>
                      </a:r>
                      <a:endParaRPr lang="zh-CN" altLang="en-US" dirty="0"/>
                    </a:p>
                  </a:txBody>
                  <a:tcPr/>
                </a:tc>
                <a:tc>
                  <a:txBody>
                    <a:bodyPr/>
                    <a:lstStyle/>
                    <a:p>
                      <a:r>
                        <a:rPr lang="en-US" altLang="zh-CN" dirty="0" smtClean="0"/>
                        <a:t>Authorization</a:t>
                      </a:r>
                      <a:endParaRPr lang="zh-CN" altLang="en-US" dirty="0"/>
                    </a:p>
                  </a:txBody>
                  <a:tcPr/>
                </a:tc>
                <a:tc>
                  <a:txBody>
                    <a:bodyPr/>
                    <a:lstStyle/>
                    <a:p>
                      <a:r>
                        <a:rPr lang="en-US" altLang="zh-CN" dirty="0" smtClean="0"/>
                        <a:t>Unauthorized access</a:t>
                      </a:r>
                      <a:endParaRPr lang="zh-CN" altLang="en-US" dirty="0"/>
                    </a:p>
                  </a:txBody>
                  <a:tcPr/>
                </a:tc>
                <a:tc>
                  <a:txBody>
                    <a:bodyPr/>
                    <a:lstStyle/>
                    <a:p>
                      <a:r>
                        <a:rPr lang="en-US" altLang="zh-CN" dirty="0" smtClean="0"/>
                        <a:t>Elevate a standard user to an administrator</a:t>
                      </a:r>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4: </a:t>
            </a:r>
            <a:r>
              <a:rPr lang="en-US" altLang="zh-CN" b="0" dirty="0"/>
              <a:t>Coding Rules for Medical Device </a:t>
            </a:r>
            <a:r>
              <a:rPr lang="en-US" altLang="zh-CN" b="0" dirty="0" smtClean="0"/>
              <a:t>Cybersecurity</a:t>
            </a:r>
            <a:endParaRPr lang="en-US" dirty="0"/>
          </a:p>
        </p:txBody>
      </p:sp>
      <p:sp>
        <p:nvSpPr>
          <p:cNvPr id="4" name="Text Placeholder 1"/>
          <p:cNvSpPr>
            <a:spLocks noGrp="1"/>
          </p:cNvSpPr>
          <p:nvPr>
            <p:ph type="body" idx="1"/>
          </p:nvPr>
        </p:nvSpPr>
        <p:spPr>
          <a:xfrm>
            <a:off x="1097480" y="1443618"/>
            <a:ext cx="7254945" cy="2347258"/>
          </a:xfrm>
        </p:spPr>
        <p:txBody>
          <a:bodyPr/>
          <a:lstStyle/>
          <a:p>
            <a:pPr marL="311150" indent="-171450">
              <a:buFont typeface="Wingdings" panose="05000000000000000000" pitchFamily="2" charset="2"/>
              <a:buChar char="Ø"/>
            </a:pPr>
            <a:r>
              <a:rPr lang="en-US" dirty="0"/>
              <a:t>Input Validation:</a:t>
            </a:r>
            <a:endParaRPr lang="en-US" dirty="0"/>
          </a:p>
          <a:p>
            <a:pPr marL="768350" lvl="1" indent="-171450">
              <a:buFont typeface="Arial" panose="020B0604020202020204" pitchFamily="34" charset="0"/>
              <a:buChar char="•"/>
            </a:pPr>
            <a:r>
              <a:rPr lang="en-US" dirty="0"/>
              <a:t>Check, validate, escape, and filter all input </a:t>
            </a:r>
            <a:r>
              <a:rPr lang="en-US" dirty="0" smtClean="0"/>
              <a:t>data;</a:t>
            </a:r>
            <a:endParaRPr lang="en-US" dirty="0" smtClean="0"/>
          </a:p>
          <a:p>
            <a:pPr marL="768350" lvl="1" indent="-171450">
              <a:buFont typeface="Arial" panose="020B0604020202020204" pitchFamily="34" charset="0"/>
              <a:buChar char="•"/>
            </a:pPr>
            <a:r>
              <a:rPr lang="en-US" dirty="0" smtClean="0"/>
              <a:t>Validate </a:t>
            </a:r>
            <a:r>
              <a:rPr lang="en-US" dirty="0"/>
              <a:t>upon initial data receipt</a:t>
            </a:r>
            <a:r>
              <a:rPr lang="en-US" dirty="0" smtClean="0"/>
              <a:t>.</a:t>
            </a:r>
            <a:endParaRPr lang="en-US" dirty="0" smtClean="0"/>
          </a:p>
          <a:p>
            <a:pPr marL="311150" lvl="1" indent="-171450" algn="just">
              <a:buSzPts val="1400"/>
              <a:buFont typeface="Wingdings" panose="05000000000000000000" pitchFamily="2" charset="2"/>
              <a:buChar char="Ø"/>
            </a:pPr>
            <a:r>
              <a:rPr lang="en-US" sz="1150" dirty="0">
                <a:solidFill>
                  <a:schemeClr val="tx1"/>
                </a:solidFill>
                <a:latin typeface="+mj-lt"/>
              </a:rPr>
              <a:t>Internal Interface Security:</a:t>
            </a:r>
            <a:endParaRPr lang="en-US" sz="1150" dirty="0">
              <a:solidFill>
                <a:schemeClr val="tx1"/>
              </a:solidFill>
              <a:latin typeface="+mj-lt"/>
            </a:endParaRPr>
          </a:p>
          <a:p>
            <a:pPr marL="768350" lvl="1" indent="-171450">
              <a:buFont typeface="Arial" panose="020B0604020202020204" pitchFamily="34" charset="0"/>
              <a:buChar char="•"/>
            </a:pPr>
            <a:r>
              <a:rPr lang="en-US" dirty="0"/>
              <a:t>Validate and check data across internal program interfaces.</a:t>
            </a:r>
            <a:endParaRPr lang="en-US" dirty="0"/>
          </a:p>
          <a:p>
            <a:pPr marL="311150" lvl="1" indent="-171450" algn="just">
              <a:buSzPts val="1400"/>
              <a:buFont typeface="Wingdings" panose="05000000000000000000" pitchFamily="2" charset="2"/>
              <a:buChar char="Ø"/>
            </a:pPr>
            <a:r>
              <a:rPr lang="en-US" sz="1150" dirty="0">
                <a:solidFill>
                  <a:schemeClr val="tx1"/>
                </a:solidFill>
                <a:latin typeface="+mj-lt"/>
              </a:rPr>
              <a:t>Secure Exception Handling:</a:t>
            </a:r>
            <a:endParaRPr lang="en-US" sz="1150" dirty="0">
              <a:solidFill>
                <a:schemeClr val="tx1"/>
              </a:solidFill>
              <a:latin typeface="+mj-lt"/>
            </a:endParaRPr>
          </a:p>
          <a:p>
            <a:pPr marL="768350" lvl="1" indent="-171450">
              <a:buFont typeface="Arial" panose="020B0604020202020204" pitchFamily="34" charset="0"/>
              <a:buChar char="•"/>
            </a:pPr>
            <a:r>
              <a:rPr lang="en-US" dirty="0"/>
              <a:t>Detect exceptions and safely handle all possible execution paths.</a:t>
            </a:r>
            <a:endParaRPr lang="en-US" dirty="0"/>
          </a:p>
          <a:p>
            <a:pPr marL="768350" lvl="1" indent="-171450">
              <a:buFont typeface="Arial" panose="020B0604020202020204" pitchFamily="34" charset="0"/>
              <a:buChar char="•"/>
            </a:pPr>
            <a:r>
              <a:rPr lang="en-US" dirty="0"/>
              <a:t>When certain erroneous behaviors or data are detected, they must be handled appropriately to ensure the safe execution of the program.</a:t>
            </a:r>
            <a:endParaRPr lang="en-US" dirty="0"/>
          </a:p>
          <a:p>
            <a:pPr marL="768350" lvl="1" indent="-171450">
              <a:buFont typeface="Arial" panose="020B0604020202020204" pitchFamily="34" charset="0"/>
              <a:buChar char="•"/>
            </a:pPr>
            <a:r>
              <a:rPr lang="en-US" dirty="0"/>
              <a:t>Deny service immediately when necessary, and avoid returning detailed error codes.</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4: </a:t>
            </a:r>
            <a:r>
              <a:rPr lang="en-US" altLang="zh-CN" b="0" dirty="0"/>
              <a:t>Coding Rules for Medical Device </a:t>
            </a:r>
            <a:r>
              <a:rPr lang="en-US" altLang="zh-CN" b="0" dirty="0" smtClean="0"/>
              <a:t>Cybersecurity</a:t>
            </a:r>
            <a:endParaRPr lang="en-US" dirty="0"/>
          </a:p>
        </p:txBody>
      </p:sp>
      <p:sp>
        <p:nvSpPr>
          <p:cNvPr id="4" name="Text Placeholder 1"/>
          <p:cNvSpPr>
            <a:spLocks noGrp="1"/>
          </p:cNvSpPr>
          <p:nvPr>
            <p:ph type="body" idx="1"/>
          </p:nvPr>
        </p:nvSpPr>
        <p:spPr>
          <a:xfrm>
            <a:off x="1097480" y="1443618"/>
            <a:ext cx="7254945" cy="2347258"/>
          </a:xfrm>
        </p:spPr>
        <p:txBody>
          <a:bodyPr>
            <a:normAutofit fontScale="92500" lnSpcReduction="10000"/>
          </a:bodyPr>
          <a:lstStyle/>
          <a:p>
            <a:pPr marL="311150" indent="-171450">
              <a:buFont typeface="Wingdings" panose="05000000000000000000" pitchFamily="2" charset="2"/>
              <a:buChar char="Ø"/>
            </a:pPr>
            <a:r>
              <a:rPr lang="en-US" dirty="0"/>
              <a:t>Minimizing Feedback:</a:t>
            </a:r>
            <a:endParaRPr lang="en-US" dirty="0"/>
          </a:p>
          <a:p>
            <a:pPr marL="768350" lvl="1" indent="-171450">
              <a:buFont typeface="Arial" panose="020B0604020202020204" pitchFamily="34" charset="0"/>
              <a:buChar char="•"/>
            </a:pPr>
            <a:r>
              <a:rPr lang="en-US" dirty="0"/>
              <a:t>Avoid providing untrusted users with excessive information.</a:t>
            </a:r>
            <a:endParaRPr lang="en-US" dirty="0"/>
          </a:p>
          <a:p>
            <a:pPr marL="768350" lvl="1" indent="-171450">
              <a:buFont typeface="Arial" panose="020B0604020202020204" pitchFamily="34" charset="0"/>
              <a:buChar char="•"/>
            </a:pPr>
            <a:r>
              <a:rPr lang="en-US" dirty="0"/>
              <a:t>Authentication routines should disclose as little information as possible prior to authentication.</a:t>
            </a:r>
            <a:endParaRPr lang="en-US" dirty="0"/>
          </a:p>
          <a:p>
            <a:pPr marL="768350" lvl="1" indent="-171450">
              <a:buFont typeface="Arial" panose="020B0604020202020204" pitchFamily="34" charset="0"/>
              <a:buChar char="•"/>
            </a:pPr>
            <a:r>
              <a:rPr lang="en-US" dirty="0"/>
              <a:t>Never return a password if it is accepted by the program</a:t>
            </a:r>
            <a:r>
              <a:rPr lang="en-US" dirty="0" smtClean="0"/>
              <a:t>.</a:t>
            </a:r>
            <a:endParaRPr lang="en-US" dirty="0" smtClean="0"/>
          </a:p>
          <a:p>
            <a:pPr marL="311150" indent="-171450">
              <a:buFont typeface="Wingdings" panose="05000000000000000000" pitchFamily="2" charset="2"/>
              <a:buChar char="Ø"/>
            </a:pPr>
            <a:r>
              <a:rPr lang="en-US" altLang="zh-CN" dirty="0"/>
              <a:t>Avoiding Race Conditions:</a:t>
            </a:r>
            <a:endParaRPr lang="en-US" altLang="zh-CN" dirty="0"/>
          </a:p>
          <a:p>
            <a:pPr marL="768350" lvl="1" indent="-171450">
              <a:buFont typeface="Arial" panose="020B0604020202020204" pitchFamily="34" charset="0"/>
              <a:buChar char="•"/>
            </a:pPr>
            <a:r>
              <a:rPr lang="en-US" altLang="zh-CN" dirty="0"/>
              <a:t>Ensure that access to shared resources (such as files or variables) is properly controlled.</a:t>
            </a:r>
            <a:endParaRPr lang="en-US" altLang="zh-CN" dirty="0"/>
          </a:p>
          <a:p>
            <a:pPr marL="768350" lvl="1" indent="-171450">
              <a:buFont typeface="Arial" panose="020B0604020202020204" pitchFamily="34" charset="0"/>
              <a:buChar char="•"/>
            </a:pPr>
            <a:r>
              <a:rPr lang="en-US" altLang="zh-CN" dirty="0"/>
              <a:t>Use atomic operations (operations that either fully succeed or have no effect at all).</a:t>
            </a:r>
            <a:endParaRPr lang="en-US" altLang="zh-CN" dirty="0"/>
          </a:p>
          <a:p>
            <a:pPr marL="768350" lvl="1" indent="-171450">
              <a:buFont typeface="Arial" panose="020B0604020202020204" pitchFamily="34" charset="0"/>
              <a:buChar char="•"/>
            </a:pPr>
            <a:r>
              <a:rPr lang="en-US" altLang="zh-CN" dirty="0"/>
              <a:t>Implement locking mechanisms while avoiding deadlocks</a:t>
            </a:r>
            <a:r>
              <a:rPr lang="en-US" altLang="zh-CN" dirty="0" smtClean="0"/>
              <a:t>.</a:t>
            </a:r>
            <a:endParaRPr lang="en-US" altLang="zh-CN" dirty="0" smtClean="0"/>
          </a:p>
          <a:p>
            <a:pPr marL="311150" indent="-171450">
              <a:buFont typeface="Wingdings" panose="05000000000000000000" pitchFamily="2" charset="2"/>
              <a:buChar char="Ø"/>
            </a:pPr>
            <a:r>
              <a:rPr lang="en-US" altLang="zh-CN" sz="1200" dirty="0"/>
              <a:t>Secure Invocation of Application Components:</a:t>
            </a:r>
            <a:endParaRPr lang="en-US" altLang="zh-CN" sz="1200" dirty="0"/>
          </a:p>
          <a:p>
            <a:pPr marL="768350" lvl="1" indent="-171450">
              <a:buFont typeface="Arial" panose="020B0604020202020204" pitchFamily="34" charset="0"/>
              <a:buChar char="•"/>
            </a:pPr>
            <a:r>
              <a:rPr lang="en-US" altLang="zh-CN" dirty="0"/>
              <a:t>Databases;</a:t>
            </a:r>
            <a:endParaRPr lang="en-US" altLang="zh-CN" dirty="0"/>
          </a:p>
          <a:p>
            <a:pPr marL="768350" lvl="1" indent="-171450">
              <a:buFont typeface="Arial" panose="020B0604020202020204" pitchFamily="34" charset="0"/>
              <a:buChar char="•"/>
            </a:pPr>
            <a:r>
              <a:rPr lang="en-US" altLang="zh-CN" dirty="0"/>
              <a:t>Reusable components (e.g., Spring Boot, </a:t>
            </a:r>
            <a:r>
              <a:rPr lang="en-US" altLang="zh-CN" dirty="0" err="1"/>
              <a:t>Redis</a:t>
            </a:r>
            <a:r>
              <a:rPr lang="en-US" altLang="zh-CN" dirty="0"/>
              <a:t>, Kafka);</a:t>
            </a:r>
            <a:endParaRPr lang="en-US" altLang="zh-CN" dirty="0"/>
          </a:p>
          <a:p>
            <a:pPr marL="768350" lvl="1" indent="-171450">
              <a:buFont typeface="Arial" panose="020B0604020202020204" pitchFamily="34" charset="0"/>
              <a:buChar char="•"/>
            </a:pPr>
            <a:r>
              <a:rPr lang="en-US" altLang="zh-CN" dirty="0"/>
              <a:t>Network services (e.g., HTTPS, DNS).</a:t>
            </a:r>
            <a:endParaRPr lang="en-US" altLang="zh-CN" dirty="0"/>
          </a:p>
          <a:p>
            <a:pPr marL="768350" lvl="1" indent="-171450">
              <a:buFont typeface="Arial" panose="020B0604020202020204" pitchFamily="34" charset="0"/>
              <a:buChar char="•"/>
            </a:pPr>
            <a:endParaRPr lang="en-US" altLang="zh-CN" dirty="0"/>
          </a:p>
          <a:p>
            <a:pPr marL="768350" lvl="1" indent="-171450">
              <a:buFont typeface="Arial" panose="020B0604020202020204" pitchFamily="34" charset="0"/>
              <a:buChar cha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5: </a:t>
            </a:r>
            <a:r>
              <a:rPr lang="en-US" altLang="zh-CN" b="0" dirty="0"/>
              <a:t>Medical Device Cybersecurity Testing</a:t>
            </a:r>
            <a:endParaRPr lang="zh-CN" altLang="zh-CN" dirty="0">
              <a:effectLst/>
            </a:endParaRPr>
          </a:p>
        </p:txBody>
      </p:sp>
      <p:sp>
        <p:nvSpPr>
          <p:cNvPr id="5" name="Text Placeholder 1"/>
          <p:cNvSpPr>
            <a:spLocks noGrp="1"/>
          </p:cNvSpPr>
          <p:nvPr>
            <p:ph type="body" idx="1"/>
          </p:nvPr>
        </p:nvSpPr>
        <p:spPr>
          <a:xfrm>
            <a:off x="1097480" y="1443618"/>
            <a:ext cx="7254945" cy="2347258"/>
          </a:xfrm>
        </p:spPr>
        <p:txBody>
          <a:bodyPr>
            <a:normAutofit/>
          </a:bodyPr>
          <a:lstStyle/>
          <a:p>
            <a:pPr marL="311150" indent="-171450">
              <a:buFont typeface="Wingdings" panose="05000000000000000000" pitchFamily="2" charset="2"/>
              <a:buChar char="Ø"/>
            </a:pPr>
            <a:r>
              <a:rPr lang="en-US" dirty="0" smtClean="0"/>
              <a:t>Fuzzing</a:t>
            </a:r>
            <a:endParaRPr lang="en-US" dirty="0" smtClean="0"/>
          </a:p>
          <a:p>
            <a:pPr marL="768350" lvl="1" indent="-171450">
              <a:buFont typeface="Arial" panose="020B0604020202020204" pitchFamily="34" charset="0"/>
              <a:buChar char="•"/>
            </a:pPr>
            <a:r>
              <a:rPr lang="en-US" altLang="zh-CN" dirty="0"/>
              <a:t>A method of finding software faults by providing unexpected inputs and monitoring for abnormal </a:t>
            </a:r>
            <a:r>
              <a:rPr lang="en-US" altLang="zh-CN" dirty="0" smtClean="0"/>
              <a:t>results</a:t>
            </a:r>
            <a:endParaRPr lang="en-US" altLang="zh-CN" dirty="0" smtClean="0"/>
          </a:p>
          <a:p>
            <a:pPr marL="768350" lvl="1" indent="-171450">
              <a:buFont typeface="Arial" panose="020B0604020202020204" pitchFamily="34" charset="0"/>
              <a:buChar char="•"/>
            </a:pPr>
            <a:r>
              <a:rPr lang="en-US" altLang="zh-CN" dirty="0"/>
              <a:t>Generate a large volume of malformed data as test </a:t>
            </a:r>
            <a:r>
              <a:rPr lang="en-US" altLang="zh-CN" dirty="0" smtClean="0"/>
              <a:t>cases</a:t>
            </a:r>
            <a:endParaRPr lang="en-US" altLang="zh-CN" dirty="0" smtClean="0"/>
          </a:p>
          <a:p>
            <a:pPr marL="768350" lvl="1" indent="-171450">
              <a:buFont typeface="Arial" panose="020B0604020202020204" pitchFamily="34" charset="0"/>
              <a:buChar char="•"/>
            </a:pPr>
            <a:r>
              <a:rPr lang="en-US" altLang="zh-CN" dirty="0"/>
              <a:t>Apply these test cases as inputs to the System Under </a:t>
            </a:r>
            <a:r>
              <a:rPr lang="en-US" altLang="zh-CN" dirty="0" smtClean="0"/>
              <a:t>Test</a:t>
            </a:r>
            <a:endParaRPr lang="en-US" altLang="zh-CN" dirty="0" smtClean="0"/>
          </a:p>
          <a:p>
            <a:pPr marL="768350" lvl="1" indent="-171450">
              <a:buFont typeface="Arial" panose="020B0604020202020204" pitchFamily="34" charset="0"/>
              <a:buChar char="•"/>
            </a:pPr>
            <a:r>
              <a:rPr lang="en-US" altLang="zh-CN" dirty="0"/>
              <a:t>Monitor and record any crashes or anomalies caused by the inputs</a:t>
            </a:r>
            <a:r>
              <a:rPr lang="en-US" altLang="zh-CN" dirty="0" smtClean="0"/>
              <a:t>;</a:t>
            </a:r>
            <a:endParaRPr lang="en-US" altLang="zh-CN" dirty="0" smtClean="0"/>
          </a:p>
          <a:p>
            <a:pPr marL="768350" lvl="1" indent="-171450">
              <a:buFont typeface="Arial" panose="020B0604020202020204" pitchFamily="34" charset="0"/>
              <a:buChar char="•"/>
            </a:pPr>
            <a:r>
              <a:rPr lang="en-US" altLang="zh-CN" dirty="0"/>
              <a:t>Review the test logs to conduct an in-depth analysis of the root causes of the crashes or anomalies.</a:t>
            </a:r>
            <a:endParaRPr lang="en-US" altLang="zh-CN" dirty="0"/>
          </a:p>
          <a:p>
            <a:pPr marL="768350" lvl="1" indent="-171450">
              <a:buFont typeface="Arial" panose="020B0604020202020204" pitchFamily="34" charset="0"/>
              <a:buChar cha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5: </a:t>
            </a:r>
            <a:r>
              <a:rPr lang="en-US" altLang="zh-CN" b="0" dirty="0"/>
              <a:t>Medical Device Cybersecurity Testing</a:t>
            </a:r>
            <a:endParaRPr lang="zh-CN" altLang="zh-CN" dirty="0">
              <a:effectLst/>
            </a:endParaRPr>
          </a:p>
        </p:txBody>
      </p:sp>
      <p:sp>
        <p:nvSpPr>
          <p:cNvPr id="5" name="Text Placeholder 1"/>
          <p:cNvSpPr>
            <a:spLocks noGrp="1"/>
          </p:cNvSpPr>
          <p:nvPr>
            <p:ph type="body" idx="1"/>
          </p:nvPr>
        </p:nvSpPr>
        <p:spPr>
          <a:xfrm>
            <a:off x="1097480" y="1443618"/>
            <a:ext cx="7254945" cy="2347258"/>
          </a:xfrm>
        </p:spPr>
        <p:txBody>
          <a:bodyPr>
            <a:normAutofit/>
          </a:bodyPr>
          <a:lstStyle/>
          <a:p>
            <a:pPr marL="311150" lvl="1" indent="-171450" algn="just">
              <a:buSzPts val="1400"/>
              <a:buFont typeface="Wingdings" panose="05000000000000000000" pitchFamily="2" charset="2"/>
              <a:buChar char="Ø"/>
            </a:pPr>
            <a:r>
              <a:rPr lang="en-US" dirty="0" smtClean="0">
                <a:solidFill>
                  <a:schemeClr val="tx1"/>
                </a:solidFill>
                <a:latin typeface="+mj-lt"/>
              </a:rPr>
              <a:t>Penetration </a:t>
            </a:r>
            <a:r>
              <a:rPr lang="en-US" dirty="0">
                <a:solidFill>
                  <a:schemeClr val="tx1"/>
                </a:solidFill>
                <a:latin typeface="+mj-lt"/>
              </a:rPr>
              <a:t>Testing:</a:t>
            </a:r>
            <a:endParaRPr lang="en-US" dirty="0">
              <a:solidFill>
                <a:schemeClr val="tx1"/>
              </a:solidFill>
              <a:latin typeface="+mj-lt"/>
            </a:endParaRPr>
          </a:p>
          <a:p>
            <a:pPr marL="768350" lvl="1" indent="-171450">
              <a:buFont typeface="Arial" panose="020B0604020202020204" pitchFamily="34" charset="0"/>
              <a:buChar char="•"/>
            </a:pPr>
            <a:r>
              <a:rPr lang="en-US" dirty="0"/>
              <a:t>An evaluation method that assesses system security by simulating malicious attacks;</a:t>
            </a:r>
            <a:endParaRPr lang="en-US" dirty="0"/>
          </a:p>
          <a:p>
            <a:pPr marL="768350" lvl="1" indent="-171450">
              <a:buFont typeface="Arial" panose="020B0604020202020204" pitchFamily="34" charset="0"/>
              <a:buChar char="•"/>
            </a:pPr>
            <a:r>
              <a:rPr lang="en-US" dirty="0" smtClean="0"/>
              <a:t>Test </a:t>
            </a:r>
            <a:r>
              <a:rPr lang="en-US" dirty="0"/>
              <a:t>whether a software system is secure from an attacker's perspective;</a:t>
            </a:r>
            <a:endParaRPr lang="en-US" dirty="0"/>
          </a:p>
          <a:p>
            <a:pPr marL="768350" lvl="1" indent="-171450">
              <a:buFont typeface="Arial" panose="020B0604020202020204" pitchFamily="34" charset="0"/>
              <a:buChar char="•"/>
            </a:pPr>
            <a:r>
              <a:rPr lang="en-US" dirty="0" smtClean="0"/>
              <a:t>Use </a:t>
            </a:r>
            <a:r>
              <a:rPr lang="en-US" dirty="0"/>
              <a:t>automated tools or manual methods to simulate attacker inputs, in order to identify security vulnerabilities present in the target system at </a:t>
            </a:r>
            <a:r>
              <a:rPr lang="en-US" dirty="0" smtClean="0"/>
              <a:t>runtime.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5: </a:t>
            </a:r>
            <a:r>
              <a:rPr lang="en-US" altLang="zh-CN" b="0" dirty="0"/>
              <a:t>Medical Device Cybersecurity Testing</a:t>
            </a:r>
            <a:endParaRPr lang="zh-CN" altLang="zh-CN" dirty="0">
              <a:effectLst/>
            </a:endParaRPr>
          </a:p>
        </p:txBody>
      </p:sp>
      <p:sp>
        <p:nvSpPr>
          <p:cNvPr id="5" name="Text Placeholder 1"/>
          <p:cNvSpPr>
            <a:spLocks noGrp="1"/>
          </p:cNvSpPr>
          <p:nvPr>
            <p:ph type="body" idx="1"/>
          </p:nvPr>
        </p:nvSpPr>
        <p:spPr>
          <a:xfrm>
            <a:off x="1097480" y="1443618"/>
            <a:ext cx="7254945" cy="2347258"/>
          </a:xfrm>
        </p:spPr>
        <p:txBody>
          <a:bodyPr>
            <a:normAutofit fontScale="92500"/>
          </a:bodyPr>
          <a:lstStyle/>
          <a:p>
            <a:pPr marL="311150" lvl="1" indent="-171450" algn="just">
              <a:buSzPts val="1400"/>
              <a:buFont typeface="Wingdings" panose="05000000000000000000" pitchFamily="2" charset="2"/>
              <a:buChar char="Ø"/>
            </a:pPr>
            <a:r>
              <a:rPr lang="en-US" dirty="0">
                <a:solidFill>
                  <a:schemeClr val="tx1"/>
                </a:solidFill>
                <a:latin typeface="+mj-lt"/>
              </a:rPr>
              <a:t>White-box Testing:</a:t>
            </a:r>
            <a:endParaRPr lang="en-US" dirty="0">
              <a:solidFill>
                <a:schemeClr val="tx1"/>
              </a:solidFill>
              <a:latin typeface="+mj-lt"/>
            </a:endParaRPr>
          </a:p>
          <a:p>
            <a:pPr marL="768350" lvl="1" indent="-171450">
              <a:lnSpc>
                <a:spcPct val="125000"/>
              </a:lnSpc>
              <a:buFont typeface="Arial" panose="020B0604020202020204" pitchFamily="34" charset="0"/>
              <a:buChar char="•"/>
            </a:pPr>
            <a:r>
              <a:rPr lang="en-US" dirty="0"/>
              <a:t>Testers possess full internal knowledge and can freely execute destructive actions without the risk of being blocked;</a:t>
            </a:r>
            <a:endParaRPr lang="en-US" dirty="0"/>
          </a:p>
          <a:p>
            <a:pPr marL="768350" lvl="1" indent="-171450">
              <a:lnSpc>
                <a:spcPct val="135000"/>
              </a:lnSpc>
              <a:buFont typeface="Arial" panose="020B0604020202020204" pitchFamily="34" charset="0"/>
              <a:buChar char="•"/>
            </a:pPr>
            <a:r>
              <a:rPr lang="en-US" dirty="0"/>
              <a:t>Suitable for scenarios with tight schedules, or specific penetration testing environments where data collection is out of </a:t>
            </a:r>
            <a:r>
              <a:rPr lang="en-US" dirty="0" smtClean="0"/>
              <a:t>scope.</a:t>
            </a:r>
            <a:endParaRPr lang="en-US" dirty="0"/>
          </a:p>
          <a:p>
            <a:pPr marL="311150" lvl="1" indent="-171450" algn="just">
              <a:buSzPts val="1400"/>
              <a:buFont typeface="Wingdings" panose="05000000000000000000" pitchFamily="2" charset="2"/>
              <a:buChar char="Ø"/>
            </a:pPr>
            <a:r>
              <a:rPr lang="en-US" dirty="0" smtClean="0">
                <a:solidFill>
                  <a:schemeClr val="tx1"/>
                </a:solidFill>
                <a:latin typeface="+mj-lt"/>
              </a:rPr>
              <a:t>Black-box </a:t>
            </a:r>
            <a:r>
              <a:rPr lang="en-US" dirty="0">
                <a:solidFill>
                  <a:schemeClr val="tx1"/>
                </a:solidFill>
                <a:latin typeface="+mj-lt"/>
              </a:rPr>
              <a:t>Testing:</a:t>
            </a:r>
            <a:endParaRPr lang="en-US" dirty="0">
              <a:solidFill>
                <a:schemeClr val="tx1"/>
              </a:solidFill>
              <a:latin typeface="+mj-lt"/>
            </a:endParaRPr>
          </a:p>
          <a:p>
            <a:pPr marL="768350" lvl="1" indent="-171450">
              <a:lnSpc>
                <a:spcPct val="135000"/>
              </a:lnSpc>
              <a:buFont typeface="Arial" panose="020B0604020202020204" pitchFamily="34" charset="0"/>
              <a:buChar char="•"/>
            </a:pPr>
            <a:r>
              <a:rPr lang="en-US" dirty="0"/>
              <a:t>Relies on the testers' skills to probe and acquire information about the target system. It typically does not aim to uncover all security vulnerabilities;</a:t>
            </a:r>
            <a:endParaRPr lang="en-US" dirty="0"/>
          </a:p>
          <a:p>
            <a:pPr marL="768350" lvl="1" indent="-171450">
              <a:lnSpc>
                <a:spcPct val="135000"/>
              </a:lnSpc>
              <a:buFont typeface="Arial" panose="020B0604020202020204" pitchFamily="34" charset="0"/>
              <a:buChar char="•"/>
            </a:pPr>
            <a:r>
              <a:rPr lang="en-US" dirty="0" smtClean="0"/>
              <a:t>Can </a:t>
            </a:r>
            <a:r>
              <a:rPr lang="en-US" dirty="0"/>
              <a:t>test the customer organization's incident response procedures, but cannot determine the efficiency of their security defense plans in detecting specific attacks.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5: </a:t>
            </a:r>
            <a:r>
              <a:rPr lang="en-US" altLang="zh-CN" b="0" dirty="0"/>
              <a:t>Medical Device Cybersecurity Testing</a:t>
            </a:r>
            <a:endParaRPr lang="zh-CN" altLang="zh-CN" dirty="0">
              <a:effectLst/>
            </a:endParaRPr>
          </a:p>
        </p:txBody>
      </p:sp>
      <p:sp>
        <p:nvSpPr>
          <p:cNvPr id="5" name="Text Placeholder 1"/>
          <p:cNvSpPr>
            <a:spLocks noGrp="1"/>
          </p:cNvSpPr>
          <p:nvPr>
            <p:ph type="body" idx="1"/>
          </p:nvPr>
        </p:nvSpPr>
        <p:spPr>
          <a:xfrm>
            <a:off x="1097480" y="1443618"/>
            <a:ext cx="7254945" cy="2347258"/>
          </a:xfrm>
        </p:spPr>
        <p:txBody>
          <a:bodyPr>
            <a:normAutofit/>
          </a:bodyPr>
          <a:lstStyle/>
          <a:p>
            <a:pPr marL="311150" indent="-171450">
              <a:buFont typeface="Wingdings" panose="05000000000000000000" pitchFamily="2" charset="2"/>
              <a:buChar char="Ø"/>
            </a:pPr>
            <a:r>
              <a:rPr lang="en-US" dirty="0"/>
              <a:t>Static Code Security Testing:</a:t>
            </a:r>
            <a:endParaRPr lang="en-US" dirty="0"/>
          </a:p>
          <a:p>
            <a:pPr marL="768350" lvl="1" indent="-171450">
              <a:buFont typeface="Arial" panose="020B0604020202020204" pitchFamily="34" charset="0"/>
              <a:buChar char="•"/>
            </a:pPr>
            <a:r>
              <a:rPr lang="en-US" dirty="0"/>
              <a:t>The security of source code can be audited through either manual reviews or automated tools;</a:t>
            </a:r>
            <a:endParaRPr lang="en-US" dirty="0"/>
          </a:p>
          <a:p>
            <a:pPr marL="768350" lvl="1" indent="-171450">
              <a:buFont typeface="Arial" panose="020B0604020202020204" pitchFamily="34" charset="0"/>
              <a:buChar char="•"/>
            </a:pPr>
            <a:r>
              <a:rPr lang="en-US" dirty="0"/>
              <a:t>Generally, automated tools (such as HP Fortify and </a:t>
            </a:r>
            <a:r>
              <a:rPr lang="en-US" dirty="0" err="1"/>
              <a:t>FindBugs</a:t>
            </a:r>
            <a:r>
              <a:rPr lang="en-US" dirty="0"/>
              <a:t>) are utilized to scan the source code. These tools analyze information such as data flow, control flow, and semantics within the program, and match this information against specialized software security rule sets to identify potential security vulnerabilities in the code.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a:t>
            </a:r>
            <a:r>
              <a:rPr lang="en-US" altLang="zh-CN" b="0" dirty="0" smtClean="0"/>
              <a:t>5: </a:t>
            </a:r>
            <a:r>
              <a:rPr lang="en-US" altLang="zh-CN" b="0" dirty="0"/>
              <a:t>Medical Device Cybersecurity Testing</a:t>
            </a:r>
            <a:endParaRPr lang="zh-CN" altLang="zh-CN" dirty="0">
              <a:effectLst/>
            </a:endParaRPr>
          </a:p>
        </p:txBody>
      </p:sp>
      <p:sp>
        <p:nvSpPr>
          <p:cNvPr id="5" name="Text Placeholder 1"/>
          <p:cNvSpPr>
            <a:spLocks noGrp="1"/>
          </p:cNvSpPr>
          <p:nvPr>
            <p:ph type="body" idx="1"/>
          </p:nvPr>
        </p:nvSpPr>
        <p:spPr>
          <a:xfrm>
            <a:off x="1097480" y="1443618"/>
            <a:ext cx="7254945" cy="2347258"/>
          </a:xfrm>
        </p:spPr>
        <p:txBody>
          <a:bodyPr>
            <a:normAutofit fontScale="85000" lnSpcReduction="20000"/>
          </a:bodyPr>
          <a:lstStyle/>
          <a:p>
            <a:pPr marL="311150" lvl="1" indent="-171450" algn="just">
              <a:buSzPts val="1400"/>
              <a:buFont typeface="Wingdings" panose="05000000000000000000" pitchFamily="2" charset="2"/>
              <a:buChar char="Ø"/>
            </a:pPr>
            <a:r>
              <a:rPr lang="en-US" dirty="0">
                <a:solidFill>
                  <a:schemeClr val="tx1"/>
                </a:solidFill>
                <a:latin typeface="+mj-lt"/>
              </a:rPr>
              <a:t>The three main phases of </a:t>
            </a:r>
            <a:r>
              <a:rPr lang="en-US" dirty="0" smtClean="0">
                <a:solidFill>
                  <a:schemeClr val="tx1"/>
                </a:solidFill>
                <a:latin typeface="+mj-lt"/>
              </a:rPr>
              <a:t>Penetration </a:t>
            </a:r>
            <a:r>
              <a:rPr lang="en-US" dirty="0">
                <a:solidFill>
                  <a:schemeClr val="tx1"/>
                </a:solidFill>
                <a:latin typeface="+mj-lt"/>
              </a:rPr>
              <a:t>Testing are: Information Gathering, Vulnerability Discovery, and Vulnerability Exploitation.</a:t>
            </a:r>
            <a:endParaRPr lang="en-US" dirty="0">
              <a:solidFill>
                <a:schemeClr val="tx1"/>
              </a:solidFill>
              <a:latin typeface="+mj-lt"/>
            </a:endParaRPr>
          </a:p>
          <a:p>
            <a:pPr marL="768350" lvl="1" indent="-171450">
              <a:lnSpc>
                <a:spcPct val="155000"/>
              </a:lnSpc>
              <a:buFont typeface="Arial" panose="020B0604020202020204" pitchFamily="34" charset="0"/>
              <a:buChar char="•"/>
            </a:pPr>
            <a:r>
              <a:rPr lang="en-US" dirty="0"/>
              <a:t>Define the target</a:t>
            </a:r>
            <a:r>
              <a:rPr lang="en-US" dirty="0" smtClean="0"/>
              <a:t>;</a:t>
            </a:r>
            <a:endParaRPr lang="zh-CN" altLang="en-US" dirty="0"/>
          </a:p>
          <a:p>
            <a:pPr marL="768350" lvl="1" indent="-171450">
              <a:lnSpc>
                <a:spcPct val="155000"/>
              </a:lnSpc>
              <a:buFont typeface="Arial" panose="020B0604020202020204" pitchFamily="34" charset="0"/>
              <a:buChar char="•"/>
            </a:pPr>
            <a:r>
              <a:rPr lang="en-US" dirty="0"/>
              <a:t>Analyze risks and obtain authorization</a:t>
            </a:r>
            <a:r>
              <a:rPr lang="en-US" dirty="0" smtClean="0"/>
              <a:t>;</a:t>
            </a:r>
            <a:endParaRPr lang="zh-CN" altLang="en-US" dirty="0"/>
          </a:p>
          <a:p>
            <a:pPr marL="768350" lvl="1" indent="-171450">
              <a:lnSpc>
                <a:spcPct val="155000"/>
              </a:lnSpc>
              <a:buFont typeface="Arial" panose="020B0604020202020204" pitchFamily="34" charset="0"/>
              <a:buChar char="•"/>
            </a:pPr>
            <a:r>
              <a:rPr lang="en-US" dirty="0"/>
              <a:t>Information gathering;</a:t>
            </a:r>
            <a:endParaRPr lang="en-US" dirty="0"/>
          </a:p>
          <a:p>
            <a:pPr marL="768350" lvl="1" indent="-171450">
              <a:lnSpc>
                <a:spcPct val="155000"/>
              </a:lnSpc>
              <a:buFont typeface="Arial" panose="020B0604020202020204" pitchFamily="34" charset="0"/>
              <a:buChar char="•"/>
            </a:pPr>
            <a:r>
              <a:rPr lang="en-US" dirty="0"/>
              <a:t>Vulnerability probing (manual &amp; automated);</a:t>
            </a:r>
            <a:endParaRPr lang="en-US" dirty="0"/>
          </a:p>
          <a:p>
            <a:pPr marL="768350" lvl="1" indent="-171450">
              <a:lnSpc>
                <a:spcPct val="155000"/>
              </a:lnSpc>
              <a:buFont typeface="Arial" panose="020B0604020202020204" pitchFamily="34" charset="0"/>
              <a:buChar char="•"/>
            </a:pPr>
            <a:r>
              <a:rPr lang="en-US" dirty="0"/>
              <a:t>Vulnerability verification;</a:t>
            </a:r>
            <a:endParaRPr lang="en-US" dirty="0"/>
          </a:p>
          <a:p>
            <a:pPr marL="768350" lvl="1" indent="-171450">
              <a:lnSpc>
                <a:spcPct val="155000"/>
              </a:lnSpc>
              <a:buFont typeface="Arial" panose="020B0604020202020204" pitchFamily="34" charset="0"/>
              <a:buChar char="•"/>
            </a:pPr>
            <a:r>
              <a:rPr lang="en-US" dirty="0"/>
              <a:t>Information analysis;</a:t>
            </a:r>
            <a:endParaRPr lang="en-US" dirty="0"/>
          </a:p>
          <a:p>
            <a:pPr marL="768350" lvl="1" indent="-171450">
              <a:lnSpc>
                <a:spcPct val="155000"/>
              </a:lnSpc>
              <a:buFont typeface="Arial" panose="020B0604020202020204" pitchFamily="34" charset="0"/>
              <a:buChar char="•"/>
            </a:pPr>
            <a:r>
              <a:rPr lang="en-US" dirty="0"/>
              <a:t>Exploit vulnerabilities to acquire data;</a:t>
            </a:r>
            <a:endParaRPr lang="en-US" dirty="0"/>
          </a:p>
          <a:p>
            <a:pPr marL="768350" lvl="1" indent="-171450">
              <a:lnSpc>
                <a:spcPct val="155000"/>
              </a:lnSpc>
              <a:buFont typeface="Arial" panose="020B0604020202020204" pitchFamily="34" charset="0"/>
              <a:buChar char="•"/>
            </a:pPr>
            <a:r>
              <a:rPr lang="en-US" dirty="0"/>
              <a:t>Information compilation;</a:t>
            </a:r>
            <a:endParaRPr lang="en-US" dirty="0"/>
          </a:p>
          <a:p>
            <a:pPr marL="768350" lvl="1" indent="-171450">
              <a:lnSpc>
                <a:spcPct val="155000"/>
              </a:lnSpc>
              <a:buFont typeface="Arial" panose="020B0604020202020204" pitchFamily="34" charset="0"/>
              <a:buChar char="•"/>
            </a:pPr>
            <a:r>
              <a:rPr lang="en-US" dirty="0"/>
              <a:t>Generate the report.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zh-CN" b="0" dirty="0"/>
              <a:t>Part 6</a:t>
            </a:r>
            <a:r>
              <a:rPr lang="en-US" altLang="zh-CN" b="0" dirty="0" smtClean="0"/>
              <a:t>: </a:t>
            </a:r>
            <a:r>
              <a:rPr lang="en-US" altLang="zh-CN" b="0" dirty="0"/>
              <a:t>Summary</a:t>
            </a:r>
            <a:br>
              <a:rPr lang="zh-CN" altLang="zh-CN" dirty="0"/>
            </a:br>
            <a:endParaRPr lang="zh-CN" altLang="zh-CN" dirty="0">
              <a:effectLst/>
            </a:endParaRPr>
          </a:p>
        </p:txBody>
      </p:sp>
      <p:sp>
        <p:nvSpPr>
          <p:cNvPr id="5" name="Text Placeholder 1"/>
          <p:cNvSpPr>
            <a:spLocks noGrp="1"/>
          </p:cNvSpPr>
          <p:nvPr>
            <p:ph type="body" idx="1"/>
          </p:nvPr>
        </p:nvSpPr>
        <p:spPr>
          <a:xfrm>
            <a:off x="1097480" y="1443618"/>
            <a:ext cx="7254945" cy="2347258"/>
          </a:xfrm>
        </p:spPr>
        <p:txBody>
          <a:bodyPr>
            <a:normAutofit/>
          </a:bodyPr>
          <a:lstStyle/>
          <a:p>
            <a:pPr marL="311150" lvl="1" indent="-171450" algn="just">
              <a:buSzPts val="1400"/>
              <a:buFont typeface="Wingdings" panose="05000000000000000000" pitchFamily="2" charset="2"/>
              <a:buChar char="Ø"/>
            </a:pPr>
            <a:r>
              <a:rPr lang="en-US" dirty="0">
                <a:solidFill>
                  <a:schemeClr val="tx1"/>
                </a:solidFill>
                <a:latin typeface="+mj-lt"/>
              </a:rPr>
              <a:t>Cybersecurity issues are a concern that must be addressed throughout the entire lifecycle of a medical device product, and cybersecurity risk control should be integrated throughout this process</a:t>
            </a:r>
            <a:r>
              <a:rPr lang="en-US" dirty="0" smtClean="0">
                <a:solidFill>
                  <a:schemeClr val="tx1"/>
                </a:solidFill>
                <a:latin typeface="+mj-lt"/>
              </a:rPr>
              <a:t>.</a:t>
            </a:r>
            <a:endParaRPr lang="en-US" dirty="0" smtClean="0">
              <a:solidFill>
                <a:schemeClr val="tx1"/>
              </a:solidFill>
              <a:latin typeface="+mj-lt"/>
            </a:endParaRPr>
          </a:p>
          <a:p>
            <a:pPr marL="311150" lvl="1" indent="-171450" algn="just">
              <a:buSzPts val="1400"/>
              <a:buFont typeface="Wingdings" panose="05000000000000000000" pitchFamily="2" charset="2"/>
              <a:buChar char="Ø"/>
            </a:pPr>
            <a:r>
              <a:rPr lang="en-US" dirty="0">
                <a:solidFill>
                  <a:schemeClr val="tx1"/>
                </a:solidFill>
                <a:latin typeface="+mj-lt"/>
              </a:rPr>
              <a:t>Cybersecurity issues in medical devices are a concern that requires the attention of all sectors of society, including regulatory authorities, manufacturers, operators, patients, and network service providers. Addressing these challenges requires the joint efforts of all parties </a:t>
            </a:r>
            <a:r>
              <a:rPr lang="en-US">
                <a:solidFill>
                  <a:schemeClr val="tx1"/>
                </a:solidFill>
                <a:latin typeface="+mj-lt"/>
              </a:rPr>
              <a:t>involved</a:t>
            </a:r>
            <a:r>
              <a:rPr lang="en-US" smtClean="0">
                <a:solidFill>
                  <a:schemeClr val="tx1"/>
                </a:solidFill>
                <a:latin typeface="+mj-lt"/>
              </a:rPr>
              <a:t>.</a:t>
            </a:r>
            <a:endParaRPr lang="en-US" smtClean="0">
              <a:solidFill>
                <a:schemeClr val="tx1"/>
              </a:solidFill>
              <a:latin typeface="+mj-lt"/>
            </a:endParaRPr>
          </a:p>
          <a:p>
            <a:pPr marL="311150" lvl="1" indent="-171450" algn="just">
              <a:buSzPts val="1400"/>
              <a:buFont typeface="Wingdings" panose="05000000000000000000" pitchFamily="2" charset="2"/>
              <a:buChar char="Ø"/>
            </a:pPr>
            <a:r>
              <a:rPr lang="en-US">
                <a:solidFill>
                  <a:schemeClr val="tx1"/>
                </a:solidFill>
                <a:latin typeface="+mj-lt"/>
              </a:rPr>
              <a:t>As a digital technology, medical device cybersecurity is characterized by a rapid pace of iteration, which brings about corresponding risks. This requires us to continuously update our technologies and measures for cybersecurity risk control.</a:t>
            </a:r>
            <a:endParaRPr lang="en-US" dirty="0" smtClean="0">
              <a:solidFill>
                <a:schemeClr val="tx1"/>
              </a:solidFill>
              <a:latin typeface="+mj-lt"/>
            </a:endParaRPr>
          </a:p>
          <a:p>
            <a:pPr marL="311150" lvl="1" indent="-171450" algn="just">
              <a:buSzPts val="1400"/>
              <a:buFont typeface="Wingdings" panose="05000000000000000000" pitchFamily="2" charset="2"/>
              <a:buChar char="Ø"/>
            </a:pPr>
            <a:endParaRPr lang="en-US" dirty="0" smtClean="0">
              <a:solidFill>
                <a:schemeClr val="tx1"/>
              </a:solidFill>
              <a:latin typeface="+mj-l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&#65279;<?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&#65279;<?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6035B2-B9A8-4413-9DFD-C19E67638DE3}">
  <ds:schemaRefs/>
</ds:datastoreItem>
</file>

<file path=customXml/itemProps2.xml><?xml version="1.0" encoding="utf-8"?>
<ds:datastoreItem xmlns:ds="http://schemas.openxmlformats.org/officeDocument/2006/customXml" ds:itemID="{AA45E144-F25A-48D7-B7EB-FBC11CE2A2CA}"/>
</file>

<file path=customXml/itemProps3.xml><?xml version="1.0" encoding="utf-8"?>
<ds:datastoreItem xmlns:ds="http://schemas.openxmlformats.org/officeDocument/2006/customXml" ds:itemID="{FEBDD0B2-C134-45D7-B102-3A03F5613A23}"/>
</file>

<file path=docProps/app.xml><?xml version="1.0" encoding="utf-8"?>
<Properties xmlns="http://schemas.openxmlformats.org/officeDocument/2006/extended-properties" xmlns:vt="http://schemas.openxmlformats.org/officeDocument/2006/docPropsVTypes">
  <TotalTime>0</TotalTime>
  <Words>7409</Words>
  <Application>WPS 演示</Application>
  <PresentationFormat>全屏显示(16:9)</PresentationFormat>
  <Paragraphs>187</Paragraphs>
  <Slides>16</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16</vt:i4>
      </vt:variant>
    </vt:vector>
  </HeadingPairs>
  <TitlesOfParts>
    <vt:vector size="25" baseType="lpstr">
      <vt:lpstr>Arial</vt:lpstr>
      <vt:lpstr>宋体</vt:lpstr>
      <vt:lpstr>Wingdings</vt:lpstr>
      <vt:lpstr>Arial</vt:lpstr>
      <vt:lpstr>Helvetical.TStd-BoldCond</vt:lpstr>
      <vt:lpstr>ksdb</vt:lpstr>
      <vt:lpstr>微软雅黑</vt:lpstr>
      <vt:lpstr>Arial Unicode MS</vt:lpstr>
      <vt:lpstr>Simple Light</vt:lpstr>
      <vt:lpstr>PowerPoint 演示文稿</vt:lpstr>
      <vt:lpstr>China’s Relevant Work on Cybersecurity for Medical Devices</vt:lpstr>
      <vt:lpstr>Contents</vt:lpstr>
      <vt:lpstr>Part 1:Regulations, Guidelines, and Standards </vt:lpstr>
      <vt:lpstr>Part 2: Cybersecurity Requirements Analysis   </vt:lpstr>
      <vt:lpstr>Part 3: Architecture, Design Review, and Threat Modeling</vt:lpstr>
      <vt:lpstr>Part 3: Architecture, Design Review, and Threat Modeling</vt:lpstr>
      <vt:lpstr>Part 4: Coding Rules for Medical Device Cybersecurity</vt:lpstr>
      <vt:lpstr>Part 4: Coding Rules for Medical Device Cybersecurity</vt:lpstr>
      <vt:lpstr>Part 5: Medical Device Cybersecurity Testing</vt:lpstr>
      <vt:lpstr>Part 5: Medical Device Cybersecurity Testing</vt:lpstr>
      <vt:lpstr>Part 5: Medical Device Cybersecurity Testing</vt:lpstr>
      <vt:lpstr>Part 5: Medical Device Cybersecurity Testing</vt:lpstr>
      <vt:lpstr>Part 5: Medical Device Cybersecurity Testing</vt:lpstr>
      <vt:lpstr>Part 6: Summary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nothing</cp:lastModifiedBy>
  <cp:revision>47</cp:revision>
  <dcterms:created xsi:type="dcterms:W3CDTF">2026-08-17T02:21:00Z</dcterms:created>
  <dcterms:modified xsi:type="dcterms:W3CDTF">2026-09-03T04:32:15Z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ContentTypeId">
    <vt:lpwstr>0x01010041FAF80269BD9C4DB8E73E2F46C69880</vt:lpwstr>
  </property>
  <property fmtid="{D5CDD505-2E9C-101B-9397-08002B2CF9AE}" pid="11" name="ICV">
    <vt:lpwstr>A6D98D236F9D43C88EC3A89E7F61BF33_12</vt:lpwstr>
  </property>
  <property fmtid="{D5CDD505-2E9C-101B-9397-08002B2CF9AE}" pid="12" name="KSOProductBuildVer">
    <vt:lpwstr>2052-12.1.0.28043</vt:lpwstr>
  </property>
</Properties>
</file>