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&#65279;<?xml version="1.0" encoding="utf-8" standalone="yes"?>
<Relationships xmlns="http://schemas.openxmlformats.org/package/2006/relationships">
  <Relationship Id="rId3" Type="http://schemas.openxmlformats.org/package/2006/relationships/metadata/core-properties" Target="docProps/core.xml" />
  <Relationship Id="rId2" Type="http://schemas.openxmlformats.org/package/2006/relationships/metadata/thumbnail" Target="docProps/thumbnail.jpeg" />
  <Relationship Id="rId1" Type="http://schemas.openxmlformats.org/officeDocument/2006/relationships/officeDocument" Target="ppt/presentation.xml" />
  <Relationship Id="rId6" Type="http://schemas.microsoft.com/office/2020/02/relationships/classificationlabels" Target="docMetadata/LabelInfo.xml" />
  <Relationship Id="rId5" Type="http://schemas.openxmlformats.org/officeDocument/2006/relationships/custom-properties" Target="docProps/custom.xml" />
  <Relationship Id="rId4" Type="http://schemas.openxmlformats.org/officeDocument/2006/relationships/extended-properties" Target="docProps/app.xml" />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sldIdLst>
    <p:sldId id="256" r:id="rId5"/>
    <p:sldId id="259" r:id="rId6"/>
    <p:sldId id="258" r:id="rId7"/>
    <p:sldId id="263" r:id="rId8"/>
    <p:sldId id="260" r:id="rId9"/>
    <p:sldId id="261" r:id="rId10"/>
    <p:sldId id="262" r:id="rId11"/>
    <p:sldId id="264" r:id="rId12"/>
    <p:sldId id="257" r:id="rId13"/>
  </p:sldIdLst>
  <p:sldSz cx="9144000" cy="5143500" type="screen16x9"/>
  <p:notesSz cx="6858000" cy="9144000"/>
  <p:embeddedFontLst>
    <p:embeddedFont>
      <p:font typeface="Cambria" panose="02040503050406030204" pitchFamily="18" charset="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AD"/>
    <a:srgbClr val="1C59B6"/>
    <a:srgbClr val="F1E3F0"/>
    <a:srgbClr val="D8E6FC"/>
    <a:srgbClr val="0B5394"/>
    <a:srgbClr val="0448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7B38AA-6C06-F140-BA44-6DC5BDE04913}" v="2" dt="2026-08-21T11:29:16.1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46"/>
    <p:restoredTop sz="73636"/>
  </p:normalViewPr>
  <p:slideViewPr>
    <p:cSldViewPr snapToGrid="0">
      <p:cViewPr varScale="1">
        <p:scale>
          <a:sx n="136" d="100"/>
          <a:sy n="136" d="100"/>
        </p:scale>
        <p:origin x="2792" y="408"/>
      </p:cViewPr>
      <p:guideLst>
        <p:guide orient="horz" pos="1620"/>
        <p:guide pos="2880"/>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
  <Relationship Id="rId8" Type="http://schemas.openxmlformats.org/officeDocument/2006/relationships/slide" Target="slides/slide4.xml" />
  <Relationship Id="rId13" Type="http://schemas.openxmlformats.org/officeDocument/2006/relationships/slide" Target="slides/slide9.xml" />
  <Relationship Id="rId3" Type="http://schemas.openxmlformats.org/officeDocument/2006/relationships/customXml" Target="../customXml/item3.xml" />
  <Relationship Id="rId21" Type="http://schemas.openxmlformats.org/officeDocument/2006/relationships/theme" Target="theme/theme1.xml" />
  <Relationship Id="rId7" Type="http://schemas.openxmlformats.org/officeDocument/2006/relationships/slide" Target="slides/slide3.xml" />
  <Relationship Id="rId12" Type="http://schemas.openxmlformats.org/officeDocument/2006/relationships/slide" Target="slides/slide8.xml" />
  <Relationship Id="rId2" Type="http://schemas.openxmlformats.org/officeDocument/2006/relationships/customXml" Target="../customXml/item2.xml" />
  <Relationship Id="rId20" Type="http://schemas.openxmlformats.org/officeDocument/2006/relationships/viewProps" Target="viewProps.xml" />
  <Relationship Id="rId1" Type="http://schemas.openxmlformats.org/officeDocument/2006/relationships/customXml" Target="../customXml/item1.xml" />
  <Relationship Id="rId6" Type="http://schemas.openxmlformats.org/officeDocument/2006/relationships/slide" Target="slides/slide2.xml" />
  <Relationship Id="rId11" Type="http://schemas.openxmlformats.org/officeDocument/2006/relationships/slide" Target="slides/slide7.xml" />
  <Relationship Id="rId5" Type="http://schemas.openxmlformats.org/officeDocument/2006/relationships/slide" Target="slides/slide1.xml" />
  <Relationship Id="rId23" Type="http://schemas.microsoft.com/office/2015/10/relationships/revisionInfo" Target="revisionInfo.xml" />
  <Relationship Id="rId10" Type="http://schemas.openxmlformats.org/officeDocument/2006/relationships/slide" Target="slides/slide6.xml" />
  <Relationship Id="rId19" Type="http://schemas.openxmlformats.org/officeDocument/2006/relationships/presProps" Target="presProps.xml" />
  <Relationship Id="rId4" Type="http://schemas.openxmlformats.org/officeDocument/2006/relationships/slideMaster" Target="slideMasters/slideMaster1.xml" />
  <Relationship Id="rId9" Type="http://schemas.openxmlformats.org/officeDocument/2006/relationships/slide" Target="slides/slide5.xml" />
  <Relationship Id="rId14" Type="http://schemas.openxmlformats.org/officeDocument/2006/relationships/notesMaster" Target="notesMasters/notesMaster1.xml" />
  <Relationship Id="rId22" Type="http://schemas.openxmlformats.org/officeDocument/2006/relationships/tableStyles" Target="tableStyles.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&#65279;<?xml version="1.0" encoding="utf-8" standalone="yes"?>
<Relationships xmlns="http://schemas.openxmlformats.org/package/2006/relationships">
  <Relationship Id="rId2" Type="http://schemas.openxmlformats.org/officeDocument/2006/relationships/slide" Target="../slides/slide2.xml" />
  <Relationship Id="rId1" Type="http://schemas.openxmlformats.org/officeDocument/2006/relationships/notesMaster" Target="../notesMasters/notesMaster1.xml" />
</Relationships>
</file>

<file path=ppt/notesSlides/_rels/notesSlide3.xml.rels>&#65279;<?xml version="1.0" encoding="utf-8" standalone="yes"?>
<Relationships xmlns="http://schemas.openxmlformats.org/package/2006/relationships">
  <Relationship Id="rId2" Type="http://schemas.openxmlformats.org/officeDocument/2006/relationships/slide" Target="../slides/slide3.xml" />
  <Relationship Id="rId1" Type="http://schemas.openxmlformats.org/officeDocument/2006/relationships/notesMaster" Target="../notesMasters/notesMaster1.xml" />
</Relationships>
</file>

<file path=ppt/notesSlides/_rels/notesSlide4.xml.rels>&#65279;<?xml version="1.0" encoding="utf-8" standalone="yes"?>
<Relationships xmlns="http://schemas.openxmlformats.org/package/2006/relationships">
  <Relationship Id="rId2" Type="http://schemas.openxmlformats.org/officeDocument/2006/relationships/slide" Target="../slides/slide4.xml" />
  <Relationship Id="rId1" Type="http://schemas.openxmlformats.org/officeDocument/2006/relationships/notesMaster" Target="../notesMasters/notesMaster1.xml" />
</Relationships>
</file>

<file path=ppt/notesSlides/_rels/notesSlide5.xml.rels>&#65279;<?xml version="1.0" encoding="utf-8" standalone="yes"?>
<Relationships xmlns="http://schemas.openxmlformats.org/package/2006/relationships">
  <Relationship Id="rId2" Type="http://schemas.openxmlformats.org/officeDocument/2006/relationships/slide" Target="../slides/slide5.xml" />
  <Relationship Id="rId1" Type="http://schemas.openxmlformats.org/officeDocument/2006/relationships/notesMaster" Target="../notesMasters/notesMaster1.xml" />
</Relationships>
</file>

<file path=ppt/notesSlides/_rels/notesSlide6.xml.rels>&#65279;<?xml version="1.0" encoding="utf-8" standalone="yes"?>
<Relationships xmlns="http://schemas.openxmlformats.org/package/2006/relationships">
  <Relationship Id="rId2" Type="http://schemas.openxmlformats.org/officeDocument/2006/relationships/slide" Target="../slides/slide6.xml" />
  <Relationship Id="rId1" Type="http://schemas.openxmlformats.org/officeDocument/2006/relationships/notesMaster" Target="../notesMasters/notesMaster1.xml" />
</Relationships>
</file>

<file path=ppt/notesSlides/_rels/notesSlide7.xml.rels>&#65279;<?xml version="1.0" encoding="utf-8" standalone="yes"?>
<Relationships xmlns="http://schemas.openxmlformats.org/package/2006/relationships">
  <Relationship Id="rId2" Type="http://schemas.openxmlformats.org/officeDocument/2006/relationships/slide" Target="../slides/slide7.xml" />
  <Relationship Id="rId1" Type="http://schemas.openxmlformats.org/officeDocument/2006/relationships/notesMaster" Target="../notesMasters/notesMaster1.xml" />
</Relationships>
</file>

<file path=ppt/notesSlides/_rels/notesSlide8.xml.rels>&#65279;<?xml version="1.0" encoding="utf-8" standalone="yes"?>
<Relationships xmlns="http://schemas.openxmlformats.org/package/2006/relationships">
  <Relationship Id="rId2" Type="http://schemas.openxmlformats.org/officeDocument/2006/relationships/slide" Target="../slides/slide8.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24742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The N73 document and SBOM use is critical for all SaMD products</a:t>
            </a:r>
          </a:p>
          <a:p>
            <a:pPr>
              <a:buFont typeface="Arial" panose="020B0604020202020204" pitchFamily="34" charset="0"/>
              <a:buChar char="•"/>
            </a:pPr>
            <a:r>
              <a:rPr lang="en-US" dirty="0"/>
              <a:t>However, the SBOM concept needs thorough evaluation if we are to consider the truth depth of cybersecurity risks</a:t>
            </a:r>
          </a:p>
          <a:p>
            <a:pPr lvl="1">
              <a:buFont typeface="Arial" panose="020B0604020202020204" pitchFamily="34" charset="0"/>
              <a:buChar char="•"/>
            </a:pPr>
            <a:r>
              <a:rPr lang="en-US" dirty="0"/>
              <a:t>98% of all codebases contain open-source elements that would necessitate an SBOM, with a typical digital application containing 1180 open-source libraries as of 2026*</a:t>
            </a:r>
          </a:p>
          <a:p>
            <a:pPr lvl="1">
              <a:buFont typeface="Arial" panose="020B0604020202020204" pitchFamily="34" charset="0"/>
              <a:buChar char="•"/>
            </a:pPr>
            <a:r>
              <a:rPr lang="en-US" dirty="0"/>
              <a:t>Of these elements that would be found within an SBOM, multiple libraries are themselves composed of additional OSS elements</a:t>
            </a:r>
          </a:p>
          <a:p>
            <a:pPr lvl="1">
              <a:buFont typeface="Arial" panose="020B0604020202020204" pitchFamily="34" charset="0"/>
              <a:buChar char="•"/>
            </a:pPr>
            <a:r>
              <a:rPr lang="en-US" dirty="0"/>
              <a:t>Digital vulnerability management becomes absolutely core to defending cybersecurity risks</a:t>
            </a:r>
          </a:p>
          <a:p>
            <a:pPr lvl="1">
              <a:buFont typeface="Arial" panose="020B0604020202020204" pitchFamily="34" charset="0"/>
              <a:buChar char="•"/>
            </a:pPr>
            <a:r>
              <a:rPr lang="en-US" dirty="0"/>
              <a:t>N73 9.1(b) refers to the tracking of SBOM and recommends employing tools such as Software Composition Analyses (SCA) tools to continuously evaluate these third-party libraries.</a:t>
            </a:r>
          </a:p>
          <a:p>
            <a:pPr lvl="2">
              <a:buFont typeface="Arial" panose="020B0604020202020204" pitchFamily="34" charset="0"/>
              <a:buChar char="•"/>
            </a:pPr>
            <a:r>
              <a:rPr lang="en-US" dirty="0"/>
              <a:t>This should be not only recommended but required for SaMD manufacturers. Not employing such tools or processes opens up digital significant supply chain risk</a:t>
            </a:r>
          </a:p>
          <a:p>
            <a:pPr lvl="2">
              <a:buFont typeface="Arial" panose="020B0604020202020204" pitchFamily="34" charset="0"/>
              <a:buChar char="•"/>
            </a:pPr>
            <a:r>
              <a:rPr lang="en-US" dirty="0"/>
              <a:t>Recommend following the CISA 2026 that requires tracking of all lower transitive dependencies</a:t>
            </a:r>
          </a:p>
        </p:txBody>
      </p:sp>
    </p:spTree>
    <p:extLst>
      <p:ext uri="{BB962C8B-B14F-4D97-AF65-F5344CB8AC3E}">
        <p14:creationId xmlns:p14="http://schemas.microsoft.com/office/powerpoint/2010/main" val="3340430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ENISA ID # CVE-2024-3094</a:t>
            </a:r>
          </a:p>
          <a:p>
            <a:pPr>
              <a:buFont typeface="Arial" panose="020B0604020202020204" pitchFamily="34" charset="0"/>
              <a:buChar char="•"/>
            </a:pPr>
            <a:r>
              <a:rPr lang="en-US" dirty="0"/>
              <a:t>A malicious user executes a multi-year social engineering attack to gain access to the </a:t>
            </a:r>
            <a:r>
              <a:rPr lang="en-US" dirty="0" err="1"/>
              <a:t>xz</a:t>
            </a:r>
            <a:r>
              <a:rPr lang="en-US" dirty="0"/>
              <a:t> project, a core compression library used by millions of software systems for remote access via SSH </a:t>
            </a:r>
          </a:p>
          <a:p>
            <a:pPr>
              <a:buFont typeface="Arial" panose="020B0604020202020204" pitchFamily="34" charset="0"/>
              <a:buChar char="•"/>
            </a:pPr>
            <a:r>
              <a:rPr lang="en-US" dirty="0"/>
              <a:t>After gaining access, bad actor subtly injects malicious code updates ultimately culminating in a script to provide a backdoor access to any device using SSH</a:t>
            </a:r>
          </a:p>
          <a:p>
            <a:pPr>
              <a:buFont typeface="Arial" panose="020B0604020202020204" pitchFamily="34" charset="0"/>
              <a:buChar char="•"/>
            </a:pPr>
            <a:r>
              <a:rPr lang="en-US" dirty="0"/>
              <a:t>Was only caught by a Microsoft researcher running a performance test of the release candidate build, noticed his SSH login took 600 </a:t>
            </a:r>
            <a:r>
              <a:rPr lang="en-US" dirty="0" err="1"/>
              <a:t>ms</a:t>
            </a:r>
            <a:r>
              <a:rPr lang="en-US" dirty="0"/>
              <a:t> longer than usual, leading to discovery of the malicious code </a:t>
            </a:r>
          </a:p>
          <a:p>
            <a:pPr>
              <a:buFont typeface="Arial" panose="020B0604020202020204" pitchFamily="34" charset="0"/>
              <a:buChar char="•"/>
            </a:pPr>
            <a:r>
              <a:rPr lang="en-US" dirty="0"/>
              <a:t>Exploited dependency was two layers deeper than the library that would be defined in a device’s SBOM</a:t>
            </a:r>
          </a:p>
        </p:txBody>
      </p:sp>
    </p:spTree>
    <p:extLst>
      <p:ext uri="{BB962C8B-B14F-4D97-AF65-F5344CB8AC3E}">
        <p14:creationId xmlns:p14="http://schemas.microsoft.com/office/powerpoint/2010/main" val="1818431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While strict cybersecurity requirements of a device clearly fall under the remit of medical device regulators, what becomes obfuscated is the larger context in which these devices are placed.</a:t>
            </a:r>
          </a:p>
          <a:p>
            <a:pPr>
              <a:buFont typeface="Arial" panose="020B0604020202020204" pitchFamily="34" charset="0"/>
              <a:buChar char="•"/>
            </a:pPr>
            <a:r>
              <a:rPr lang="en-US" dirty="0"/>
              <a:t>Broadly speaking, cybersecurity does not exist in a vacuum. The broader context of how a device is placed within a clinical workflow must be considered when addressing cybersecurity issues. </a:t>
            </a:r>
          </a:p>
          <a:p>
            <a:pPr>
              <a:buFont typeface="Arial" panose="020B0604020202020204" pitchFamily="34" charset="0"/>
              <a:buChar char="•"/>
            </a:pPr>
            <a:r>
              <a:rPr lang="en-US" dirty="0"/>
              <a:t>While a manufacturer may report a vulnerability with their device, the obligation then falls to regulators to understand the broader impact scope of such an incident. There is greater onus for medical device regulators to now evaluate the full impact of such incidents. </a:t>
            </a:r>
          </a:p>
          <a:p>
            <a:pPr>
              <a:buFont typeface="Arial" panose="020B0604020202020204" pitchFamily="34" charset="0"/>
              <a:buChar char="•"/>
            </a:pPr>
            <a:r>
              <a:rPr lang="en-US" dirty="0"/>
              <a:t>Demands for greater cross-collaboration between cybersecurity agencies and medical device regulators</a:t>
            </a:r>
          </a:p>
          <a:p>
            <a:pPr>
              <a:buFont typeface="Arial" panose="020B0604020202020204" pitchFamily="34" charset="0"/>
              <a:buChar char="•"/>
            </a:pPr>
            <a:r>
              <a:rPr lang="en-US" dirty="0"/>
              <a:t>Manufacturer’s obligations for security controls such as ISO 27001, SOC2, now become increasingly important and interconnected. While the product cybersecurity elements are reviewed by a regulator, the organizational cybersecurity structures need assessment from regulatory agencies, as this extends beyond the existing, traditional QMS boundaries. </a:t>
            </a:r>
          </a:p>
          <a:p>
            <a:pPr>
              <a:buFont typeface="Arial" panose="020B0604020202020204" pitchFamily="34" charset="0"/>
              <a:buChar char="•"/>
            </a:pPr>
            <a:r>
              <a:rPr lang="en-US" dirty="0"/>
              <a:t>The CRA has exempted medical devices as they undergo cybersecurity review via conformity assessment under MDR/IVDR, </a:t>
            </a:r>
          </a:p>
        </p:txBody>
      </p:sp>
    </p:spTree>
    <p:extLst>
      <p:ext uri="{BB962C8B-B14F-4D97-AF65-F5344CB8AC3E}">
        <p14:creationId xmlns:p14="http://schemas.microsoft.com/office/powerpoint/2010/main" val="1192432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With now dual reporting obligations of medical device manufacturers if a cyber incident results in patient safety, we are seeing multiple conflicts regarding incident reporting</a:t>
            </a:r>
          </a:p>
          <a:p>
            <a:pPr>
              <a:buFont typeface="Arial" panose="020B0604020202020204" pitchFamily="34" charset="0"/>
              <a:buChar char="•"/>
            </a:pPr>
            <a:r>
              <a:rPr lang="en-US" dirty="0"/>
              <a:t>Proposals </a:t>
            </a:r>
            <a:r>
              <a:rPr lang="en-US" sz="1100" b="0" i="0" u="none" strike="noStrike" cap="none" dirty="0">
                <a:solidFill>
                  <a:srgbClr val="000000"/>
                </a:solidFill>
                <a:latin typeface="Arial"/>
                <a:ea typeface="Arial"/>
                <a:cs typeface="Arial"/>
                <a:sym typeface="Arial"/>
              </a:rPr>
              <a:t>to some regulations such as (COM(2025)1023) are discussing the use of EUDAMED regarding severe incident reporting.</a:t>
            </a:r>
          </a:p>
          <a:p>
            <a:pPr>
              <a:buFont typeface="Arial" panose="020B0604020202020204" pitchFamily="34" charset="0"/>
              <a:buChar char="•"/>
            </a:pPr>
            <a:r>
              <a:rPr lang="en-US" sz="1100" b="0" i="0" u="none" strike="noStrike" cap="none" dirty="0">
                <a:solidFill>
                  <a:srgbClr val="000000"/>
                </a:solidFill>
                <a:latin typeface="Arial"/>
                <a:ea typeface="Arial"/>
                <a:cs typeface="Arial"/>
                <a:sym typeface="Arial"/>
              </a:rPr>
              <a:t>Issue of definition of several reporting timelines and definitions of reportable incidents need harmonization and convergence</a:t>
            </a:r>
          </a:p>
          <a:p>
            <a:pPr>
              <a:buFont typeface="Arial" panose="020B0604020202020204" pitchFamily="34" charset="0"/>
              <a:buChar char="•"/>
            </a:pPr>
            <a:r>
              <a:rPr lang="en-US" sz="1100" b="0" i="0" u="none" strike="noStrike" cap="none" dirty="0">
                <a:solidFill>
                  <a:srgbClr val="000000"/>
                </a:solidFill>
                <a:latin typeface="Arial"/>
                <a:ea typeface="Arial"/>
                <a:cs typeface="Arial"/>
                <a:sym typeface="Arial"/>
              </a:rPr>
              <a:t>MD manufacturers may face increasing vigilance reporting decisions trees when now taking into account particular jurisdictions for trigger points for:</a:t>
            </a:r>
          </a:p>
          <a:p>
            <a:pPr lvl="1">
              <a:buFont typeface="Arial" panose="020B0604020202020204" pitchFamily="34" charset="0"/>
              <a:buChar char="•"/>
            </a:pPr>
            <a:r>
              <a:rPr lang="en-US" sz="1150" b="0" i="0" u="none" strike="noStrike" cap="none" dirty="0">
                <a:solidFill>
                  <a:schemeClr val="tx1"/>
                </a:solidFill>
                <a:latin typeface="Arial"/>
                <a:ea typeface="Arial"/>
                <a:cs typeface="Arial"/>
                <a:sym typeface="Arial"/>
              </a:rPr>
              <a:t>Reportable Safety Incidents</a:t>
            </a:r>
          </a:p>
          <a:p>
            <a:pPr lvl="1">
              <a:buFont typeface="Arial" panose="020B0604020202020204" pitchFamily="34" charset="0"/>
              <a:buChar char="•"/>
            </a:pPr>
            <a:r>
              <a:rPr lang="en-US" sz="1150" b="0" i="0" u="none" strike="noStrike" cap="none" dirty="0">
                <a:solidFill>
                  <a:schemeClr val="tx1"/>
                </a:solidFill>
                <a:latin typeface="Arial"/>
                <a:ea typeface="Arial"/>
                <a:cs typeface="Arial"/>
                <a:sym typeface="Arial"/>
              </a:rPr>
              <a:t>Reportable Privacy Incidents</a:t>
            </a:r>
          </a:p>
          <a:p>
            <a:pPr lvl="1">
              <a:buFont typeface="Arial" panose="020B0604020202020204" pitchFamily="34" charset="0"/>
              <a:buChar char="•"/>
            </a:pPr>
            <a:r>
              <a:rPr lang="en-US" sz="1150" b="0" i="0" u="none" strike="noStrike" cap="none" dirty="0">
                <a:solidFill>
                  <a:schemeClr val="tx1"/>
                </a:solidFill>
                <a:latin typeface="Arial"/>
                <a:ea typeface="Arial"/>
                <a:cs typeface="Arial"/>
                <a:sym typeface="Arial"/>
              </a:rPr>
              <a:t>Reportable Cybersecurity incidents</a:t>
            </a:r>
            <a:endParaRPr lang="en-US" dirty="0"/>
          </a:p>
        </p:txBody>
      </p:sp>
    </p:spTree>
    <p:extLst>
      <p:ext uri="{BB962C8B-B14F-4D97-AF65-F5344CB8AC3E}">
        <p14:creationId xmlns:p14="http://schemas.microsoft.com/office/powerpoint/2010/main" val="830021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EU as a case study for the misalignment of reporting timelines from incident discovery</a:t>
            </a:r>
          </a:p>
        </p:txBody>
      </p:sp>
    </p:spTree>
    <p:extLst>
      <p:ext uri="{BB962C8B-B14F-4D97-AF65-F5344CB8AC3E}">
        <p14:creationId xmlns:p14="http://schemas.microsoft.com/office/powerpoint/2010/main" val="1188078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5C59C-263C-3A02-5204-23469F2D0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D803A-7736-AF34-A9E7-167CB933080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306076C-4877-A653-F84B-B74182D6B1F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4009111"/>
      </p:ext>
    </p:extLst>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3" Type="http://schemas.openxmlformats.org/officeDocument/2006/relationships/image" Target="../media/image2.png" />
  <Relationship Id="rId2" Type="http://schemas.openxmlformats.org/officeDocument/2006/relationships/image" Target="../media/image1.jp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2.xml.rels>&#65279;<?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3.xml.rels>&#65279;<?xml version="1.0" encoding="utf-8" standalone="yes"?>
<Relationships xmlns="http://schemas.openxmlformats.org/package/2006/relationships">
  <Relationship Id="rId3" Type="http://schemas.openxmlformats.org/officeDocument/2006/relationships/image" Target="../media/image1.jpg" />
  <Relationship Id="rId2" Type="http://schemas.openxmlformats.org/officeDocument/2006/relationships/image" Target="../media/image2.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0810A8-CF45-D171-47D6-4641D20DEF59}"/>
              </a:ext>
            </a:extLst>
          </p:cNvPr>
          <p:cNvSpPr>
            <a:spLocks noGrp="1"/>
          </p:cNvSpPr>
          <p:nvPr>
            <p:ph type="sldNum" idx="10"/>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4" name="Rectangle 3">
            <a:extLst>
              <a:ext uri="{FF2B5EF4-FFF2-40B4-BE49-F238E27FC236}">
                <a16:creationId xmlns:a16="http://schemas.microsoft.com/office/drawing/2014/main" id="{5B55BFFF-6993-E2CB-0021-DCA9BC1CD32A}"/>
              </a:ext>
            </a:extLst>
          </p:cNvPr>
          <p:cNvSpPr/>
          <p:nvPr userDrawn="1"/>
        </p:nvSpPr>
        <p:spPr>
          <a:xfrm>
            <a:off x="0" y="874294"/>
            <a:ext cx="9143999" cy="1096590"/>
          </a:xfrm>
          <a:prstGeom prst="rect">
            <a:avLst/>
          </a:prstGeom>
          <a:solidFill>
            <a:srgbClr val="0B53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4000" dirty="0">
              <a:solidFill>
                <a:srgbClr val="1C59B6"/>
              </a:solidFill>
            </a:endParaRPr>
          </a:p>
        </p:txBody>
      </p:sp>
      <p:pic>
        <p:nvPicPr>
          <p:cNvPr id="6" name="Picture 5">
            <a:extLst>
              <a:ext uri="{FF2B5EF4-FFF2-40B4-BE49-F238E27FC236}">
                <a16:creationId xmlns:a16="http://schemas.microsoft.com/office/drawing/2014/main" id="{74441817-8742-AAB7-3DE3-61BB423678E6}"/>
              </a:ext>
            </a:extLst>
          </p:cNvPr>
          <p:cNvPicPr>
            <a:picLocks noChangeAspect="1"/>
          </p:cNvPicPr>
          <p:nvPr/>
        </p:nvPicPr>
        <p:blipFill>
          <a:blip r:embed="rId2"/>
          <a:stretch>
            <a:fillRect/>
          </a:stretch>
        </p:blipFill>
        <p:spPr>
          <a:xfrm>
            <a:off x="0" y="4562994"/>
            <a:ext cx="9144000" cy="594360"/>
          </a:xfrm>
          <a:prstGeom prst="rect">
            <a:avLst/>
          </a:prstGeom>
        </p:spPr>
      </p:pic>
      <p:grpSp>
        <p:nvGrpSpPr>
          <p:cNvPr id="8" name="Group 7">
            <a:extLst>
              <a:ext uri="{FF2B5EF4-FFF2-40B4-BE49-F238E27FC236}">
                <a16:creationId xmlns:a16="http://schemas.microsoft.com/office/drawing/2014/main" id="{E425D161-1C69-C8B2-F374-78CCBE606EC3}"/>
              </a:ext>
            </a:extLst>
          </p:cNvPr>
          <p:cNvGrpSpPr/>
          <p:nvPr userDrawn="1"/>
        </p:nvGrpSpPr>
        <p:grpSpPr>
          <a:xfrm>
            <a:off x="7938655" y="-4"/>
            <a:ext cx="1205345" cy="376986"/>
            <a:chOff x="7938655" y="-4"/>
            <a:chExt cx="1205345" cy="376986"/>
          </a:xfrm>
        </p:grpSpPr>
        <p:sp>
          <p:nvSpPr>
            <p:cNvPr id="9" name="Google Shape;65;p14">
              <a:extLst>
                <a:ext uri="{FF2B5EF4-FFF2-40B4-BE49-F238E27FC236}">
                  <a16:creationId xmlns:a16="http://schemas.microsoft.com/office/drawing/2014/main" id="{AB97735F-10B3-C49B-FAC0-29F100733652}"/>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 name="Picture 9">
              <a:extLst>
                <a:ext uri="{FF2B5EF4-FFF2-40B4-BE49-F238E27FC236}">
                  <a16:creationId xmlns:a16="http://schemas.microsoft.com/office/drawing/2014/main" id="{F05CFBEF-D771-58D0-7F89-4A3C6B9FC953}"/>
                </a:ext>
              </a:extLst>
            </p:cNvPr>
            <p:cNvPicPr>
              <a:picLocks noChangeAspect="1"/>
            </p:cNvPicPr>
            <p:nvPr/>
          </p:nvPicPr>
          <p:blipFill>
            <a:blip r:embed="rId3"/>
            <a:stretch>
              <a:fillRect/>
            </a:stretch>
          </p:blipFill>
          <p:spPr>
            <a:xfrm>
              <a:off x="8103741" y="22327"/>
              <a:ext cx="952103" cy="279166"/>
            </a:xfrm>
            <a:prstGeom prst="rect">
              <a:avLst/>
            </a:prstGeom>
          </p:spPr>
        </p:pic>
      </p:grpSp>
      <p:sp>
        <p:nvSpPr>
          <p:cNvPr id="11" name="Title Placeholder 1">
            <a:extLst>
              <a:ext uri="{FF2B5EF4-FFF2-40B4-BE49-F238E27FC236}">
                <a16:creationId xmlns:a16="http://schemas.microsoft.com/office/drawing/2014/main" id="{FE801D52-F077-8E04-9E74-86259BD03072}"/>
              </a:ext>
            </a:extLst>
          </p:cNvPr>
          <p:cNvSpPr>
            <a:spLocks noGrp="1"/>
          </p:cNvSpPr>
          <p:nvPr userDrawn="1">
            <p:ph type="title" hasCustomPrompt="1"/>
          </p:nvPr>
        </p:nvSpPr>
        <p:spPr>
          <a:xfrm>
            <a:off x="1010587" y="951875"/>
            <a:ext cx="8065957" cy="951933"/>
          </a:xfrm>
          <a:prstGeom prst="rect">
            <a:avLst/>
          </a:prstGeom>
        </p:spPr>
        <p:txBody>
          <a:bodyPr vert="horz" lIns="91440" tIns="45720" rIns="91440" bIns="45720" rtlCol="0" anchor="ctr">
            <a:normAutofit/>
          </a:bodyPr>
          <a:lstStyle>
            <a:lvl1pPr>
              <a:defRPr sz="4000" b="1">
                <a:solidFill>
                  <a:schemeClr val="bg1"/>
                </a:solidFill>
              </a:defRPr>
            </a:lvl1pPr>
          </a:lstStyle>
          <a:p>
            <a:r>
              <a:rPr lang="en-US" dirty="0"/>
              <a:t>Presentation Title</a:t>
            </a:r>
            <a:endParaRPr lang="en-SG" dirty="0"/>
          </a:p>
        </p:txBody>
      </p:sp>
      <p:sp>
        <p:nvSpPr>
          <p:cNvPr id="12" name="Google Shape;22;p5">
            <a:extLst>
              <a:ext uri="{FF2B5EF4-FFF2-40B4-BE49-F238E27FC236}">
                <a16:creationId xmlns:a16="http://schemas.microsoft.com/office/drawing/2014/main" id="{55451922-54DE-F3E4-C311-A3D8E2E99442}"/>
              </a:ext>
            </a:extLst>
          </p:cNvPr>
          <p:cNvSpPr txBox="1">
            <a:spLocks noGrp="1"/>
          </p:cNvSpPr>
          <p:nvPr userDrawn="1">
            <p:ph type="body" idx="1" hasCustomPrompt="1"/>
          </p:nvPr>
        </p:nvSpPr>
        <p:spPr>
          <a:xfrm>
            <a:off x="1010587" y="2585332"/>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Name</a:t>
            </a:r>
            <a:endParaRPr dirty="0"/>
          </a:p>
        </p:txBody>
      </p:sp>
      <p:sp>
        <p:nvSpPr>
          <p:cNvPr id="13" name="Google Shape;22;p5">
            <a:extLst>
              <a:ext uri="{FF2B5EF4-FFF2-40B4-BE49-F238E27FC236}">
                <a16:creationId xmlns:a16="http://schemas.microsoft.com/office/drawing/2014/main" id="{EA1AD073-3564-9E91-28A3-89E68A4EBCE3}"/>
              </a:ext>
            </a:extLst>
          </p:cNvPr>
          <p:cNvSpPr txBox="1">
            <a:spLocks noGrp="1"/>
          </p:cNvSpPr>
          <p:nvPr userDrawn="1">
            <p:ph type="body" idx="11" hasCustomPrompt="1"/>
          </p:nvPr>
        </p:nvSpPr>
        <p:spPr>
          <a:xfrm>
            <a:off x="1010586" y="3071986"/>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Designation</a:t>
            </a:r>
            <a:endParaRPr dirty="0"/>
          </a:p>
        </p:txBody>
      </p:sp>
      <p:sp>
        <p:nvSpPr>
          <p:cNvPr id="14" name="Google Shape;22;p5">
            <a:extLst>
              <a:ext uri="{FF2B5EF4-FFF2-40B4-BE49-F238E27FC236}">
                <a16:creationId xmlns:a16="http://schemas.microsoft.com/office/drawing/2014/main" id="{1D74BBA0-CF9A-5465-25A4-A2132D8241A4}"/>
              </a:ext>
            </a:extLst>
          </p:cNvPr>
          <p:cNvSpPr txBox="1">
            <a:spLocks noGrp="1"/>
          </p:cNvSpPr>
          <p:nvPr userDrawn="1">
            <p:ph type="body" idx="12" hasCustomPrompt="1"/>
          </p:nvPr>
        </p:nvSpPr>
        <p:spPr>
          <a:xfrm>
            <a:off x="1010586" y="3570250"/>
            <a:ext cx="8065957" cy="487233"/>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None/>
              <a:defRPr sz="1800" b="1">
                <a:solidFill>
                  <a:srgbClr val="0B5394"/>
                </a:solidFill>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r>
              <a:rPr lang="en-SG" dirty="0"/>
              <a:t>Organisation</a:t>
            </a:r>
            <a:endParaRPr dirty="0"/>
          </a:p>
        </p:txBody>
      </p:sp>
      <p:grpSp>
        <p:nvGrpSpPr>
          <p:cNvPr id="28" name="Group 27">
            <a:extLst>
              <a:ext uri="{FF2B5EF4-FFF2-40B4-BE49-F238E27FC236}">
                <a16:creationId xmlns:a16="http://schemas.microsoft.com/office/drawing/2014/main" id="{4897E50C-ADFE-09B8-FCD2-68011E435FC6}"/>
              </a:ext>
            </a:extLst>
          </p:cNvPr>
          <p:cNvGrpSpPr/>
          <p:nvPr userDrawn="1"/>
        </p:nvGrpSpPr>
        <p:grpSpPr>
          <a:xfrm>
            <a:off x="210849" y="4628477"/>
            <a:ext cx="4308593" cy="450000"/>
            <a:chOff x="210849" y="4628477"/>
            <a:chExt cx="4308593" cy="450000"/>
          </a:xfrm>
        </p:grpSpPr>
        <p:pic>
          <p:nvPicPr>
            <p:cNvPr id="25" name="Picture 24">
              <a:extLst>
                <a:ext uri="{FF2B5EF4-FFF2-40B4-BE49-F238E27FC236}">
                  <a16:creationId xmlns:a16="http://schemas.microsoft.com/office/drawing/2014/main" id="{6C5023AC-B804-7067-DCEC-3700C8DEAA61}"/>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27" name="Picture 26">
              <a:extLst>
                <a:ext uri="{FF2B5EF4-FFF2-40B4-BE49-F238E27FC236}">
                  <a16:creationId xmlns:a16="http://schemas.microsoft.com/office/drawing/2014/main" id="{91433D01-F2D2-A899-9B3A-BEDEFE44E1B6}"/>
                </a:ext>
              </a:extLst>
            </p:cNvPr>
            <p:cNvPicPr>
              <a:picLocks noChangeAspect="1"/>
            </p:cNvPicPr>
            <p:nvPr userDrawn="1"/>
          </p:nvPicPr>
          <p:blipFill>
            <a:blip r:embed="rId5"/>
            <a:stretch>
              <a:fillRect/>
            </a:stretch>
          </p:blipFill>
          <p:spPr>
            <a:xfrm>
              <a:off x="2850733" y="4628477"/>
              <a:ext cx="1668709" cy="450000"/>
            </a:xfrm>
            <a:prstGeom prst="rect">
              <a:avLst/>
            </a:prstGeom>
          </p:spPr>
        </p:pic>
      </p:grpSp>
    </p:spTree>
    <p:extLst>
      <p:ext uri="{BB962C8B-B14F-4D97-AF65-F5344CB8AC3E}">
        <p14:creationId xmlns:p14="http://schemas.microsoft.com/office/powerpoint/2010/main" val="2225758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spTree>
      <p:nvGrpSpPr>
        <p:cNvPr id="1" name="Shape 17"/>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 name="Google Shape;22;p5">
            <a:extLst>
              <a:ext uri="{FF2B5EF4-FFF2-40B4-BE49-F238E27FC236}">
                <a16:creationId xmlns:a16="http://schemas.microsoft.com/office/drawing/2014/main" id="{61B97A01-D65C-D415-2D14-810FC5BC4EE5}"/>
              </a:ext>
            </a:extLst>
          </p:cNvPr>
          <p:cNvSpPr txBox="1">
            <a:spLocks noGrp="1"/>
          </p:cNvSpPr>
          <p:nvPr>
            <p:ph type="body" idx="1"/>
          </p:nvPr>
        </p:nvSpPr>
        <p:spPr>
          <a:xfrm>
            <a:off x="1097480" y="1443618"/>
            <a:ext cx="7254945" cy="2347258"/>
          </a:xfrm>
          <a:prstGeom prst="rect">
            <a:avLst/>
          </a:prstGeom>
          <a:noFill/>
          <a:ln>
            <a:noFill/>
          </a:ln>
        </p:spPr>
        <p:txBody>
          <a:bodyPr spcFirstLastPara="1" wrap="square" lIns="91425" tIns="91425" rIns="91425" bIns="91425" anchor="t" anchorCtr="0">
            <a:normAutofit/>
          </a:bodyPr>
          <a:lstStyle>
            <a:lvl1pPr marL="457200" lvl="0" indent="-317500" algn="just">
              <a:lnSpc>
                <a:spcPct val="115000"/>
              </a:lnSpc>
              <a:spcBef>
                <a:spcPts val="0"/>
              </a:spcBef>
              <a:spcAft>
                <a:spcPts val="0"/>
              </a:spcAft>
              <a:buSzPts val="1400"/>
              <a:buNone/>
              <a:defRPr sz="1150">
                <a:solidFill>
                  <a:schemeClr val="tx1"/>
                </a:solidFill>
                <a:latin typeface="+mj-lt"/>
              </a:defRPr>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dirty="0"/>
          </a:p>
        </p:txBody>
      </p:sp>
      <p:sp>
        <p:nvSpPr>
          <p:cNvPr id="3" name="Google Shape;21;p5">
            <a:extLst>
              <a:ext uri="{FF2B5EF4-FFF2-40B4-BE49-F238E27FC236}">
                <a16:creationId xmlns:a16="http://schemas.microsoft.com/office/drawing/2014/main" id="{6CF5D9C7-BBE4-3265-CE9D-EF2FCD05DA55}"/>
              </a:ext>
            </a:extLst>
          </p:cNvPr>
          <p:cNvSpPr txBox="1">
            <a:spLocks noGrp="1"/>
          </p:cNvSpPr>
          <p:nvPr>
            <p:ph type="title" hasCustomPrompt="1"/>
          </p:nvPr>
        </p:nvSpPr>
        <p:spPr>
          <a:xfrm>
            <a:off x="1108926" y="892516"/>
            <a:ext cx="7243500" cy="428759"/>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800" b="1">
                <a:solidFill>
                  <a:srgbClr val="0B5394"/>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SG" dirty="0"/>
              <a:t>Header/Title</a:t>
            </a:r>
            <a:endParaRPr dirty="0"/>
          </a:p>
        </p:txBody>
      </p:sp>
      <p:grpSp>
        <p:nvGrpSpPr>
          <p:cNvPr id="7" name="Group 6">
            <a:extLst>
              <a:ext uri="{FF2B5EF4-FFF2-40B4-BE49-F238E27FC236}">
                <a16:creationId xmlns:a16="http://schemas.microsoft.com/office/drawing/2014/main" id="{A71FE905-D32A-1AFD-4409-E4C0DE6CD572}"/>
              </a:ext>
            </a:extLst>
          </p:cNvPr>
          <p:cNvGrpSpPr/>
          <p:nvPr userDrawn="1"/>
        </p:nvGrpSpPr>
        <p:grpSpPr>
          <a:xfrm>
            <a:off x="7938655" y="-4"/>
            <a:ext cx="1205345" cy="376986"/>
            <a:chOff x="7938655" y="-4"/>
            <a:chExt cx="1205345" cy="376986"/>
          </a:xfrm>
        </p:grpSpPr>
        <p:sp>
          <p:nvSpPr>
            <p:cNvPr id="8" name="Google Shape;65;p14">
              <a:extLst>
                <a:ext uri="{FF2B5EF4-FFF2-40B4-BE49-F238E27FC236}">
                  <a16:creationId xmlns:a16="http://schemas.microsoft.com/office/drawing/2014/main" id="{8F6A289F-383A-E595-37BE-E9DA9B9C5F1A}"/>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 name="Picture 8">
              <a:extLst>
                <a:ext uri="{FF2B5EF4-FFF2-40B4-BE49-F238E27FC236}">
                  <a16:creationId xmlns:a16="http://schemas.microsoft.com/office/drawing/2014/main" id="{A20463AA-9304-BFA9-B235-157721357583}"/>
                </a:ext>
              </a:extLst>
            </p:cNvPr>
            <p:cNvPicPr>
              <a:picLocks noChangeAspect="1"/>
            </p:cNvPicPr>
            <p:nvPr/>
          </p:nvPicPr>
          <p:blipFill>
            <a:blip r:embed="rId2"/>
            <a:stretch>
              <a:fillRect/>
            </a:stretch>
          </p:blipFill>
          <p:spPr>
            <a:xfrm>
              <a:off x="8103741" y="22327"/>
              <a:ext cx="952103" cy="279166"/>
            </a:xfrm>
            <a:prstGeom prst="rect">
              <a:avLst/>
            </a:prstGeom>
          </p:spPr>
        </p:pic>
      </p:grpSp>
      <p:grpSp>
        <p:nvGrpSpPr>
          <p:cNvPr id="14" name="Group 13">
            <a:extLst>
              <a:ext uri="{FF2B5EF4-FFF2-40B4-BE49-F238E27FC236}">
                <a16:creationId xmlns:a16="http://schemas.microsoft.com/office/drawing/2014/main" id="{37EEC3A0-CDEF-B208-9C3D-A4D113C419C0}"/>
              </a:ext>
            </a:extLst>
          </p:cNvPr>
          <p:cNvGrpSpPr/>
          <p:nvPr userDrawn="1"/>
        </p:nvGrpSpPr>
        <p:grpSpPr>
          <a:xfrm>
            <a:off x="0" y="4562994"/>
            <a:ext cx="9144000" cy="594360"/>
            <a:chOff x="0" y="4562994"/>
            <a:chExt cx="9144000" cy="594360"/>
          </a:xfrm>
        </p:grpSpPr>
        <p:pic>
          <p:nvPicPr>
            <p:cNvPr id="5" name="Picture 4">
              <a:extLst>
                <a:ext uri="{FF2B5EF4-FFF2-40B4-BE49-F238E27FC236}">
                  <a16:creationId xmlns:a16="http://schemas.microsoft.com/office/drawing/2014/main" id="{46843C65-9865-3166-4CAB-BEAB17A911CB}"/>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0" name="Group 9">
              <a:extLst>
                <a:ext uri="{FF2B5EF4-FFF2-40B4-BE49-F238E27FC236}">
                  <a16:creationId xmlns:a16="http://schemas.microsoft.com/office/drawing/2014/main" id="{43CE9485-B998-CEB7-B972-31404550B6BD}"/>
                </a:ext>
              </a:extLst>
            </p:cNvPr>
            <p:cNvGrpSpPr/>
            <p:nvPr userDrawn="1"/>
          </p:nvGrpSpPr>
          <p:grpSpPr>
            <a:xfrm>
              <a:off x="210849" y="4628477"/>
              <a:ext cx="4308593" cy="450000"/>
              <a:chOff x="210849" y="4628477"/>
              <a:chExt cx="4308593" cy="450000"/>
            </a:xfrm>
          </p:grpSpPr>
          <p:pic>
            <p:nvPicPr>
              <p:cNvPr id="12" name="Picture 11">
                <a:extLst>
                  <a:ext uri="{FF2B5EF4-FFF2-40B4-BE49-F238E27FC236}">
                    <a16:creationId xmlns:a16="http://schemas.microsoft.com/office/drawing/2014/main" id="{99311D0E-C780-593C-A2EC-CDA64382FA78}"/>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3" name="Picture 12">
                <a:extLst>
                  <a:ext uri="{FF2B5EF4-FFF2-40B4-BE49-F238E27FC236}">
                    <a16:creationId xmlns:a16="http://schemas.microsoft.com/office/drawing/2014/main" id="{30FD8B93-C704-A737-DA3C-1CE5932AB87F}"/>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4260078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userDrawn="1">
  <p:cSld name="1_Title and two columns">
    <p:spTree>
      <p:nvGrpSpPr>
        <p:cNvPr id="1" name="Shape 20"/>
        <p:cNvGrpSpPr/>
        <p:nvPr/>
      </p:nvGrpSpPr>
      <p:grpSpPr>
        <a:xfrm>
          <a:off x="0" y="0"/>
          <a:ext cx="0" cy="0"/>
          <a:chOff x="0" y="0"/>
          <a:chExt cx="0" cy="0"/>
        </a:xfrm>
      </p:grpSpPr>
      <p:sp>
        <p:nvSpPr>
          <p:cNvPr id="24" name="Google Shape;24;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grpSp>
        <p:nvGrpSpPr>
          <p:cNvPr id="5" name="Group 4">
            <a:extLst>
              <a:ext uri="{FF2B5EF4-FFF2-40B4-BE49-F238E27FC236}">
                <a16:creationId xmlns:a16="http://schemas.microsoft.com/office/drawing/2014/main" id="{FB07168F-6C91-A97B-F0EB-7CD3F18AA801}"/>
              </a:ext>
            </a:extLst>
          </p:cNvPr>
          <p:cNvGrpSpPr/>
          <p:nvPr userDrawn="1"/>
        </p:nvGrpSpPr>
        <p:grpSpPr>
          <a:xfrm>
            <a:off x="7938655" y="-4"/>
            <a:ext cx="1205345" cy="376986"/>
            <a:chOff x="7938655" y="-4"/>
            <a:chExt cx="1205345" cy="376986"/>
          </a:xfrm>
        </p:grpSpPr>
        <p:sp>
          <p:nvSpPr>
            <p:cNvPr id="6" name="Google Shape;65;p14">
              <a:extLst>
                <a:ext uri="{FF2B5EF4-FFF2-40B4-BE49-F238E27FC236}">
                  <a16:creationId xmlns:a16="http://schemas.microsoft.com/office/drawing/2014/main" id="{D8E58217-5B71-39BB-7946-5F4354EF1453}"/>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7" name="Picture 6">
              <a:extLst>
                <a:ext uri="{FF2B5EF4-FFF2-40B4-BE49-F238E27FC236}">
                  <a16:creationId xmlns:a16="http://schemas.microsoft.com/office/drawing/2014/main" id="{3B69EA6F-9498-6E1C-C31D-6C74C65B039E}"/>
                </a:ext>
              </a:extLst>
            </p:cNvPr>
            <p:cNvPicPr>
              <a:picLocks noChangeAspect="1"/>
            </p:cNvPicPr>
            <p:nvPr/>
          </p:nvPicPr>
          <p:blipFill>
            <a:blip r:embed="rId2"/>
            <a:stretch>
              <a:fillRect/>
            </a:stretch>
          </p:blipFill>
          <p:spPr>
            <a:xfrm>
              <a:off x="8103741" y="22327"/>
              <a:ext cx="952103" cy="279166"/>
            </a:xfrm>
            <a:prstGeom prst="rect">
              <a:avLst/>
            </a:prstGeom>
          </p:spPr>
        </p:pic>
      </p:grpSp>
      <p:sp>
        <p:nvSpPr>
          <p:cNvPr id="8" name="Google Shape;96;p16">
            <a:extLst>
              <a:ext uri="{FF2B5EF4-FFF2-40B4-BE49-F238E27FC236}">
                <a16:creationId xmlns:a16="http://schemas.microsoft.com/office/drawing/2014/main" id="{30023A6E-2838-E8D8-7FEF-1FB6AF404933}"/>
              </a:ext>
            </a:extLst>
          </p:cNvPr>
          <p:cNvSpPr txBox="1"/>
          <p:nvPr userDrawn="1"/>
        </p:nvSpPr>
        <p:spPr>
          <a:xfrm>
            <a:off x="1108925" y="1925412"/>
            <a:ext cx="7243500" cy="101563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5400" b="1" dirty="0">
                <a:solidFill>
                  <a:srgbClr val="0044AD"/>
                </a:solidFill>
              </a:rPr>
              <a:t>T</a:t>
            </a:r>
            <a:r>
              <a:rPr lang="en-US" altLang="zh-CN" sz="5400" b="1" dirty="0">
                <a:solidFill>
                  <a:srgbClr val="0044AD"/>
                </a:solidFill>
              </a:rPr>
              <a:t>hank You!</a:t>
            </a:r>
            <a:endParaRPr sz="5400" b="1" i="0" u="none" strike="noStrike" cap="none" dirty="0">
              <a:solidFill>
                <a:srgbClr val="0044AD"/>
              </a:solidFill>
              <a:latin typeface="Arial"/>
              <a:ea typeface="Arial"/>
              <a:cs typeface="Arial"/>
              <a:sym typeface="Arial"/>
            </a:endParaRPr>
          </a:p>
        </p:txBody>
      </p:sp>
      <p:grpSp>
        <p:nvGrpSpPr>
          <p:cNvPr id="15" name="Group 14">
            <a:extLst>
              <a:ext uri="{FF2B5EF4-FFF2-40B4-BE49-F238E27FC236}">
                <a16:creationId xmlns:a16="http://schemas.microsoft.com/office/drawing/2014/main" id="{65732C4F-149E-4BB4-194C-FDE88A017676}"/>
              </a:ext>
            </a:extLst>
          </p:cNvPr>
          <p:cNvGrpSpPr/>
          <p:nvPr userDrawn="1"/>
        </p:nvGrpSpPr>
        <p:grpSpPr>
          <a:xfrm>
            <a:off x="0" y="4562994"/>
            <a:ext cx="9144000" cy="594360"/>
            <a:chOff x="0" y="4562994"/>
            <a:chExt cx="9144000" cy="594360"/>
          </a:xfrm>
        </p:grpSpPr>
        <p:pic>
          <p:nvPicPr>
            <p:cNvPr id="16" name="Picture 15">
              <a:extLst>
                <a:ext uri="{FF2B5EF4-FFF2-40B4-BE49-F238E27FC236}">
                  <a16:creationId xmlns:a16="http://schemas.microsoft.com/office/drawing/2014/main" id="{D77834C1-21E8-D48B-BE2C-F73237761F30}"/>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7" name="Group 16">
              <a:extLst>
                <a:ext uri="{FF2B5EF4-FFF2-40B4-BE49-F238E27FC236}">
                  <a16:creationId xmlns:a16="http://schemas.microsoft.com/office/drawing/2014/main" id="{EA63C6F3-9125-E2D4-49EA-D4B1B7BE6F92}"/>
                </a:ext>
              </a:extLst>
            </p:cNvPr>
            <p:cNvGrpSpPr/>
            <p:nvPr userDrawn="1"/>
          </p:nvGrpSpPr>
          <p:grpSpPr>
            <a:xfrm>
              <a:off x="210849" y="4628477"/>
              <a:ext cx="4308593" cy="450000"/>
              <a:chOff x="210849" y="4628477"/>
              <a:chExt cx="4308593" cy="450000"/>
            </a:xfrm>
          </p:grpSpPr>
          <p:pic>
            <p:nvPicPr>
              <p:cNvPr id="18" name="Picture 17">
                <a:extLst>
                  <a:ext uri="{FF2B5EF4-FFF2-40B4-BE49-F238E27FC236}">
                    <a16:creationId xmlns:a16="http://schemas.microsoft.com/office/drawing/2014/main" id="{97B44593-1647-A6B6-696C-C60D3CF93427}"/>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9" name="Picture 18">
                <a:extLst>
                  <a:ext uri="{FF2B5EF4-FFF2-40B4-BE49-F238E27FC236}">
                    <a16:creationId xmlns:a16="http://schemas.microsoft.com/office/drawing/2014/main" id="{47443B15-AA21-0715-A388-46B53284CD72}"/>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3479378523"/>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13" Type="http://schemas.openxmlformats.org/officeDocument/2006/relationships/slideLayout" Target="../slideLayouts/slideLayout13.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slideLayout" Target="../slideLayouts/slideLayout12.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 Id="rId14" Type="http://schemas.openxmlformats.org/officeDocument/2006/relationships/theme" Target="../theme/theme1.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3" name="TextBox 2">
            <a:extLst>
              <a:ext uri="{FF2B5EF4-FFF2-40B4-BE49-F238E27FC236}">
                <a16:creationId xmlns:a16="http://schemas.microsoft.com/office/drawing/2014/main" id="{B17ACC8E-3CB3-1961-58B1-4EB6497DBE84}"/>
              </a:ext>
            </a:extLst>
          </p:cNvPr>
          <p:cNvSpPr txBox="1"/>
          <p:nvPr userDrawn="1">
            <p:extLst>
              <p:ext uri="{1162E1C5-73C7-4A58-AE30-91384D911F3F}">
                <p184:classification xmlns:p184="http://schemas.microsoft.com/office/powerpoint/2018/4/main" val="ftr"/>
              </p:ext>
            </p:extLst>
          </p:nvPr>
        </p:nvSpPr>
        <p:spPr>
          <a:xfrm>
            <a:off x="8423275" y="4958080"/>
            <a:ext cx="677863" cy="121920"/>
          </a:xfrm>
          <a:prstGeom prst="rect">
            <a:avLst/>
          </a:prstGeom>
        </p:spPr>
        <p:txBody>
          <a:bodyPr horzOverflow="overflow" lIns="0" tIns="0" rIns="0" bIns="0">
            <a:spAutoFit/>
          </a:bodyPr>
          <a:lstStyle/>
          <a:p>
            <a:pPr algn="l"/>
            <a:r>
              <a:rPr lang="en-US" sz="800">
                <a:solidFill>
                  <a:srgbClr val="000000">
                    <a:alpha val="50000"/>
                  </a:srgbClr>
                </a:solidFill>
                <a:latin typeface="Aptos" panose="020B0004020202020204" pitchFamily="34" charset="0"/>
              </a:rPr>
              <a:t>Company Data</a:t>
            </a: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&#65279;<?xml version="1.0" encoding="utf-8" standalone="yes"?>
<Relationships xmlns="http://schemas.openxmlformats.org/package/2006/relationships">
  <Relationship Id="rId3" Type="http://schemas.openxmlformats.org/officeDocument/2006/relationships/image" Target="../media/image5.png" />
  <Relationship Id="rId2" Type="http://schemas.openxmlformats.org/officeDocument/2006/relationships/notesSlide" Target="../notesSlides/notesSlide1.xml" />
  <Relationship Id="rId1" Type="http://schemas.openxmlformats.org/officeDocument/2006/relationships/slideLayout" Target="../slideLayouts/slideLayout1.xml" />
  <Relationship Id="rId6" Type="http://schemas.openxmlformats.org/officeDocument/2006/relationships/image" Target="../media/image4.png" />
  <Relationship Id="rId5" Type="http://schemas.openxmlformats.org/officeDocument/2006/relationships/image" Target="../media/image3.png" />
  <Relationship Id="rId4" Type="http://schemas.openxmlformats.org/officeDocument/2006/relationships/image" Target="../media/image2.png" />
</Relationships>
</file>

<file path=ppt/slides/_rels/slide2.xml.rels>&#65279;<?xml version="1.0" encoding="utf-8" standalone="yes"?>
<Relationships xmlns="http://schemas.openxmlformats.org/package/2006/relationships">
  <Relationship Id="rId2" Type="http://schemas.openxmlformats.org/officeDocument/2006/relationships/notesSlide" Target="../notesSlides/notesSlide2.xml" />
  <Relationship Id="rId1" Type="http://schemas.openxmlformats.org/officeDocument/2006/relationships/slideLayout" Target="../slideLayouts/slideLayout11.xml" />
</Relationships>
</file>

<file path=ppt/slides/_rels/slide3.xml.rels>&#65279;<?xml version="1.0" encoding="utf-8" standalone="yes"?>
<Relationships xmlns="http://schemas.openxmlformats.org/package/2006/relationships">
  <Relationship Id="rId3" Type="http://schemas.openxmlformats.org/officeDocument/2006/relationships/image" Target="../media/image6.png" />
  <Relationship Id="rId2" Type="http://schemas.openxmlformats.org/officeDocument/2006/relationships/notesSlide" Target="../notesSlides/notesSlide3.xml" />
  <Relationship Id="rId1" Type="http://schemas.openxmlformats.org/officeDocument/2006/relationships/slideLayout" Target="../slideLayouts/slideLayout12.xml" />
  <Relationship Id="rId5" Type="http://schemas.openxmlformats.org/officeDocument/2006/relationships/image" Target="../media/image8.png" />
  <Relationship Id="rId4" Type="http://schemas.openxmlformats.org/officeDocument/2006/relationships/image" Target="../media/image7.png" />
</Relationships>
</file>

<file path=ppt/slides/_rels/slide4.xml.rels>&#65279;<?xml version="1.0" encoding="utf-8" standalone="yes"?>
<Relationships xmlns="http://schemas.openxmlformats.org/package/2006/relationships">
  <Relationship Id="rId3" Type="http://schemas.openxmlformats.org/officeDocument/2006/relationships/image" Target="../media/image9.png" />
  <Relationship Id="rId2" Type="http://schemas.openxmlformats.org/officeDocument/2006/relationships/notesSlide" Target="../notesSlides/notesSlide4.xml" />
  <Relationship Id="rId1" Type="http://schemas.openxmlformats.org/officeDocument/2006/relationships/slideLayout" Target="../slideLayouts/slideLayout12.xml" />
  <Relationship Id="rId4" Type="http://schemas.openxmlformats.org/officeDocument/2006/relationships/image" Target="../media/image10.png" />
</Relationships>
</file>

<file path=ppt/slides/_rels/slide5.xml.rels>&#65279;<?xml version="1.0" encoding="utf-8" standalone="yes"?>
<Relationships xmlns="http://schemas.openxmlformats.org/package/2006/relationships">
  <Relationship Id="rId3" Type="http://schemas.openxmlformats.org/officeDocument/2006/relationships/image" Target="../media/image11.png" />
  <Relationship Id="rId2" Type="http://schemas.openxmlformats.org/officeDocument/2006/relationships/notesSlide" Target="../notesSlides/notesSlide5.xml" />
  <Relationship Id="rId1" Type="http://schemas.openxmlformats.org/officeDocument/2006/relationships/slideLayout" Target="../slideLayouts/slideLayout12.xml" />
</Relationships>
</file>

<file path=ppt/slides/_rels/slide6.xml.rels>&#65279;<?xml version="1.0" encoding="utf-8" standalone="yes"?>
<Relationships xmlns="http://schemas.openxmlformats.org/package/2006/relationships">
  <Relationship Id="rId2" Type="http://schemas.openxmlformats.org/officeDocument/2006/relationships/notesSlide" Target="../notesSlides/notesSlide6.xml" />
  <Relationship Id="rId1" Type="http://schemas.openxmlformats.org/officeDocument/2006/relationships/slideLayout" Target="../slideLayouts/slideLayout12.xml" />
</Relationships>
</file>

<file path=ppt/slides/_rels/slide7.xml.rels>&#65279;<?xml version="1.0" encoding="utf-8" standalone="yes"?>
<Relationships xmlns="http://schemas.openxmlformats.org/package/2006/relationships">
  <Relationship Id="rId3" Type="http://schemas.openxmlformats.org/officeDocument/2006/relationships/image" Target="../media/image12.png" />
  <Relationship Id="rId2" Type="http://schemas.openxmlformats.org/officeDocument/2006/relationships/notesSlide" Target="../notesSlides/notesSlide7.xml" />
  <Relationship Id="rId1" Type="http://schemas.openxmlformats.org/officeDocument/2006/relationships/slideLayout" Target="../slideLayouts/slideLayout12.xml" />
</Relationships>
</file>

<file path=ppt/slides/_rels/slide8.xml.rels>&#65279;<?xml version="1.0" encoding="utf-8" standalone="yes"?>
<Relationships xmlns="http://schemas.openxmlformats.org/package/2006/relationships">
  <Relationship Id="rId3" Type="http://schemas.openxmlformats.org/officeDocument/2006/relationships/image" Target="../media/image13.png" />
  <Relationship Id="rId2" Type="http://schemas.openxmlformats.org/officeDocument/2006/relationships/notesSlide" Target="../notesSlides/notesSlide8.xml" />
  <Relationship Id="rId1" Type="http://schemas.openxmlformats.org/officeDocument/2006/relationships/slideLayout" Target="../slideLayouts/slideLayout12.xml" />
</Relationships>
</file>

<file path=ppt/slides/_rels/slide9.xml.rels>&#65279;<?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0" name="Picture 9">
            <a:extLst>
              <a:ext uri="{FF2B5EF4-FFF2-40B4-BE49-F238E27FC236}">
                <a16:creationId xmlns:a16="http://schemas.microsoft.com/office/drawing/2014/main" id="{09E7D47E-63AE-7E94-A6A0-9980601D5995}"/>
              </a:ext>
            </a:extLst>
          </p:cNvPr>
          <p:cNvPicPr>
            <a:picLocks noChangeAspect="1"/>
          </p:cNvPicPr>
          <p:nvPr/>
        </p:nvPicPr>
        <p:blipFill>
          <a:blip r:embed="rId3"/>
          <a:stretch>
            <a:fillRect/>
          </a:stretch>
        </p:blipFill>
        <p:spPr>
          <a:xfrm>
            <a:off x="0" y="0"/>
            <a:ext cx="9144000" cy="5143500"/>
          </a:xfrm>
          <a:prstGeom prst="rect">
            <a:avLst/>
          </a:prstGeom>
        </p:spPr>
      </p:pic>
      <p:pic>
        <p:nvPicPr>
          <p:cNvPr id="8" name="Picture 7">
            <a:extLst>
              <a:ext uri="{FF2B5EF4-FFF2-40B4-BE49-F238E27FC236}">
                <a16:creationId xmlns:a16="http://schemas.microsoft.com/office/drawing/2014/main" id="{C8FDE74B-CDF7-8F85-99D7-AF69CE5548CD}"/>
              </a:ext>
            </a:extLst>
          </p:cNvPr>
          <p:cNvPicPr>
            <a:picLocks noChangeAspect="1"/>
          </p:cNvPicPr>
          <p:nvPr/>
        </p:nvPicPr>
        <p:blipFill>
          <a:blip r:embed="rId4"/>
          <a:stretch>
            <a:fillRect/>
          </a:stretch>
        </p:blipFill>
        <p:spPr>
          <a:xfrm>
            <a:off x="1990760" y="1475509"/>
            <a:ext cx="5162480" cy="1513690"/>
          </a:xfrm>
          <a:prstGeom prst="rect">
            <a:avLst/>
          </a:prstGeom>
        </p:spPr>
      </p:pic>
      <p:sp>
        <p:nvSpPr>
          <p:cNvPr id="3" name="TextBox 2">
            <a:extLst>
              <a:ext uri="{FF2B5EF4-FFF2-40B4-BE49-F238E27FC236}">
                <a16:creationId xmlns:a16="http://schemas.microsoft.com/office/drawing/2014/main" id="{BD2E4B94-B102-8245-87F0-9822E8A416A2}"/>
              </a:ext>
            </a:extLst>
          </p:cNvPr>
          <p:cNvSpPr txBox="1"/>
          <p:nvPr/>
        </p:nvSpPr>
        <p:spPr>
          <a:xfrm>
            <a:off x="0" y="2956599"/>
            <a:ext cx="9144000" cy="338554"/>
          </a:xfrm>
          <a:prstGeom prst="rect">
            <a:avLst/>
          </a:prstGeom>
          <a:noFill/>
        </p:spPr>
        <p:txBody>
          <a:bodyPr wrap="square" rtlCol="0">
            <a:spAutoFit/>
          </a:bodyPr>
          <a:lstStyle/>
          <a:p>
            <a:pPr algn="ctr"/>
            <a:r>
              <a:rPr lang="en-SG" sz="1600" b="1" dirty="0">
                <a:latin typeface="Helvetical.TStd-BoldCond"/>
              </a:rPr>
              <a:t>Day 1 IMDRF Industry Joint Workshop | 14 September 2026</a:t>
            </a:r>
          </a:p>
        </p:txBody>
      </p:sp>
      <p:grpSp>
        <p:nvGrpSpPr>
          <p:cNvPr id="2" name="Group 1">
            <a:extLst>
              <a:ext uri="{FF2B5EF4-FFF2-40B4-BE49-F238E27FC236}">
                <a16:creationId xmlns:a16="http://schemas.microsoft.com/office/drawing/2014/main" id="{38086EEB-E078-FD9D-04C5-4DF6D6D9E96A}"/>
              </a:ext>
            </a:extLst>
          </p:cNvPr>
          <p:cNvGrpSpPr/>
          <p:nvPr/>
        </p:nvGrpSpPr>
        <p:grpSpPr>
          <a:xfrm>
            <a:off x="2186306" y="1149597"/>
            <a:ext cx="4821645" cy="532800"/>
            <a:chOff x="2186306" y="1149597"/>
            <a:chExt cx="4821645" cy="532800"/>
          </a:xfrm>
        </p:grpSpPr>
        <p:pic>
          <p:nvPicPr>
            <p:cNvPr id="6" name="Picture 5">
              <a:extLst>
                <a:ext uri="{FF2B5EF4-FFF2-40B4-BE49-F238E27FC236}">
                  <a16:creationId xmlns:a16="http://schemas.microsoft.com/office/drawing/2014/main" id="{527BC055-6948-0FEC-82FC-9990193F0794}"/>
                </a:ext>
              </a:extLst>
            </p:cNvPr>
            <p:cNvPicPr>
              <a:picLocks noChangeAspect="1"/>
            </p:cNvPicPr>
            <p:nvPr/>
          </p:nvPicPr>
          <p:blipFill>
            <a:blip r:embed="rId5"/>
            <a:stretch>
              <a:fillRect/>
            </a:stretch>
          </p:blipFill>
          <p:spPr>
            <a:xfrm>
              <a:off x="2186306" y="1281116"/>
              <a:ext cx="2637928" cy="269762"/>
            </a:xfrm>
            <a:prstGeom prst="rect">
              <a:avLst/>
            </a:prstGeom>
          </p:spPr>
        </p:pic>
        <p:pic>
          <p:nvPicPr>
            <p:cNvPr id="11" name="Picture 10">
              <a:extLst>
                <a:ext uri="{FF2B5EF4-FFF2-40B4-BE49-F238E27FC236}">
                  <a16:creationId xmlns:a16="http://schemas.microsoft.com/office/drawing/2014/main" id="{1C124807-25B2-0A95-4032-2C33CB4C43B4}"/>
                </a:ext>
              </a:extLst>
            </p:cNvPr>
            <p:cNvPicPr>
              <a:picLocks noChangeAspect="1"/>
            </p:cNvPicPr>
            <p:nvPr/>
          </p:nvPicPr>
          <p:blipFill>
            <a:blip r:embed="rId6"/>
            <a:stretch>
              <a:fillRect/>
            </a:stretch>
          </p:blipFill>
          <p:spPr>
            <a:xfrm>
              <a:off x="5032200" y="1149597"/>
              <a:ext cx="1975751" cy="5328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012E-34EC-288D-C928-ABCDA4A95B10}"/>
              </a:ext>
            </a:extLst>
          </p:cNvPr>
          <p:cNvSpPr>
            <a:spLocks noGrp="1"/>
          </p:cNvSpPr>
          <p:nvPr>
            <p:ph type="title"/>
          </p:nvPr>
        </p:nvSpPr>
        <p:spPr/>
        <p:txBody>
          <a:bodyPr/>
          <a:lstStyle/>
          <a:p>
            <a:r>
              <a:rPr lang="en-US" dirty="0"/>
              <a:t>The Future of MD Cybersecurity</a:t>
            </a:r>
          </a:p>
        </p:txBody>
      </p:sp>
      <p:sp>
        <p:nvSpPr>
          <p:cNvPr id="3" name="Text Placeholder 2">
            <a:extLst>
              <a:ext uri="{FF2B5EF4-FFF2-40B4-BE49-F238E27FC236}">
                <a16:creationId xmlns:a16="http://schemas.microsoft.com/office/drawing/2014/main" id="{0B2D2837-8A22-F487-F35D-55DE7BDA307A}"/>
              </a:ext>
            </a:extLst>
          </p:cNvPr>
          <p:cNvSpPr>
            <a:spLocks noGrp="1"/>
          </p:cNvSpPr>
          <p:nvPr>
            <p:ph type="body" idx="1"/>
          </p:nvPr>
        </p:nvSpPr>
        <p:spPr/>
        <p:txBody>
          <a:bodyPr>
            <a:normAutofit lnSpcReduction="10000"/>
          </a:bodyPr>
          <a:lstStyle/>
          <a:p>
            <a:r>
              <a:rPr lang="en-US" dirty="0"/>
              <a:t>Greg Dunkelberger</a:t>
            </a:r>
          </a:p>
        </p:txBody>
      </p:sp>
      <p:sp>
        <p:nvSpPr>
          <p:cNvPr id="4" name="Text Placeholder 3">
            <a:extLst>
              <a:ext uri="{FF2B5EF4-FFF2-40B4-BE49-F238E27FC236}">
                <a16:creationId xmlns:a16="http://schemas.microsoft.com/office/drawing/2014/main" id="{84B24D76-6A98-BE63-DFEA-BDCF89325FA0}"/>
              </a:ext>
            </a:extLst>
          </p:cNvPr>
          <p:cNvSpPr>
            <a:spLocks noGrp="1"/>
          </p:cNvSpPr>
          <p:nvPr>
            <p:ph type="body" idx="11"/>
          </p:nvPr>
        </p:nvSpPr>
        <p:spPr/>
        <p:txBody>
          <a:bodyPr>
            <a:normAutofit lnSpcReduction="10000"/>
          </a:bodyPr>
          <a:lstStyle/>
          <a:p>
            <a:r>
              <a:rPr lang="en-US" dirty="0"/>
              <a:t>Manager, Regulatory Intelligence &amp; Policy - EMEA</a:t>
            </a:r>
          </a:p>
        </p:txBody>
      </p:sp>
      <p:sp>
        <p:nvSpPr>
          <p:cNvPr id="5" name="Text Placeholder 4">
            <a:extLst>
              <a:ext uri="{FF2B5EF4-FFF2-40B4-BE49-F238E27FC236}">
                <a16:creationId xmlns:a16="http://schemas.microsoft.com/office/drawing/2014/main" id="{6EB11E79-E3E6-CB2E-FA7C-E7194FC7C802}"/>
              </a:ext>
            </a:extLst>
          </p:cNvPr>
          <p:cNvSpPr>
            <a:spLocks noGrp="1"/>
          </p:cNvSpPr>
          <p:nvPr>
            <p:ph type="body" idx="12"/>
          </p:nvPr>
        </p:nvSpPr>
        <p:spPr/>
        <p:txBody>
          <a:bodyPr>
            <a:normAutofit lnSpcReduction="10000"/>
          </a:bodyPr>
          <a:lstStyle/>
          <a:p>
            <a:r>
              <a:rPr lang="en-US" dirty="0" err="1"/>
              <a:t>Resmed</a:t>
            </a:r>
            <a:r>
              <a:rPr lang="en-US" dirty="0"/>
              <a:t>, Industry Representative</a:t>
            </a:r>
          </a:p>
        </p:txBody>
      </p:sp>
    </p:spTree>
    <p:extLst>
      <p:ext uri="{BB962C8B-B14F-4D97-AF65-F5344CB8AC3E}">
        <p14:creationId xmlns:p14="http://schemas.microsoft.com/office/powerpoint/2010/main" val="120262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E4BEBB-F289-00D5-7354-A4EFCD447B5A}"/>
              </a:ext>
            </a:extLst>
          </p:cNvPr>
          <p:cNvSpPr>
            <a:spLocks noGrp="1"/>
          </p:cNvSpPr>
          <p:nvPr>
            <p:ph type="title"/>
          </p:nvPr>
        </p:nvSpPr>
        <p:spPr>
          <a:xfrm>
            <a:off x="192915" y="368025"/>
            <a:ext cx="7243500" cy="428759"/>
          </a:xfrm>
        </p:spPr>
        <p:txBody>
          <a:bodyPr/>
          <a:lstStyle/>
          <a:p>
            <a:r>
              <a:rPr lang="en-US" sz="2000" dirty="0"/>
              <a:t>The Concern of Digital Supply Chains</a:t>
            </a:r>
          </a:p>
        </p:txBody>
      </p:sp>
      <p:pic>
        <p:nvPicPr>
          <p:cNvPr id="6" name="Picture 5">
            <a:extLst>
              <a:ext uri="{FF2B5EF4-FFF2-40B4-BE49-F238E27FC236}">
                <a16:creationId xmlns:a16="http://schemas.microsoft.com/office/drawing/2014/main" id="{D32FE9EF-0301-7C1B-C016-F81BDCBA5016}"/>
              </a:ext>
            </a:extLst>
          </p:cNvPr>
          <p:cNvPicPr>
            <a:picLocks noChangeAspect="1"/>
          </p:cNvPicPr>
          <p:nvPr/>
        </p:nvPicPr>
        <p:blipFill>
          <a:blip r:embed="rId3"/>
          <a:stretch>
            <a:fillRect/>
          </a:stretch>
        </p:blipFill>
        <p:spPr>
          <a:xfrm>
            <a:off x="3964259" y="1675661"/>
            <a:ext cx="4800600" cy="2453482"/>
          </a:xfrm>
          <a:prstGeom prst="rect">
            <a:avLst/>
          </a:prstGeom>
        </p:spPr>
      </p:pic>
      <p:pic>
        <p:nvPicPr>
          <p:cNvPr id="9" name="Picture 8">
            <a:extLst>
              <a:ext uri="{FF2B5EF4-FFF2-40B4-BE49-F238E27FC236}">
                <a16:creationId xmlns:a16="http://schemas.microsoft.com/office/drawing/2014/main" id="{7C5B5E4E-6362-957C-F418-268EB8C8FA65}"/>
              </a:ext>
            </a:extLst>
          </p:cNvPr>
          <p:cNvPicPr>
            <a:picLocks noChangeAspect="1"/>
          </p:cNvPicPr>
          <p:nvPr/>
        </p:nvPicPr>
        <p:blipFill>
          <a:blip r:embed="rId4"/>
          <a:stretch>
            <a:fillRect/>
          </a:stretch>
        </p:blipFill>
        <p:spPr>
          <a:xfrm>
            <a:off x="848412" y="1179198"/>
            <a:ext cx="2436586" cy="992925"/>
          </a:xfrm>
          <a:prstGeom prst="rect">
            <a:avLst/>
          </a:prstGeom>
        </p:spPr>
      </p:pic>
      <p:pic>
        <p:nvPicPr>
          <p:cNvPr id="4" name="Picture 3">
            <a:extLst>
              <a:ext uri="{FF2B5EF4-FFF2-40B4-BE49-F238E27FC236}">
                <a16:creationId xmlns:a16="http://schemas.microsoft.com/office/drawing/2014/main" id="{2B894422-2899-29B7-7550-9498A209E820}"/>
              </a:ext>
            </a:extLst>
          </p:cNvPr>
          <p:cNvPicPr>
            <a:picLocks noChangeAspect="1"/>
          </p:cNvPicPr>
          <p:nvPr/>
        </p:nvPicPr>
        <p:blipFill>
          <a:blip r:embed="rId5"/>
          <a:stretch>
            <a:fillRect/>
          </a:stretch>
        </p:blipFill>
        <p:spPr>
          <a:xfrm>
            <a:off x="301741" y="2554537"/>
            <a:ext cx="3824508" cy="1254794"/>
          </a:xfrm>
          <a:prstGeom prst="rect">
            <a:avLst/>
          </a:prstGeom>
        </p:spPr>
      </p:pic>
    </p:spTree>
    <p:extLst>
      <p:ext uri="{BB962C8B-B14F-4D97-AF65-F5344CB8AC3E}">
        <p14:creationId xmlns:p14="http://schemas.microsoft.com/office/powerpoint/2010/main" val="1308583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54292-CEBB-8823-1F07-3F9BCEAEB6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845831-FC01-8729-CCA3-901C67B5DD14}"/>
              </a:ext>
            </a:extLst>
          </p:cNvPr>
          <p:cNvSpPr>
            <a:spLocks noGrp="1"/>
          </p:cNvSpPr>
          <p:nvPr>
            <p:ph type="title"/>
          </p:nvPr>
        </p:nvSpPr>
        <p:spPr>
          <a:xfrm>
            <a:off x="163818" y="360397"/>
            <a:ext cx="7243500" cy="428759"/>
          </a:xfrm>
        </p:spPr>
        <p:txBody>
          <a:bodyPr/>
          <a:lstStyle/>
          <a:p>
            <a:r>
              <a:rPr lang="en-US" sz="2000" dirty="0"/>
              <a:t>XZ Utils Case Study</a:t>
            </a:r>
          </a:p>
        </p:txBody>
      </p:sp>
      <p:pic>
        <p:nvPicPr>
          <p:cNvPr id="9" name="Picture 8">
            <a:extLst>
              <a:ext uri="{FF2B5EF4-FFF2-40B4-BE49-F238E27FC236}">
                <a16:creationId xmlns:a16="http://schemas.microsoft.com/office/drawing/2014/main" id="{9B27798A-200D-48B9-63B9-838C254FF4AB}"/>
              </a:ext>
            </a:extLst>
          </p:cNvPr>
          <p:cNvPicPr>
            <a:picLocks noChangeAspect="1"/>
          </p:cNvPicPr>
          <p:nvPr/>
        </p:nvPicPr>
        <p:blipFill>
          <a:blip r:embed="rId3"/>
          <a:stretch>
            <a:fillRect/>
          </a:stretch>
        </p:blipFill>
        <p:spPr>
          <a:xfrm>
            <a:off x="74608" y="1106895"/>
            <a:ext cx="5055909" cy="3247449"/>
          </a:xfrm>
          <a:prstGeom prst="rect">
            <a:avLst/>
          </a:prstGeom>
        </p:spPr>
      </p:pic>
      <p:pic>
        <p:nvPicPr>
          <p:cNvPr id="10" name="Picture 9">
            <a:extLst>
              <a:ext uri="{FF2B5EF4-FFF2-40B4-BE49-F238E27FC236}">
                <a16:creationId xmlns:a16="http://schemas.microsoft.com/office/drawing/2014/main" id="{D8FADC64-A3A2-BF5E-4C8A-46112DA2114C}"/>
              </a:ext>
            </a:extLst>
          </p:cNvPr>
          <p:cNvPicPr>
            <a:picLocks noChangeAspect="1"/>
          </p:cNvPicPr>
          <p:nvPr/>
        </p:nvPicPr>
        <p:blipFill>
          <a:blip r:embed="rId4"/>
          <a:stretch>
            <a:fillRect/>
          </a:stretch>
        </p:blipFill>
        <p:spPr>
          <a:xfrm>
            <a:off x="5130517" y="1239556"/>
            <a:ext cx="3750526" cy="2982125"/>
          </a:xfrm>
          <a:prstGeom prst="rect">
            <a:avLst/>
          </a:prstGeom>
        </p:spPr>
      </p:pic>
    </p:spTree>
    <p:extLst>
      <p:ext uri="{BB962C8B-B14F-4D97-AF65-F5344CB8AC3E}">
        <p14:creationId xmlns:p14="http://schemas.microsoft.com/office/powerpoint/2010/main" val="1639986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0367C-2940-F2A2-F8B2-2197CB2D30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0CBAA9-BBA6-9B7E-7975-05AFAA2F9BEA}"/>
              </a:ext>
            </a:extLst>
          </p:cNvPr>
          <p:cNvSpPr>
            <a:spLocks noGrp="1"/>
          </p:cNvSpPr>
          <p:nvPr>
            <p:ph type="title"/>
          </p:nvPr>
        </p:nvSpPr>
        <p:spPr>
          <a:xfrm>
            <a:off x="52289" y="238547"/>
            <a:ext cx="7563993" cy="428759"/>
          </a:xfrm>
        </p:spPr>
        <p:txBody>
          <a:bodyPr/>
          <a:lstStyle/>
          <a:p>
            <a:r>
              <a:rPr lang="en-US" sz="2000" dirty="0"/>
              <a:t>The Concern of Broader Cyber-Resilience Across Industry</a:t>
            </a:r>
          </a:p>
        </p:txBody>
      </p:sp>
      <p:pic>
        <p:nvPicPr>
          <p:cNvPr id="23" name="Picture 22">
            <a:extLst>
              <a:ext uri="{FF2B5EF4-FFF2-40B4-BE49-F238E27FC236}">
                <a16:creationId xmlns:a16="http://schemas.microsoft.com/office/drawing/2014/main" id="{33BBA1BE-2718-6543-E18E-05034DB2613F}"/>
              </a:ext>
            </a:extLst>
          </p:cNvPr>
          <p:cNvPicPr>
            <a:picLocks noChangeAspect="1"/>
          </p:cNvPicPr>
          <p:nvPr/>
        </p:nvPicPr>
        <p:blipFill>
          <a:blip r:embed="rId3"/>
          <a:stretch>
            <a:fillRect/>
          </a:stretch>
        </p:blipFill>
        <p:spPr>
          <a:xfrm>
            <a:off x="52290" y="886377"/>
            <a:ext cx="5069275" cy="3496052"/>
          </a:xfrm>
          <a:prstGeom prst="rect">
            <a:avLst/>
          </a:prstGeom>
        </p:spPr>
      </p:pic>
      <p:grpSp>
        <p:nvGrpSpPr>
          <p:cNvPr id="32" name="Group 31">
            <a:extLst>
              <a:ext uri="{FF2B5EF4-FFF2-40B4-BE49-F238E27FC236}">
                <a16:creationId xmlns:a16="http://schemas.microsoft.com/office/drawing/2014/main" id="{874C03FA-C9D5-EF72-DF33-5E423F7B842E}"/>
              </a:ext>
            </a:extLst>
          </p:cNvPr>
          <p:cNvGrpSpPr/>
          <p:nvPr/>
        </p:nvGrpSpPr>
        <p:grpSpPr>
          <a:xfrm>
            <a:off x="5076483" y="1038984"/>
            <a:ext cx="3967158" cy="3065531"/>
            <a:chOff x="5127331" y="893347"/>
            <a:chExt cx="4828032" cy="3730752"/>
          </a:xfrm>
        </p:grpSpPr>
        <p:sp>
          <p:nvSpPr>
            <p:cNvPr id="24" name="Shape 11">
              <a:extLst>
                <a:ext uri="{FF2B5EF4-FFF2-40B4-BE49-F238E27FC236}">
                  <a16:creationId xmlns:a16="http://schemas.microsoft.com/office/drawing/2014/main" id="{F8286468-C6EF-E674-AEBA-1C7CE80C8335}"/>
                </a:ext>
              </a:extLst>
            </p:cNvPr>
            <p:cNvSpPr/>
            <p:nvPr/>
          </p:nvSpPr>
          <p:spPr>
            <a:xfrm>
              <a:off x="5127331" y="893347"/>
              <a:ext cx="4828032" cy="1737360"/>
            </a:xfrm>
            <a:prstGeom prst="roundRect">
              <a:avLst>
                <a:gd name="adj" fmla="val 5263"/>
              </a:avLst>
            </a:prstGeom>
            <a:solidFill>
              <a:srgbClr val="FFFFFF"/>
            </a:solidFill>
            <a:ln w="12700">
              <a:solidFill>
                <a:srgbClr val="B4B2A9"/>
              </a:solidFill>
              <a:prstDash val="solid"/>
            </a:ln>
          </p:spPr>
          <p:txBody>
            <a:bodyPr/>
            <a:lstStyle/>
            <a:p>
              <a:endParaRPr lang="en-US"/>
            </a:p>
          </p:txBody>
        </p:sp>
        <p:sp>
          <p:nvSpPr>
            <p:cNvPr id="25" name="Shape 12">
              <a:extLst>
                <a:ext uri="{FF2B5EF4-FFF2-40B4-BE49-F238E27FC236}">
                  <a16:creationId xmlns:a16="http://schemas.microsoft.com/office/drawing/2014/main" id="{3751DBAF-2D89-9409-7E06-CCA57C7D960B}"/>
                </a:ext>
              </a:extLst>
            </p:cNvPr>
            <p:cNvSpPr/>
            <p:nvPr/>
          </p:nvSpPr>
          <p:spPr>
            <a:xfrm>
              <a:off x="5419939" y="1185955"/>
              <a:ext cx="146304" cy="146304"/>
            </a:xfrm>
            <a:prstGeom prst="ellipse">
              <a:avLst/>
            </a:prstGeom>
            <a:solidFill>
              <a:srgbClr val="0F6E56"/>
            </a:solidFill>
            <a:ln/>
          </p:spPr>
          <p:txBody>
            <a:bodyPr/>
            <a:lstStyle/>
            <a:p>
              <a:endParaRPr lang="en-US"/>
            </a:p>
          </p:txBody>
        </p:sp>
        <p:sp>
          <p:nvSpPr>
            <p:cNvPr id="26" name="Text 13">
              <a:extLst>
                <a:ext uri="{FF2B5EF4-FFF2-40B4-BE49-F238E27FC236}">
                  <a16:creationId xmlns:a16="http://schemas.microsoft.com/office/drawing/2014/main" id="{8C6C5434-1A70-3E8B-B1E9-1A2A5211B580}"/>
                </a:ext>
              </a:extLst>
            </p:cNvPr>
            <p:cNvSpPr/>
            <p:nvPr/>
          </p:nvSpPr>
          <p:spPr>
            <a:xfrm>
              <a:off x="5694259" y="1121947"/>
              <a:ext cx="4023360" cy="256032"/>
            </a:xfrm>
            <a:prstGeom prst="rect">
              <a:avLst/>
            </a:prstGeom>
            <a:noFill/>
            <a:ln/>
          </p:spPr>
          <p:txBody>
            <a:bodyPr wrap="square" lIns="0" tIns="0" rIns="0" bIns="0" rtlCol="0" anchor="ctr"/>
            <a:lstStyle/>
            <a:p>
              <a:pPr marL="0" indent="0">
                <a:buNone/>
              </a:pPr>
              <a:r>
                <a:rPr lang="en-US" sz="1050" b="1" kern="0" spc="100" dirty="0">
                  <a:solidFill>
                    <a:srgbClr val="0F6E56"/>
                  </a:solidFill>
                  <a:latin typeface="Calibri" pitchFamily="34" charset="0"/>
                  <a:ea typeface="Calibri" pitchFamily="34" charset="-122"/>
                  <a:cs typeface="Calibri" pitchFamily="34" charset="-120"/>
                </a:rPr>
                <a:t>ASSESSED TODAY</a:t>
              </a:r>
              <a:endParaRPr lang="en-US" sz="1050" dirty="0"/>
            </a:p>
          </p:txBody>
        </p:sp>
        <p:sp>
          <p:nvSpPr>
            <p:cNvPr id="27" name="Text 14">
              <a:extLst>
                <a:ext uri="{FF2B5EF4-FFF2-40B4-BE49-F238E27FC236}">
                  <a16:creationId xmlns:a16="http://schemas.microsoft.com/office/drawing/2014/main" id="{5F3F9D93-AC69-D691-F827-F13E16C4DADC}"/>
                </a:ext>
              </a:extLst>
            </p:cNvPr>
            <p:cNvSpPr/>
            <p:nvPr/>
          </p:nvSpPr>
          <p:spPr>
            <a:xfrm>
              <a:off x="5419939" y="1505995"/>
              <a:ext cx="4206240" cy="914400"/>
            </a:xfrm>
            <a:prstGeom prst="rect">
              <a:avLst/>
            </a:prstGeom>
            <a:noFill/>
            <a:ln/>
          </p:spPr>
          <p:txBody>
            <a:bodyPr wrap="square" lIns="0" tIns="0" rIns="0" bIns="0" rtlCol="0" anchor="ctr"/>
            <a:lstStyle/>
            <a:p>
              <a:pPr marL="0" indent="0">
                <a:lnSpc>
                  <a:spcPct val="115000"/>
                </a:lnSpc>
                <a:buNone/>
              </a:pPr>
              <a:r>
                <a:rPr lang="en-US" sz="1350" dirty="0">
                  <a:solidFill>
                    <a:srgbClr val="2C2C2A"/>
                  </a:solidFill>
                  <a:latin typeface="Calibri" pitchFamily="34" charset="0"/>
                  <a:ea typeface="Calibri" pitchFamily="34" charset="-122"/>
                  <a:cs typeface="Calibri" pitchFamily="34" charset="-120"/>
                </a:rPr>
                <a:t>Product cybersecurity, reviewed against the device's technical file and general safety and performance requirements.</a:t>
              </a:r>
              <a:endParaRPr lang="en-US" sz="1350" dirty="0"/>
            </a:p>
          </p:txBody>
        </p:sp>
        <p:sp>
          <p:nvSpPr>
            <p:cNvPr id="28" name="Shape 15">
              <a:extLst>
                <a:ext uri="{FF2B5EF4-FFF2-40B4-BE49-F238E27FC236}">
                  <a16:creationId xmlns:a16="http://schemas.microsoft.com/office/drawing/2014/main" id="{03447D1F-D678-B62E-8FD2-811BF1F6F890}"/>
                </a:ext>
              </a:extLst>
            </p:cNvPr>
            <p:cNvSpPr/>
            <p:nvPr/>
          </p:nvSpPr>
          <p:spPr>
            <a:xfrm>
              <a:off x="5127331" y="2813587"/>
              <a:ext cx="4828032" cy="1810512"/>
            </a:xfrm>
            <a:prstGeom prst="roundRect">
              <a:avLst>
                <a:gd name="adj" fmla="val 5051"/>
              </a:avLst>
            </a:prstGeom>
            <a:solidFill>
              <a:srgbClr val="FAECE7"/>
            </a:solidFill>
            <a:ln w="12700">
              <a:solidFill>
                <a:srgbClr val="FAECE7"/>
              </a:solidFill>
              <a:prstDash val="solid"/>
            </a:ln>
          </p:spPr>
          <p:txBody>
            <a:bodyPr/>
            <a:lstStyle/>
            <a:p>
              <a:endParaRPr lang="en-US"/>
            </a:p>
          </p:txBody>
        </p:sp>
        <p:sp>
          <p:nvSpPr>
            <p:cNvPr id="29" name="Shape 16">
              <a:extLst>
                <a:ext uri="{FF2B5EF4-FFF2-40B4-BE49-F238E27FC236}">
                  <a16:creationId xmlns:a16="http://schemas.microsoft.com/office/drawing/2014/main" id="{0564FA1F-F07B-9C8C-EBD6-9900A2AB9D12}"/>
                </a:ext>
              </a:extLst>
            </p:cNvPr>
            <p:cNvSpPr/>
            <p:nvPr/>
          </p:nvSpPr>
          <p:spPr>
            <a:xfrm>
              <a:off x="5419939" y="3106195"/>
              <a:ext cx="146304" cy="146304"/>
            </a:xfrm>
            <a:prstGeom prst="ellipse">
              <a:avLst/>
            </a:prstGeom>
            <a:solidFill>
              <a:srgbClr val="D85A30"/>
            </a:solidFill>
            <a:ln/>
          </p:spPr>
          <p:txBody>
            <a:bodyPr/>
            <a:lstStyle/>
            <a:p>
              <a:endParaRPr lang="en-US"/>
            </a:p>
          </p:txBody>
        </p:sp>
        <p:sp>
          <p:nvSpPr>
            <p:cNvPr id="30" name="Text 17">
              <a:extLst>
                <a:ext uri="{FF2B5EF4-FFF2-40B4-BE49-F238E27FC236}">
                  <a16:creationId xmlns:a16="http://schemas.microsoft.com/office/drawing/2014/main" id="{67611352-ABF0-065F-ED32-B688FB61B645}"/>
                </a:ext>
              </a:extLst>
            </p:cNvPr>
            <p:cNvSpPr/>
            <p:nvPr/>
          </p:nvSpPr>
          <p:spPr>
            <a:xfrm>
              <a:off x="5694259" y="3042187"/>
              <a:ext cx="4023360" cy="256032"/>
            </a:xfrm>
            <a:prstGeom prst="rect">
              <a:avLst/>
            </a:prstGeom>
            <a:noFill/>
            <a:ln/>
          </p:spPr>
          <p:txBody>
            <a:bodyPr wrap="square" lIns="0" tIns="0" rIns="0" bIns="0" rtlCol="0" anchor="ctr"/>
            <a:lstStyle/>
            <a:p>
              <a:pPr marL="0" indent="0">
                <a:buNone/>
              </a:pPr>
              <a:r>
                <a:rPr lang="en-US" sz="1050" b="1" kern="0" spc="100" dirty="0">
                  <a:solidFill>
                    <a:srgbClr val="993C1D"/>
                  </a:solidFill>
                  <a:latin typeface="Calibri" pitchFamily="34" charset="0"/>
                  <a:ea typeface="Calibri" pitchFamily="34" charset="-122"/>
                  <a:cs typeface="Calibri" pitchFamily="34" charset="-120"/>
                </a:rPr>
                <a:t>OUTSIDE THE QMS BOUNDARY</a:t>
              </a:r>
              <a:endParaRPr lang="en-US" sz="1050" dirty="0"/>
            </a:p>
          </p:txBody>
        </p:sp>
        <p:sp>
          <p:nvSpPr>
            <p:cNvPr id="31" name="Text 18">
              <a:extLst>
                <a:ext uri="{FF2B5EF4-FFF2-40B4-BE49-F238E27FC236}">
                  <a16:creationId xmlns:a16="http://schemas.microsoft.com/office/drawing/2014/main" id="{BD131F16-DF9A-D81E-C0C9-9CBA6EF5BE32}"/>
                </a:ext>
              </a:extLst>
            </p:cNvPr>
            <p:cNvSpPr/>
            <p:nvPr/>
          </p:nvSpPr>
          <p:spPr>
            <a:xfrm>
              <a:off x="5419939" y="3426235"/>
              <a:ext cx="4206240" cy="1188720"/>
            </a:xfrm>
            <a:prstGeom prst="rect">
              <a:avLst/>
            </a:prstGeom>
            <a:noFill/>
            <a:ln/>
          </p:spPr>
          <p:txBody>
            <a:bodyPr wrap="square" lIns="0" tIns="0" rIns="0" bIns="0" rtlCol="0" anchor="ctr"/>
            <a:lstStyle/>
            <a:p>
              <a:pPr marL="0" indent="0">
                <a:lnSpc>
                  <a:spcPct val="115000"/>
                </a:lnSpc>
                <a:buNone/>
              </a:pPr>
              <a:r>
                <a:rPr lang="en-US" sz="1350" dirty="0">
                  <a:solidFill>
                    <a:srgbClr val="4A1B0C"/>
                  </a:solidFill>
                  <a:latin typeface="Calibri" pitchFamily="34" charset="0"/>
                  <a:ea typeface="Calibri" pitchFamily="34" charset="-122"/>
                  <a:cs typeface="Calibri" pitchFamily="34" charset="-120"/>
                </a:rPr>
                <a:t>Organisational security posture such as ISO 27001, SOC 2 are needed, as they determine whether a manufacturer can detect, contain, and communicate an incident at all.</a:t>
              </a:r>
              <a:endParaRPr lang="en-US" sz="1350" dirty="0"/>
            </a:p>
          </p:txBody>
        </p:sp>
      </p:grpSp>
    </p:spTree>
    <p:extLst>
      <p:ext uri="{BB962C8B-B14F-4D97-AF65-F5344CB8AC3E}">
        <p14:creationId xmlns:p14="http://schemas.microsoft.com/office/powerpoint/2010/main" val="3369837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41575-0E09-4654-01E6-916DDFA7EDB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266EA0-F054-F70F-6FA7-F4C978436824}"/>
              </a:ext>
            </a:extLst>
          </p:cNvPr>
          <p:cNvSpPr>
            <a:spLocks noGrp="1"/>
          </p:cNvSpPr>
          <p:nvPr>
            <p:ph type="title"/>
          </p:nvPr>
        </p:nvSpPr>
        <p:spPr>
          <a:xfrm>
            <a:off x="166828" y="344529"/>
            <a:ext cx="7243500" cy="428759"/>
          </a:xfrm>
        </p:spPr>
        <p:txBody>
          <a:bodyPr/>
          <a:lstStyle/>
          <a:p>
            <a:r>
              <a:rPr lang="en-US" sz="2000" dirty="0"/>
              <a:t>The Concern of Horizontal Requirements</a:t>
            </a:r>
          </a:p>
        </p:txBody>
      </p:sp>
      <p:grpSp>
        <p:nvGrpSpPr>
          <p:cNvPr id="28" name="Group 27">
            <a:extLst>
              <a:ext uri="{FF2B5EF4-FFF2-40B4-BE49-F238E27FC236}">
                <a16:creationId xmlns:a16="http://schemas.microsoft.com/office/drawing/2014/main" id="{3FFC1454-1799-AC6D-2BEC-57088C57F7DA}"/>
              </a:ext>
            </a:extLst>
          </p:cNvPr>
          <p:cNvGrpSpPr/>
          <p:nvPr/>
        </p:nvGrpSpPr>
        <p:grpSpPr>
          <a:xfrm>
            <a:off x="360630" y="1380830"/>
            <a:ext cx="8422739" cy="2381840"/>
            <a:chOff x="512064" y="2331720"/>
            <a:chExt cx="11155680" cy="3154680"/>
          </a:xfrm>
        </p:grpSpPr>
        <p:sp>
          <p:nvSpPr>
            <p:cNvPr id="6" name="Shape 2">
              <a:extLst>
                <a:ext uri="{FF2B5EF4-FFF2-40B4-BE49-F238E27FC236}">
                  <a16:creationId xmlns:a16="http://schemas.microsoft.com/office/drawing/2014/main" id="{2B973ADA-DACC-689A-C6D2-435D412A7E1C}"/>
                </a:ext>
              </a:extLst>
            </p:cNvPr>
            <p:cNvSpPr/>
            <p:nvPr/>
          </p:nvSpPr>
          <p:spPr>
            <a:xfrm>
              <a:off x="4206240" y="2331720"/>
              <a:ext cx="3749040" cy="566928"/>
            </a:xfrm>
            <a:prstGeom prst="roundRect">
              <a:avLst>
                <a:gd name="adj" fmla="val 12903"/>
              </a:avLst>
            </a:prstGeom>
            <a:solidFill>
              <a:srgbClr val="0F6E56"/>
            </a:solidFill>
            <a:ln w="12700">
              <a:solidFill>
                <a:srgbClr val="0F6E56"/>
              </a:solidFill>
              <a:prstDash val="solid"/>
            </a:ln>
          </p:spPr>
          <p:txBody>
            <a:bodyPr/>
            <a:lstStyle/>
            <a:p>
              <a:endParaRPr lang="en-US"/>
            </a:p>
          </p:txBody>
        </p:sp>
        <p:sp>
          <p:nvSpPr>
            <p:cNvPr id="7" name="Text 3">
              <a:extLst>
                <a:ext uri="{FF2B5EF4-FFF2-40B4-BE49-F238E27FC236}">
                  <a16:creationId xmlns:a16="http://schemas.microsoft.com/office/drawing/2014/main" id="{A3A50E0D-3E17-9F05-D5C6-A3D9841FEE12}"/>
                </a:ext>
              </a:extLst>
            </p:cNvPr>
            <p:cNvSpPr/>
            <p:nvPr/>
          </p:nvSpPr>
          <p:spPr>
            <a:xfrm>
              <a:off x="4206240" y="2331720"/>
              <a:ext cx="3749040" cy="56692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One cybersecurity incident</a:t>
              </a:r>
              <a:endParaRPr lang="en-US" sz="1400" dirty="0"/>
            </a:p>
          </p:txBody>
        </p:sp>
        <p:sp>
          <p:nvSpPr>
            <p:cNvPr id="8" name="Shape 4">
              <a:extLst>
                <a:ext uri="{FF2B5EF4-FFF2-40B4-BE49-F238E27FC236}">
                  <a16:creationId xmlns:a16="http://schemas.microsoft.com/office/drawing/2014/main" id="{8D4F82D9-FD2B-D516-7E6C-93B6754FE854}"/>
                </a:ext>
              </a:extLst>
            </p:cNvPr>
            <p:cNvSpPr/>
            <p:nvPr/>
          </p:nvSpPr>
          <p:spPr>
            <a:xfrm flipH="1">
              <a:off x="1769364" y="2898648"/>
              <a:ext cx="4311396" cy="804672"/>
            </a:xfrm>
            <a:prstGeom prst="line">
              <a:avLst/>
            </a:prstGeom>
            <a:noFill/>
            <a:ln w="12700">
              <a:solidFill>
                <a:srgbClr val="B4B2A9"/>
              </a:solidFill>
              <a:prstDash val="solid"/>
            </a:ln>
          </p:spPr>
          <p:txBody>
            <a:bodyPr/>
            <a:lstStyle/>
            <a:p>
              <a:endParaRPr lang="en-US"/>
            </a:p>
          </p:txBody>
        </p:sp>
        <p:sp>
          <p:nvSpPr>
            <p:cNvPr id="9" name="Shape 5">
              <a:extLst>
                <a:ext uri="{FF2B5EF4-FFF2-40B4-BE49-F238E27FC236}">
                  <a16:creationId xmlns:a16="http://schemas.microsoft.com/office/drawing/2014/main" id="{04A75DBD-63F6-82AC-B735-D9B479697ED5}"/>
                </a:ext>
              </a:extLst>
            </p:cNvPr>
            <p:cNvSpPr/>
            <p:nvPr/>
          </p:nvSpPr>
          <p:spPr>
            <a:xfrm>
              <a:off x="512064" y="3703320"/>
              <a:ext cx="2514600" cy="1783080"/>
            </a:xfrm>
            <a:prstGeom prst="roundRect">
              <a:avLst>
                <a:gd name="adj" fmla="val 4615"/>
              </a:avLst>
            </a:prstGeom>
            <a:solidFill>
              <a:srgbClr val="FAECE7"/>
            </a:solidFill>
            <a:ln w="12700">
              <a:solidFill>
                <a:srgbClr val="FAECE7"/>
              </a:solidFill>
              <a:prstDash val="solid"/>
            </a:ln>
          </p:spPr>
          <p:txBody>
            <a:bodyPr/>
            <a:lstStyle/>
            <a:p>
              <a:endParaRPr lang="en-US"/>
            </a:p>
          </p:txBody>
        </p:sp>
        <p:sp>
          <p:nvSpPr>
            <p:cNvPr id="10" name="Text 6">
              <a:extLst>
                <a:ext uri="{FF2B5EF4-FFF2-40B4-BE49-F238E27FC236}">
                  <a16:creationId xmlns:a16="http://schemas.microsoft.com/office/drawing/2014/main" id="{79C03679-BD13-35C4-4814-086560366A88}"/>
                </a:ext>
              </a:extLst>
            </p:cNvPr>
            <p:cNvSpPr/>
            <p:nvPr/>
          </p:nvSpPr>
          <p:spPr>
            <a:xfrm>
              <a:off x="713232" y="3904488"/>
              <a:ext cx="2112264" cy="310896"/>
            </a:xfrm>
            <a:prstGeom prst="rect">
              <a:avLst/>
            </a:prstGeom>
            <a:noFill/>
            <a:ln/>
          </p:spPr>
          <p:txBody>
            <a:bodyPr wrap="square" lIns="0" tIns="0" rIns="0" bIns="0" rtlCol="0" anchor="ctr"/>
            <a:lstStyle/>
            <a:p>
              <a:pPr marL="0" indent="0">
                <a:buNone/>
              </a:pPr>
              <a:r>
                <a:rPr lang="en-US" sz="1300" b="1" dirty="0">
                  <a:solidFill>
                    <a:srgbClr val="993C1D"/>
                  </a:solidFill>
                  <a:latin typeface="Calibri" pitchFamily="34" charset="0"/>
                  <a:ea typeface="Calibri" pitchFamily="34" charset="-122"/>
                  <a:cs typeface="Calibri" pitchFamily="34" charset="-120"/>
                </a:rPr>
                <a:t>MDR Art. 87</a:t>
              </a:r>
              <a:endParaRPr lang="en-US" sz="1300" dirty="0"/>
            </a:p>
          </p:txBody>
        </p:sp>
        <p:sp>
          <p:nvSpPr>
            <p:cNvPr id="11" name="Text 7">
              <a:extLst>
                <a:ext uri="{FF2B5EF4-FFF2-40B4-BE49-F238E27FC236}">
                  <a16:creationId xmlns:a16="http://schemas.microsoft.com/office/drawing/2014/main" id="{FE93BEF4-57F9-06B5-6B4F-589141C96276}"/>
                </a:ext>
              </a:extLst>
            </p:cNvPr>
            <p:cNvSpPr/>
            <p:nvPr/>
          </p:nvSpPr>
          <p:spPr>
            <a:xfrm>
              <a:off x="713232" y="4233672"/>
              <a:ext cx="2112264" cy="548640"/>
            </a:xfrm>
            <a:prstGeom prst="rect">
              <a:avLst/>
            </a:prstGeom>
            <a:noFill/>
            <a:ln/>
          </p:spPr>
          <p:txBody>
            <a:bodyPr wrap="square" lIns="0" tIns="0" rIns="0" bIns="0" rtlCol="0" anchor="ctr"/>
            <a:lstStyle/>
            <a:p>
              <a:pPr marL="0" indent="0">
                <a:buNone/>
              </a:pPr>
              <a:r>
                <a:rPr lang="en-US" sz="2700" b="1" dirty="0">
                  <a:solidFill>
                    <a:srgbClr val="4A1B0C"/>
                  </a:solidFill>
                  <a:latin typeface="Cambria" pitchFamily="34" charset="0"/>
                  <a:ea typeface="Cambria" pitchFamily="34" charset="-122"/>
                  <a:cs typeface="Cambria" pitchFamily="34" charset="-120"/>
                </a:rPr>
                <a:t>15 days</a:t>
              </a:r>
              <a:endParaRPr lang="en-US" sz="2700" dirty="0"/>
            </a:p>
          </p:txBody>
        </p:sp>
        <p:sp>
          <p:nvSpPr>
            <p:cNvPr id="12" name="Text 8">
              <a:extLst>
                <a:ext uri="{FF2B5EF4-FFF2-40B4-BE49-F238E27FC236}">
                  <a16:creationId xmlns:a16="http://schemas.microsoft.com/office/drawing/2014/main" id="{015A9DB1-66E7-8788-9D2F-340EEE0C11FD}"/>
                </a:ext>
              </a:extLst>
            </p:cNvPr>
            <p:cNvSpPr/>
            <p:nvPr/>
          </p:nvSpPr>
          <p:spPr>
            <a:xfrm>
              <a:off x="713232" y="4837176"/>
              <a:ext cx="2112264" cy="548640"/>
            </a:xfrm>
            <a:prstGeom prst="rect">
              <a:avLst/>
            </a:prstGeom>
            <a:noFill/>
            <a:ln/>
          </p:spPr>
          <p:txBody>
            <a:bodyPr wrap="square" lIns="0" tIns="0" rIns="0" bIns="0" rtlCol="0" anchor="ctr"/>
            <a:lstStyle/>
            <a:p>
              <a:pPr marL="0" indent="0">
                <a:lnSpc>
                  <a:spcPct val="110000"/>
                </a:lnSpc>
                <a:buNone/>
              </a:pPr>
              <a:r>
                <a:rPr lang="en-US" sz="1150" dirty="0">
                  <a:solidFill>
                    <a:srgbClr val="5F5E5A"/>
                  </a:solidFill>
                  <a:latin typeface="Calibri" pitchFamily="34" charset="0"/>
                  <a:ea typeface="Calibri" pitchFamily="34" charset="-122"/>
                  <a:cs typeface="Calibri" pitchFamily="34" charset="-120"/>
                </a:rPr>
                <a:t>National competent authority</a:t>
              </a:r>
              <a:endParaRPr lang="en-US" sz="1150" dirty="0"/>
            </a:p>
          </p:txBody>
        </p:sp>
        <p:sp>
          <p:nvSpPr>
            <p:cNvPr id="13" name="Shape 9">
              <a:extLst>
                <a:ext uri="{FF2B5EF4-FFF2-40B4-BE49-F238E27FC236}">
                  <a16:creationId xmlns:a16="http://schemas.microsoft.com/office/drawing/2014/main" id="{6322482F-618B-8296-8462-19712515F6DB}"/>
                </a:ext>
              </a:extLst>
            </p:cNvPr>
            <p:cNvSpPr/>
            <p:nvPr/>
          </p:nvSpPr>
          <p:spPr>
            <a:xfrm flipH="1">
              <a:off x="4649724" y="2898648"/>
              <a:ext cx="1431036" cy="804672"/>
            </a:xfrm>
            <a:prstGeom prst="line">
              <a:avLst/>
            </a:prstGeom>
            <a:noFill/>
            <a:ln w="12700">
              <a:solidFill>
                <a:srgbClr val="B4B2A9"/>
              </a:solidFill>
              <a:prstDash val="solid"/>
            </a:ln>
          </p:spPr>
          <p:txBody>
            <a:bodyPr/>
            <a:lstStyle/>
            <a:p>
              <a:endParaRPr lang="en-US"/>
            </a:p>
          </p:txBody>
        </p:sp>
        <p:sp>
          <p:nvSpPr>
            <p:cNvPr id="14" name="Shape 10">
              <a:extLst>
                <a:ext uri="{FF2B5EF4-FFF2-40B4-BE49-F238E27FC236}">
                  <a16:creationId xmlns:a16="http://schemas.microsoft.com/office/drawing/2014/main" id="{CC56A9BC-4175-178F-9058-8580708B3507}"/>
                </a:ext>
              </a:extLst>
            </p:cNvPr>
            <p:cNvSpPr/>
            <p:nvPr/>
          </p:nvSpPr>
          <p:spPr>
            <a:xfrm>
              <a:off x="3392424" y="3703320"/>
              <a:ext cx="2514600" cy="1783080"/>
            </a:xfrm>
            <a:prstGeom prst="roundRect">
              <a:avLst>
                <a:gd name="adj" fmla="val 4615"/>
              </a:avLst>
            </a:prstGeom>
            <a:solidFill>
              <a:srgbClr val="FAECE7"/>
            </a:solidFill>
            <a:ln w="12700">
              <a:solidFill>
                <a:srgbClr val="FAECE7"/>
              </a:solidFill>
              <a:prstDash val="solid"/>
            </a:ln>
          </p:spPr>
          <p:txBody>
            <a:bodyPr/>
            <a:lstStyle/>
            <a:p>
              <a:endParaRPr lang="en-US"/>
            </a:p>
          </p:txBody>
        </p:sp>
        <p:sp>
          <p:nvSpPr>
            <p:cNvPr id="15" name="Text 11">
              <a:extLst>
                <a:ext uri="{FF2B5EF4-FFF2-40B4-BE49-F238E27FC236}">
                  <a16:creationId xmlns:a16="http://schemas.microsoft.com/office/drawing/2014/main" id="{8821F092-04B8-76B0-DED6-561B81F7C2EE}"/>
                </a:ext>
              </a:extLst>
            </p:cNvPr>
            <p:cNvSpPr/>
            <p:nvPr/>
          </p:nvSpPr>
          <p:spPr>
            <a:xfrm>
              <a:off x="3593592" y="3904488"/>
              <a:ext cx="2112264" cy="310896"/>
            </a:xfrm>
            <a:prstGeom prst="rect">
              <a:avLst/>
            </a:prstGeom>
            <a:noFill/>
            <a:ln/>
          </p:spPr>
          <p:txBody>
            <a:bodyPr wrap="square" lIns="0" tIns="0" rIns="0" bIns="0" rtlCol="0" anchor="ctr"/>
            <a:lstStyle/>
            <a:p>
              <a:pPr marL="0" indent="0">
                <a:buNone/>
              </a:pPr>
              <a:r>
                <a:rPr lang="en-US" sz="1300" b="1" dirty="0">
                  <a:solidFill>
                    <a:srgbClr val="993C1D"/>
                  </a:solidFill>
                  <a:latin typeface="Calibri" pitchFamily="34" charset="0"/>
                  <a:ea typeface="Calibri" pitchFamily="34" charset="-122"/>
                  <a:cs typeface="Calibri" pitchFamily="34" charset="-120"/>
                </a:rPr>
                <a:t>NIS2 Art. 23</a:t>
              </a:r>
              <a:endParaRPr lang="en-US" sz="1300" dirty="0"/>
            </a:p>
          </p:txBody>
        </p:sp>
        <p:sp>
          <p:nvSpPr>
            <p:cNvPr id="16" name="Text 12">
              <a:extLst>
                <a:ext uri="{FF2B5EF4-FFF2-40B4-BE49-F238E27FC236}">
                  <a16:creationId xmlns:a16="http://schemas.microsoft.com/office/drawing/2014/main" id="{4442938C-A3E6-613E-15A4-11A572A7EA50}"/>
                </a:ext>
              </a:extLst>
            </p:cNvPr>
            <p:cNvSpPr/>
            <p:nvPr/>
          </p:nvSpPr>
          <p:spPr>
            <a:xfrm>
              <a:off x="3593592" y="4233672"/>
              <a:ext cx="2112264" cy="548640"/>
            </a:xfrm>
            <a:prstGeom prst="rect">
              <a:avLst/>
            </a:prstGeom>
            <a:noFill/>
            <a:ln/>
          </p:spPr>
          <p:txBody>
            <a:bodyPr wrap="square" lIns="0" tIns="0" rIns="0" bIns="0" rtlCol="0" anchor="ctr"/>
            <a:lstStyle/>
            <a:p>
              <a:pPr marL="0" indent="0">
                <a:buNone/>
              </a:pPr>
              <a:r>
                <a:rPr lang="en-US" sz="2700" b="1" dirty="0">
                  <a:solidFill>
                    <a:srgbClr val="4A1B0C"/>
                  </a:solidFill>
                  <a:latin typeface="Cambria" pitchFamily="34" charset="0"/>
                  <a:ea typeface="Cambria" pitchFamily="34" charset="-122"/>
                  <a:cs typeface="Cambria" pitchFamily="34" charset="-120"/>
                </a:rPr>
                <a:t>24 hours</a:t>
              </a:r>
              <a:endParaRPr lang="en-US" sz="2700" dirty="0"/>
            </a:p>
          </p:txBody>
        </p:sp>
        <p:sp>
          <p:nvSpPr>
            <p:cNvPr id="17" name="Text 13">
              <a:extLst>
                <a:ext uri="{FF2B5EF4-FFF2-40B4-BE49-F238E27FC236}">
                  <a16:creationId xmlns:a16="http://schemas.microsoft.com/office/drawing/2014/main" id="{44415C70-248D-3AF1-1D66-F548A263C567}"/>
                </a:ext>
              </a:extLst>
            </p:cNvPr>
            <p:cNvSpPr/>
            <p:nvPr/>
          </p:nvSpPr>
          <p:spPr>
            <a:xfrm>
              <a:off x="3593592" y="4837176"/>
              <a:ext cx="2112264" cy="548640"/>
            </a:xfrm>
            <a:prstGeom prst="rect">
              <a:avLst/>
            </a:prstGeom>
            <a:noFill/>
            <a:ln/>
          </p:spPr>
          <p:txBody>
            <a:bodyPr wrap="square" lIns="0" tIns="0" rIns="0" bIns="0" rtlCol="0" anchor="ctr"/>
            <a:lstStyle/>
            <a:p>
              <a:pPr marL="0" indent="0">
                <a:lnSpc>
                  <a:spcPct val="110000"/>
                </a:lnSpc>
                <a:buNone/>
              </a:pPr>
              <a:r>
                <a:rPr lang="en-US" sz="1150" dirty="0">
                  <a:solidFill>
                    <a:srgbClr val="5F5E5A"/>
                  </a:solidFill>
                  <a:latin typeface="Calibri" pitchFamily="34" charset="0"/>
                  <a:ea typeface="Calibri" pitchFamily="34" charset="-122"/>
                  <a:cs typeface="Calibri" pitchFamily="34" charset="-120"/>
                </a:rPr>
                <a:t>CSIRT or competent authority</a:t>
              </a:r>
              <a:endParaRPr lang="en-US" sz="1150" dirty="0"/>
            </a:p>
          </p:txBody>
        </p:sp>
        <p:sp>
          <p:nvSpPr>
            <p:cNvPr id="18" name="Shape 14">
              <a:extLst>
                <a:ext uri="{FF2B5EF4-FFF2-40B4-BE49-F238E27FC236}">
                  <a16:creationId xmlns:a16="http://schemas.microsoft.com/office/drawing/2014/main" id="{010DAE73-A37F-0117-6897-EEBB03F3C6D3}"/>
                </a:ext>
              </a:extLst>
            </p:cNvPr>
            <p:cNvSpPr/>
            <p:nvPr/>
          </p:nvSpPr>
          <p:spPr>
            <a:xfrm>
              <a:off x="6080760" y="2898648"/>
              <a:ext cx="1449324" cy="804672"/>
            </a:xfrm>
            <a:prstGeom prst="line">
              <a:avLst/>
            </a:prstGeom>
            <a:noFill/>
            <a:ln w="12700">
              <a:solidFill>
                <a:srgbClr val="B4B2A9"/>
              </a:solidFill>
              <a:prstDash val="solid"/>
            </a:ln>
          </p:spPr>
          <p:txBody>
            <a:bodyPr/>
            <a:lstStyle/>
            <a:p>
              <a:endParaRPr lang="en-US"/>
            </a:p>
          </p:txBody>
        </p:sp>
        <p:sp>
          <p:nvSpPr>
            <p:cNvPr id="19" name="Shape 15">
              <a:extLst>
                <a:ext uri="{FF2B5EF4-FFF2-40B4-BE49-F238E27FC236}">
                  <a16:creationId xmlns:a16="http://schemas.microsoft.com/office/drawing/2014/main" id="{8C69844A-BD78-3220-FF6C-56CD78313727}"/>
                </a:ext>
              </a:extLst>
            </p:cNvPr>
            <p:cNvSpPr/>
            <p:nvPr/>
          </p:nvSpPr>
          <p:spPr>
            <a:xfrm>
              <a:off x="6272784" y="3703320"/>
              <a:ext cx="2514600" cy="1783080"/>
            </a:xfrm>
            <a:prstGeom prst="roundRect">
              <a:avLst>
                <a:gd name="adj" fmla="val 4615"/>
              </a:avLst>
            </a:prstGeom>
            <a:solidFill>
              <a:srgbClr val="FAECE7"/>
            </a:solidFill>
            <a:ln w="12700">
              <a:solidFill>
                <a:srgbClr val="FAECE7"/>
              </a:solidFill>
              <a:prstDash val="solid"/>
            </a:ln>
          </p:spPr>
          <p:txBody>
            <a:bodyPr/>
            <a:lstStyle/>
            <a:p>
              <a:endParaRPr lang="en-US"/>
            </a:p>
          </p:txBody>
        </p:sp>
        <p:sp>
          <p:nvSpPr>
            <p:cNvPr id="20" name="Text 16">
              <a:extLst>
                <a:ext uri="{FF2B5EF4-FFF2-40B4-BE49-F238E27FC236}">
                  <a16:creationId xmlns:a16="http://schemas.microsoft.com/office/drawing/2014/main" id="{F5E912A8-A8A1-9B4F-0D13-207B9067257E}"/>
                </a:ext>
              </a:extLst>
            </p:cNvPr>
            <p:cNvSpPr/>
            <p:nvPr/>
          </p:nvSpPr>
          <p:spPr>
            <a:xfrm>
              <a:off x="6473952" y="3904488"/>
              <a:ext cx="2112264" cy="310896"/>
            </a:xfrm>
            <a:prstGeom prst="rect">
              <a:avLst/>
            </a:prstGeom>
            <a:noFill/>
            <a:ln/>
          </p:spPr>
          <p:txBody>
            <a:bodyPr wrap="square" lIns="0" tIns="0" rIns="0" bIns="0" rtlCol="0" anchor="ctr"/>
            <a:lstStyle/>
            <a:p>
              <a:pPr marL="0" indent="0">
                <a:buNone/>
              </a:pPr>
              <a:r>
                <a:rPr lang="en-US" sz="1300" b="1" dirty="0">
                  <a:solidFill>
                    <a:srgbClr val="993C1D"/>
                  </a:solidFill>
                  <a:latin typeface="Calibri" pitchFamily="34" charset="0"/>
                  <a:ea typeface="Calibri" pitchFamily="34" charset="-122"/>
                  <a:cs typeface="Calibri" pitchFamily="34" charset="-120"/>
                </a:rPr>
                <a:t>GDPR Art. 33</a:t>
              </a:r>
              <a:endParaRPr lang="en-US" sz="1300" dirty="0"/>
            </a:p>
          </p:txBody>
        </p:sp>
        <p:sp>
          <p:nvSpPr>
            <p:cNvPr id="21" name="Text 17">
              <a:extLst>
                <a:ext uri="{FF2B5EF4-FFF2-40B4-BE49-F238E27FC236}">
                  <a16:creationId xmlns:a16="http://schemas.microsoft.com/office/drawing/2014/main" id="{F3AB855A-243B-1103-7EC4-F66DDCF29E7A}"/>
                </a:ext>
              </a:extLst>
            </p:cNvPr>
            <p:cNvSpPr/>
            <p:nvPr/>
          </p:nvSpPr>
          <p:spPr>
            <a:xfrm>
              <a:off x="6473952" y="4233672"/>
              <a:ext cx="2112264" cy="548640"/>
            </a:xfrm>
            <a:prstGeom prst="rect">
              <a:avLst/>
            </a:prstGeom>
            <a:noFill/>
            <a:ln/>
          </p:spPr>
          <p:txBody>
            <a:bodyPr wrap="square" lIns="0" tIns="0" rIns="0" bIns="0" rtlCol="0" anchor="ctr"/>
            <a:lstStyle/>
            <a:p>
              <a:pPr marL="0" indent="0">
                <a:buNone/>
              </a:pPr>
              <a:r>
                <a:rPr lang="en-US" sz="2700" b="1" dirty="0">
                  <a:solidFill>
                    <a:srgbClr val="4A1B0C"/>
                  </a:solidFill>
                  <a:latin typeface="Cambria" pitchFamily="34" charset="0"/>
                  <a:ea typeface="Cambria" pitchFamily="34" charset="-122"/>
                  <a:cs typeface="Cambria" pitchFamily="34" charset="-120"/>
                </a:rPr>
                <a:t>72 hours</a:t>
              </a:r>
              <a:endParaRPr lang="en-US" sz="2700" dirty="0"/>
            </a:p>
          </p:txBody>
        </p:sp>
        <p:sp>
          <p:nvSpPr>
            <p:cNvPr id="22" name="Text 18">
              <a:extLst>
                <a:ext uri="{FF2B5EF4-FFF2-40B4-BE49-F238E27FC236}">
                  <a16:creationId xmlns:a16="http://schemas.microsoft.com/office/drawing/2014/main" id="{117481F0-ED47-6A7B-9388-F31DBD3F46D8}"/>
                </a:ext>
              </a:extLst>
            </p:cNvPr>
            <p:cNvSpPr/>
            <p:nvPr/>
          </p:nvSpPr>
          <p:spPr>
            <a:xfrm>
              <a:off x="6473952" y="4837176"/>
              <a:ext cx="2112264" cy="548640"/>
            </a:xfrm>
            <a:prstGeom prst="rect">
              <a:avLst/>
            </a:prstGeom>
            <a:noFill/>
            <a:ln/>
          </p:spPr>
          <p:txBody>
            <a:bodyPr wrap="square" lIns="0" tIns="0" rIns="0" bIns="0" rtlCol="0" anchor="ctr"/>
            <a:lstStyle/>
            <a:p>
              <a:pPr marL="0" indent="0">
                <a:lnSpc>
                  <a:spcPct val="110000"/>
                </a:lnSpc>
                <a:buNone/>
              </a:pPr>
              <a:r>
                <a:rPr lang="en-US" sz="1150" dirty="0">
                  <a:solidFill>
                    <a:srgbClr val="5F5E5A"/>
                  </a:solidFill>
                  <a:latin typeface="Calibri" pitchFamily="34" charset="0"/>
                  <a:ea typeface="Calibri" pitchFamily="34" charset="-122"/>
                  <a:cs typeface="Calibri" pitchFamily="34" charset="-120"/>
                </a:rPr>
                <a:t>Data protection authority</a:t>
              </a:r>
              <a:endParaRPr lang="en-US" sz="1150" dirty="0"/>
            </a:p>
          </p:txBody>
        </p:sp>
        <p:sp>
          <p:nvSpPr>
            <p:cNvPr id="23" name="Shape 19">
              <a:extLst>
                <a:ext uri="{FF2B5EF4-FFF2-40B4-BE49-F238E27FC236}">
                  <a16:creationId xmlns:a16="http://schemas.microsoft.com/office/drawing/2014/main" id="{EA36E02A-A6CA-0BAE-02EA-18221954DCEB}"/>
                </a:ext>
              </a:extLst>
            </p:cNvPr>
            <p:cNvSpPr/>
            <p:nvPr/>
          </p:nvSpPr>
          <p:spPr>
            <a:xfrm>
              <a:off x="6080760" y="2898648"/>
              <a:ext cx="4329684" cy="804672"/>
            </a:xfrm>
            <a:prstGeom prst="line">
              <a:avLst/>
            </a:prstGeom>
            <a:noFill/>
            <a:ln w="12700">
              <a:solidFill>
                <a:srgbClr val="B4B2A9"/>
              </a:solidFill>
              <a:prstDash val="solid"/>
            </a:ln>
          </p:spPr>
          <p:txBody>
            <a:bodyPr/>
            <a:lstStyle/>
            <a:p>
              <a:endParaRPr lang="en-US"/>
            </a:p>
          </p:txBody>
        </p:sp>
        <p:sp>
          <p:nvSpPr>
            <p:cNvPr id="24" name="Shape 20">
              <a:extLst>
                <a:ext uri="{FF2B5EF4-FFF2-40B4-BE49-F238E27FC236}">
                  <a16:creationId xmlns:a16="http://schemas.microsoft.com/office/drawing/2014/main" id="{966C67A0-D623-25B0-696D-184346256884}"/>
                </a:ext>
              </a:extLst>
            </p:cNvPr>
            <p:cNvSpPr/>
            <p:nvPr/>
          </p:nvSpPr>
          <p:spPr>
            <a:xfrm>
              <a:off x="9153144" y="3703320"/>
              <a:ext cx="2514600" cy="1783080"/>
            </a:xfrm>
            <a:prstGeom prst="roundRect">
              <a:avLst>
                <a:gd name="adj" fmla="val 4615"/>
              </a:avLst>
            </a:prstGeom>
            <a:solidFill>
              <a:srgbClr val="FAECE7"/>
            </a:solidFill>
            <a:ln w="12700">
              <a:solidFill>
                <a:srgbClr val="FAECE7"/>
              </a:solidFill>
              <a:prstDash val="solid"/>
            </a:ln>
          </p:spPr>
          <p:txBody>
            <a:bodyPr/>
            <a:lstStyle/>
            <a:p>
              <a:endParaRPr lang="en-US"/>
            </a:p>
          </p:txBody>
        </p:sp>
        <p:sp>
          <p:nvSpPr>
            <p:cNvPr id="25" name="Text 21">
              <a:extLst>
                <a:ext uri="{FF2B5EF4-FFF2-40B4-BE49-F238E27FC236}">
                  <a16:creationId xmlns:a16="http://schemas.microsoft.com/office/drawing/2014/main" id="{F6F1FAFF-2661-EAA1-4762-72E9D5F14915}"/>
                </a:ext>
              </a:extLst>
            </p:cNvPr>
            <p:cNvSpPr/>
            <p:nvPr/>
          </p:nvSpPr>
          <p:spPr>
            <a:xfrm>
              <a:off x="9354312" y="3904488"/>
              <a:ext cx="2112264" cy="310896"/>
            </a:xfrm>
            <a:prstGeom prst="rect">
              <a:avLst/>
            </a:prstGeom>
            <a:noFill/>
            <a:ln/>
          </p:spPr>
          <p:txBody>
            <a:bodyPr wrap="square" lIns="0" tIns="0" rIns="0" bIns="0" rtlCol="0" anchor="ctr"/>
            <a:lstStyle/>
            <a:p>
              <a:pPr marL="0" indent="0">
                <a:buNone/>
              </a:pPr>
              <a:r>
                <a:rPr lang="en-US" sz="1300" b="1" dirty="0">
                  <a:solidFill>
                    <a:srgbClr val="993C1D"/>
                  </a:solidFill>
                  <a:latin typeface="Calibri" pitchFamily="34" charset="0"/>
                  <a:ea typeface="Calibri" pitchFamily="34" charset="-122"/>
                  <a:cs typeface="Calibri" pitchFamily="34" charset="-120"/>
                </a:rPr>
                <a:t>Cyber Resilience Act</a:t>
              </a:r>
              <a:endParaRPr lang="en-US" sz="1300" dirty="0"/>
            </a:p>
          </p:txBody>
        </p:sp>
        <p:sp>
          <p:nvSpPr>
            <p:cNvPr id="26" name="Text 22">
              <a:extLst>
                <a:ext uri="{FF2B5EF4-FFF2-40B4-BE49-F238E27FC236}">
                  <a16:creationId xmlns:a16="http://schemas.microsoft.com/office/drawing/2014/main" id="{05701723-6D78-B161-0DE7-70D806546F8C}"/>
                </a:ext>
              </a:extLst>
            </p:cNvPr>
            <p:cNvSpPr/>
            <p:nvPr/>
          </p:nvSpPr>
          <p:spPr>
            <a:xfrm>
              <a:off x="9354312" y="4233672"/>
              <a:ext cx="2112264" cy="548640"/>
            </a:xfrm>
            <a:prstGeom prst="rect">
              <a:avLst/>
            </a:prstGeom>
            <a:noFill/>
            <a:ln/>
          </p:spPr>
          <p:txBody>
            <a:bodyPr wrap="square" lIns="0" tIns="0" rIns="0" bIns="0" rtlCol="0" anchor="ctr"/>
            <a:lstStyle/>
            <a:p>
              <a:pPr marL="0" indent="0">
                <a:buNone/>
              </a:pPr>
              <a:r>
                <a:rPr lang="en-US" sz="2700" b="1" dirty="0">
                  <a:solidFill>
                    <a:srgbClr val="4A1B0C"/>
                  </a:solidFill>
                  <a:latin typeface="Cambria" pitchFamily="34" charset="0"/>
                  <a:ea typeface="Cambria" pitchFamily="34" charset="-122"/>
                  <a:cs typeface="Cambria" pitchFamily="34" charset="-120"/>
                </a:rPr>
                <a:t>24 hours</a:t>
              </a:r>
              <a:endParaRPr lang="en-US" sz="2700" dirty="0"/>
            </a:p>
          </p:txBody>
        </p:sp>
        <p:sp>
          <p:nvSpPr>
            <p:cNvPr id="27" name="Text 23">
              <a:extLst>
                <a:ext uri="{FF2B5EF4-FFF2-40B4-BE49-F238E27FC236}">
                  <a16:creationId xmlns:a16="http://schemas.microsoft.com/office/drawing/2014/main" id="{130AF463-E343-476B-AF41-3FEAF0873B1A}"/>
                </a:ext>
              </a:extLst>
            </p:cNvPr>
            <p:cNvSpPr/>
            <p:nvPr/>
          </p:nvSpPr>
          <p:spPr>
            <a:xfrm>
              <a:off x="9354312" y="4837176"/>
              <a:ext cx="2112264" cy="548640"/>
            </a:xfrm>
            <a:prstGeom prst="rect">
              <a:avLst/>
            </a:prstGeom>
            <a:noFill/>
            <a:ln/>
          </p:spPr>
          <p:txBody>
            <a:bodyPr wrap="square" lIns="0" tIns="0" rIns="0" bIns="0" rtlCol="0" anchor="ctr"/>
            <a:lstStyle/>
            <a:p>
              <a:pPr marL="0" indent="0">
                <a:lnSpc>
                  <a:spcPct val="110000"/>
                </a:lnSpc>
                <a:buNone/>
              </a:pPr>
              <a:r>
                <a:rPr lang="en-US" sz="1150" dirty="0">
                  <a:solidFill>
                    <a:srgbClr val="5F5E5A"/>
                  </a:solidFill>
                  <a:latin typeface="Calibri" pitchFamily="34" charset="0"/>
                  <a:ea typeface="Calibri" pitchFamily="34" charset="-122"/>
                  <a:cs typeface="Calibri" pitchFamily="34" charset="-120"/>
                </a:rPr>
                <a:t>ENISA and CSIRT</a:t>
              </a:r>
              <a:endParaRPr lang="en-US" sz="1150" dirty="0"/>
            </a:p>
          </p:txBody>
        </p:sp>
      </p:grpSp>
      <p:sp>
        <p:nvSpPr>
          <p:cNvPr id="29" name="Text 24">
            <a:extLst>
              <a:ext uri="{FF2B5EF4-FFF2-40B4-BE49-F238E27FC236}">
                <a16:creationId xmlns:a16="http://schemas.microsoft.com/office/drawing/2014/main" id="{C3B82065-961A-C8C2-64F4-86B9AE3EBBB9}"/>
              </a:ext>
            </a:extLst>
          </p:cNvPr>
          <p:cNvSpPr/>
          <p:nvPr/>
        </p:nvSpPr>
        <p:spPr>
          <a:xfrm>
            <a:off x="360629" y="3914293"/>
            <a:ext cx="8337321" cy="606557"/>
          </a:xfrm>
          <a:prstGeom prst="rect">
            <a:avLst/>
          </a:prstGeom>
          <a:noFill/>
          <a:ln/>
        </p:spPr>
        <p:txBody>
          <a:bodyPr wrap="square" lIns="0" tIns="0" rIns="0" bIns="0" rtlCol="0" anchor="ctr"/>
          <a:lstStyle/>
          <a:p>
            <a:pPr marL="0" indent="0">
              <a:lnSpc>
                <a:spcPct val="115000"/>
              </a:lnSpc>
              <a:buNone/>
            </a:pPr>
            <a:r>
              <a:rPr lang="en-US" sz="1100" dirty="0">
                <a:solidFill>
                  <a:srgbClr val="5F5E5A"/>
                </a:solidFill>
                <a:latin typeface="Calibri" pitchFamily="34" charset="0"/>
                <a:ea typeface="Calibri" pitchFamily="34" charset="-122"/>
                <a:cs typeface="Calibri" pitchFamily="34" charset="-120"/>
              </a:rPr>
              <a:t>COM(2025)1023 would route cyber incident reporting to CSIRTs and ENISA through EUDAMED and add cybersecurity to Annex I of the MDR and IVDR. However, it does not harmonise the incident definitions or reconcile the clocks. </a:t>
            </a:r>
            <a:endParaRPr lang="en-US" sz="1100" dirty="0"/>
          </a:p>
        </p:txBody>
      </p:sp>
    </p:spTree>
    <p:extLst>
      <p:ext uri="{BB962C8B-B14F-4D97-AF65-F5344CB8AC3E}">
        <p14:creationId xmlns:p14="http://schemas.microsoft.com/office/powerpoint/2010/main" val="604228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3564F6-AB5A-9816-3880-648D27E72729}"/>
              </a:ext>
            </a:extLst>
          </p:cNvPr>
          <p:cNvPicPr>
            <a:picLocks noChangeAspect="1"/>
          </p:cNvPicPr>
          <p:nvPr/>
        </p:nvPicPr>
        <p:blipFill>
          <a:blip r:embed="rId3"/>
          <a:stretch>
            <a:fillRect/>
          </a:stretch>
        </p:blipFill>
        <p:spPr>
          <a:xfrm>
            <a:off x="614023" y="921299"/>
            <a:ext cx="7695477" cy="3360770"/>
          </a:xfrm>
          <a:prstGeom prst="rect">
            <a:avLst/>
          </a:prstGeom>
        </p:spPr>
      </p:pic>
      <p:sp>
        <p:nvSpPr>
          <p:cNvPr id="5" name="Title 2">
            <a:extLst>
              <a:ext uri="{FF2B5EF4-FFF2-40B4-BE49-F238E27FC236}">
                <a16:creationId xmlns:a16="http://schemas.microsoft.com/office/drawing/2014/main" id="{C771C332-67AF-1172-8D5C-DA8EC1800D1D}"/>
              </a:ext>
            </a:extLst>
          </p:cNvPr>
          <p:cNvSpPr>
            <a:spLocks noGrp="1"/>
          </p:cNvSpPr>
          <p:nvPr>
            <p:ph type="title"/>
          </p:nvPr>
        </p:nvSpPr>
        <p:spPr>
          <a:xfrm>
            <a:off x="138770" y="221775"/>
            <a:ext cx="7243500" cy="428759"/>
          </a:xfrm>
        </p:spPr>
        <p:txBody>
          <a:bodyPr/>
          <a:lstStyle/>
          <a:p>
            <a:r>
              <a:rPr lang="en-US" sz="2000" dirty="0"/>
              <a:t>Potential reporting windows of digital products in EU</a:t>
            </a:r>
          </a:p>
        </p:txBody>
      </p:sp>
    </p:spTree>
    <p:extLst>
      <p:ext uri="{BB962C8B-B14F-4D97-AF65-F5344CB8AC3E}">
        <p14:creationId xmlns:p14="http://schemas.microsoft.com/office/powerpoint/2010/main" val="2582642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4D5F2-AD85-2B4F-6CA8-66B9312434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307FAC-B09C-311A-30C9-A853429506CC}"/>
              </a:ext>
            </a:extLst>
          </p:cNvPr>
          <p:cNvSpPr>
            <a:spLocks noGrp="1"/>
          </p:cNvSpPr>
          <p:nvPr>
            <p:ph type="title"/>
          </p:nvPr>
        </p:nvSpPr>
        <p:spPr>
          <a:xfrm>
            <a:off x="133816" y="241668"/>
            <a:ext cx="7901258" cy="428759"/>
          </a:xfrm>
        </p:spPr>
        <p:txBody>
          <a:bodyPr/>
          <a:lstStyle/>
          <a:p>
            <a:r>
              <a:rPr lang="en-US" sz="2000" dirty="0"/>
              <a:t>Potential Vigilance Decision Tree (Digital device, SaMD, US/EU)</a:t>
            </a:r>
          </a:p>
        </p:txBody>
      </p:sp>
      <p:pic>
        <p:nvPicPr>
          <p:cNvPr id="6" name="Picture 5">
            <a:extLst>
              <a:ext uri="{FF2B5EF4-FFF2-40B4-BE49-F238E27FC236}">
                <a16:creationId xmlns:a16="http://schemas.microsoft.com/office/drawing/2014/main" id="{D9ACC32B-C7CD-C79F-22BA-75EB36F4F70B}"/>
              </a:ext>
            </a:extLst>
          </p:cNvPr>
          <p:cNvPicPr>
            <a:picLocks noChangeAspect="1"/>
          </p:cNvPicPr>
          <p:nvPr/>
        </p:nvPicPr>
        <p:blipFill>
          <a:blip r:embed="rId3"/>
          <a:stretch>
            <a:fillRect/>
          </a:stretch>
        </p:blipFill>
        <p:spPr>
          <a:xfrm>
            <a:off x="613316" y="851256"/>
            <a:ext cx="7421757" cy="3621817"/>
          </a:xfrm>
          <a:prstGeom prst="rect">
            <a:avLst/>
          </a:prstGeom>
        </p:spPr>
      </p:pic>
    </p:spTree>
    <p:extLst>
      <p:ext uri="{BB962C8B-B14F-4D97-AF65-F5344CB8AC3E}">
        <p14:creationId xmlns:p14="http://schemas.microsoft.com/office/powerpoint/2010/main" val="3099130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580860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&#65279;<?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&#65279;<?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&#65279;<?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c0b4a26-a0a6-442a-a800-f5fe1d9f3f5b" xsi:nil="true"/>
    <lcf76f155ced4ddcb4097134ff3c332f xmlns="aa60239c-d8ec-4988-a710-3ef7270f1a8e">
      <Terms xmlns="http://schemas.microsoft.com/office/infopath/2007/PartnerControls"/>
    </lcf76f155ced4ddcb4097134ff3c332f>
    <Status xmlns="aa60239c-d8ec-4988-a710-3ef7270f1a8e">To Do</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4F85F8-3AF7-4B58-9BAD-CDCD0231E628}"/>
</file>

<file path=customXml/itemProps2.xml><?xml version="1.0" encoding="utf-8"?>
<ds:datastoreItem xmlns:ds="http://schemas.openxmlformats.org/officeDocument/2006/customXml" ds:itemID="{DE6035B2-B9A8-4413-9DFD-C19E67638DE3}">
  <ds:schemaRefs>
    <ds:schemaRef ds:uri="http://schemas.microsoft.com/office/2006/documentManagement/types"/>
    <ds:schemaRef ds:uri="42c7575c-7ace-4f24-998e-8dfdb3a285a0"/>
    <ds:schemaRef ds:uri="4c47b4a0-7834-4d81-8cf0-a84176e5b5f3"/>
    <ds:schemaRef ds:uri="http://purl.org/dc/terms/"/>
    <ds:schemaRef ds:uri="http://schemas.microsoft.com/office/infopath/2007/PartnerControls"/>
    <ds:schemaRef ds:uri="http://www.w3.org/XML/1998/namespace"/>
    <ds:schemaRef ds:uri="http://purl.org/dc/dcmitype/"/>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1542AC4B-3064-407A-90C5-386B00341272}"/>
</file>

<file path=docMetadata/LabelInfo.xml><?xml version="1.0" encoding="utf-8"?>
<clbl:labelList xmlns:clbl="http://schemas.microsoft.com/office/2020/mipLabelMetadata">
  <clbl:label id="{57e53b9a-5847-4aa6-af82-3eb4470f5436}" enabled="1" method="Privileged" siteId="{06cf4af3-d7f7-4297-a868-5c36e5cfcb00}" removed="0"/>
</clbl:labelList>
</file>

<file path=docProps/app.xml><?xml version="1.0" encoding="utf-8"?>
<Properties xmlns="http://schemas.openxmlformats.org/officeDocument/2006/extended-properties" xmlns:vt="http://schemas.openxmlformats.org/officeDocument/2006/docPropsVTypes">
  <TotalTime>1292</TotalTime>
  <Words>774</Words>
  <Application>Microsoft Macintosh PowerPoint</Application>
  <PresentationFormat>On-screen Show (16:9)</PresentationFormat>
  <Paragraphs>56</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Aptos</vt:lpstr>
      <vt:lpstr>Helvetical.TStd-BoldCond</vt:lpstr>
      <vt:lpstr>Cambria</vt:lpstr>
      <vt:lpstr>Simple Light</vt:lpstr>
      <vt:lpstr>PowerPoint Presentation</vt:lpstr>
      <vt:lpstr>The Future of MD Cybersecurity</vt:lpstr>
      <vt:lpstr>The Concern of Digital Supply Chains</vt:lpstr>
      <vt:lpstr>XZ Utils Case Study</vt:lpstr>
      <vt:lpstr>The Concern of Broader Cyber-Resilience Across Industry</vt:lpstr>
      <vt:lpstr>The Concern of Horizontal Requirements</vt:lpstr>
      <vt:lpstr>Potential reporting windows of digital products in EU</vt:lpstr>
      <vt:lpstr>Potential Vigilance Decision Tree (Digital device, SaMD, US/EU)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Greg Dunkelberger</cp:lastModifiedBy>
  <cp:revision>24</cp:revision>
  <dcterms:modified xsi:type="dcterms:W3CDTF">2026-08-21T11:30:36Z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3db910-0838-4c35-bb3a-1ee21aa199ac_Enabled">
    <vt:lpwstr>true</vt:lpwstr>
  </property>
  <property fmtid="{D5CDD505-2E9C-101B-9397-08002B2CF9AE}" pid="3" name="MSIP_Label_153db910-0838-4c35-bb3a-1ee21aa199ac_SetDate">
    <vt:lpwstr>2026-01-19T06:05:10Z</vt:lpwstr>
  </property>
  <property fmtid="{D5CDD505-2E9C-101B-9397-08002B2CF9AE}" pid="4" name="MSIP_Label_153db910-0838-4c35-bb3a-1ee21aa199ac_Method">
    <vt:lpwstr>Privileged</vt:lpwstr>
  </property>
  <property fmtid="{D5CDD505-2E9C-101B-9397-08002B2CF9AE}" pid="5" name="MSIP_Label_153db910-0838-4c35-bb3a-1ee21aa199ac_Name">
    <vt:lpwstr>Sensitive Normal</vt:lpwstr>
  </property>
  <property fmtid="{D5CDD505-2E9C-101B-9397-08002B2CF9AE}" pid="6" name="MSIP_Label_153db910-0838-4c35-bb3a-1ee21aa199ac_SiteId">
    <vt:lpwstr>0b11c524-9a1c-4e1b-84cb-6336aefc2243</vt:lpwstr>
  </property>
  <property fmtid="{D5CDD505-2E9C-101B-9397-08002B2CF9AE}" pid="7" name="MSIP_Label_153db910-0838-4c35-bb3a-1ee21aa199ac_ActionId">
    <vt:lpwstr>46a74f2a-1b25-4073-9ea9-b6b53650c213</vt:lpwstr>
  </property>
  <property fmtid="{D5CDD505-2E9C-101B-9397-08002B2CF9AE}" pid="8" name="MSIP_Label_153db910-0838-4c35-bb3a-1ee21aa199ac_ContentBits">
    <vt:lpwstr>0</vt:lpwstr>
  </property>
  <property fmtid="{D5CDD505-2E9C-101B-9397-08002B2CF9AE}" pid="9" name="MSIP_Label_153db910-0838-4c35-bb3a-1ee21aa199ac_Tag">
    <vt:lpwstr>10, 0, 1, 1</vt:lpwstr>
  </property>
  <property fmtid="{D5CDD505-2E9C-101B-9397-08002B2CF9AE}" pid="10" name="ContentTypeId">
    <vt:lpwstr>0x01010041FAF80269BD9C4DB8E73E2F46C69880</vt:lpwstr>
  </property>
  <property fmtid="{D5CDD505-2E9C-101B-9397-08002B2CF9AE}" pid="11" name="ClassificationContentMarkingFooterLocations">
    <vt:lpwstr>Simple Light:3</vt:lpwstr>
  </property>
  <property fmtid="{D5CDD505-2E9C-101B-9397-08002B2CF9AE}" pid="12" name="ClassificationContentMarkingFooterText">
    <vt:lpwstr>Company Data</vt:lpwstr>
  </property>
</Properties>
</file>